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1945600" cy="32918400"/>
  <p:notesSz cx="6858000" cy="9144000"/>
  <p:defaultTextStyle>
    <a:defPPr>
      <a:defRPr lang="en-US"/>
    </a:defPPr>
    <a:lvl1pPr algn="l" defTabSz="3133725" rtl="0" eaLnBrk="0" fontAlgn="base" hangingPunct="0">
      <a:spcBef>
        <a:spcPct val="0"/>
      </a:spcBef>
      <a:spcAft>
        <a:spcPct val="0"/>
      </a:spcAft>
      <a:defRPr sz="6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1566863" indent="-1109663" algn="l" defTabSz="3133725" rtl="0" eaLnBrk="0" fontAlgn="base" hangingPunct="0">
      <a:spcBef>
        <a:spcPct val="0"/>
      </a:spcBef>
      <a:spcAft>
        <a:spcPct val="0"/>
      </a:spcAft>
      <a:defRPr sz="6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3133725" indent="-2219325" algn="l" defTabSz="3133725" rtl="0" eaLnBrk="0" fontAlgn="base" hangingPunct="0">
      <a:spcBef>
        <a:spcPct val="0"/>
      </a:spcBef>
      <a:spcAft>
        <a:spcPct val="0"/>
      </a:spcAft>
      <a:defRPr sz="6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4702175" indent="-3330575" algn="l" defTabSz="3133725" rtl="0" eaLnBrk="0" fontAlgn="base" hangingPunct="0">
      <a:spcBef>
        <a:spcPct val="0"/>
      </a:spcBef>
      <a:spcAft>
        <a:spcPct val="0"/>
      </a:spcAft>
      <a:defRPr sz="6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6269038" indent="-4440238" algn="l" defTabSz="3133725" rtl="0" eaLnBrk="0" fontAlgn="base" hangingPunct="0">
      <a:spcBef>
        <a:spcPct val="0"/>
      </a:spcBef>
      <a:spcAft>
        <a:spcPct val="0"/>
      </a:spcAft>
      <a:defRPr sz="6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6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6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6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6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69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arhana" initials="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335D"/>
    <a:srgbClr val="002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92" autoAdjust="0"/>
    <p:restoredTop sz="94208" autoAdjust="0"/>
  </p:normalViewPr>
  <p:slideViewPr>
    <p:cSldViewPr>
      <p:cViewPr>
        <p:scale>
          <a:sx n="30" d="100"/>
          <a:sy n="30" d="100"/>
        </p:scale>
        <p:origin x="766" y="-312"/>
      </p:cViewPr>
      <p:guideLst>
        <p:guide orient="horz" pos="10368"/>
        <p:guide pos="691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6A9DA6B-FA19-4EAB-A76D-AAFFA7CB78EC}" type="datetimeFigureOut">
              <a:rPr lang="en-CA"/>
              <a:pPr>
                <a:defRPr/>
              </a:pPr>
              <a:t>2017-03-28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00300" y="1143000"/>
            <a:ext cx="2057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B963E95-1269-47DF-930A-76EA4AE43BC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44578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5BEF3A-DC96-4DD5-8928-5AC890DBCC96}" type="slidenum">
              <a:rPr lang="en-CA" altLang="en-US" smtClean="0"/>
              <a:pPr/>
              <a:t>1</a:t>
            </a:fld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2205195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10226042"/>
            <a:ext cx="18653760" cy="705612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91840" y="18653760"/>
            <a:ext cx="1536192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67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135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702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270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837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405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972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540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BBC16-6943-4DB6-9CB6-2311363EBAC9}" type="datetimeFigureOut">
              <a:rPr lang="en-US"/>
              <a:pPr>
                <a:defRPr/>
              </a:pPr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D517A-C201-41C1-A5D2-89BCDC5C17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0892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8CF5F-446C-4630-A3A9-7F118293CC1D}" type="datetimeFigureOut">
              <a:rPr lang="en-US"/>
              <a:pPr>
                <a:defRPr/>
              </a:pPr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06251-A86D-44D9-B082-68FF495045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7819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87632" y="6324600"/>
            <a:ext cx="11849100" cy="134820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32711" y="6324600"/>
            <a:ext cx="35189160" cy="134820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4D834-205A-4F29-8189-FB2957FEC03E}" type="datetimeFigureOut">
              <a:rPr lang="en-US"/>
              <a:pPr>
                <a:defRPr/>
              </a:pPr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C7978-360A-4163-B986-01F4D21E84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6334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B8942-57C7-44EA-8B60-E52A13761C40}" type="datetimeFigureOut">
              <a:rPr lang="en-US"/>
              <a:pPr>
                <a:defRPr/>
              </a:pPr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1FC88-DDB1-4551-98D6-732B8A1D9C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4286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3551" y="21153122"/>
            <a:ext cx="18653760" cy="6537960"/>
          </a:xfrm>
        </p:spPr>
        <p:txBody>
          <a:bodyPr anchor="t"/>
          <a:lstStyle>
            <a:lvl1pPr algn="l">
              <a:defRPr sz="13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3551" y="13952225"/>
            <a:ext cx="18653760" cy="7200898"/>
          </a:xfrm>
        </p:spPr>
        <p:txBody>
          <a:bodyPr anchor="b"/>
          <a:lstStyle>
            <a:lvl1pPr marL="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1pPr>
            <a:lvl2pPr marL="1567510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2pPr>
            <a:lvl3pPr marL="3135020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3pPr>
            <a:lvl4pPr marL="470253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4pPr>
            <a:lvl5pPr marL="627004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5pPr>
            <a:lvl6pPr marL="783755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940506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1097257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12540082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4D7C6-9293-4F07-B511-FDB1E2BFB428}" type="datetimeFigureOut">
              <a:rPr lang="en-US"/>
              <a:pPr>
                <a:defRPr/>
              </a:pPr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AC43C-206E-4A15-B6B3-5AE0E25943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0207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2712" y="36865560"/>
            <a:ext cx="23519129" cy="104279702"/>
          </a:xfrm>
        </p:spPr>
        <p:txBody>
          <a:bodyPr/>
          <a:lstStyle>
            <a:lvl1pPr>
              <a:defRPr sz="9600"/>
            </a:lvl1pPr>
            <a:lvl2pPr>
              <a:defRPr sz="8200"/>
            </a:lvl2pPr>
            <a:lvl3pPr>
              <a:defRPr sz="690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517600" y="36865560"/>
            <a:ext cx="23519131" cy="104279702"/>
          </a:xfrm>
        </p:spPr>
        <p:txBody>
          <a:bodyPr/>
          <a:lstStyle>
            <a:lvl1pPr>
              <a:defRPr sz="9600"/>
            </a:lvl1pPr>
            <a:lvl2pPr>
              <a:defRPr sz="8200"/>
            </a:lvl2pPr>
            <a:lvl3pPr>
              <a:defRPr sz="690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405FD-45E6-4774-A04D-06BC39F0610B}" type="datetimeFigureOut">
              <a:rPr lang="en-US"/>
              <a:pPr>
                <a:defRPr/>
              </a:pPr>
              <a:t>3/28/2017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6A226-C34D-491D-90A2-EAFE7E96A7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2774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318262"/>
            <a:ext cx="1975104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7368542"/>
            <a:ext cx="9696451" cy="3070858"/>
          </a:xfrm>
        </p:spPr>
        <p:txBody>
          <a:bodyPr anchor="b"/>
          <a:lstStyle>
            <a:lvl1pPr marL="0" indent="0">
              <a:buNone/>
              <a:defRPr sz="8200" b="1"/>
            </a:lvl1pPr>
            <a:lvl2pPr marL="1567510" indent="0">
              <a:buNone/>
              <a:defRPr sz="6900" b="1"/>
            </a:lvl2pPr>
            <a:lvl3pPr marL="3135020" indent="0">
              <a:buNone/>
              <a:defRPr sz="6200" b="1"/>
            </a:lvl3pPr>
            <a:lvl4pPr marL="4702531" indent="0">
              <a:buNone/>
              <a:defRPr sz="5500" b="1"/>
            </a:lvl4pPr>
            <a:lvl5pPr marL="6270041" indent="0">
              <a:buNone/>
              <a:defRPr sz="5500" b="1"/>
            </a:lvl5pPr>
            <a:lvl6pPr marL="7837551" indent="0">
              <a:buNone/>
              <a:defRPr sz="5500" b="1"/>
            </a:lvl6pPr>
            <a:lvl7pPr marL="9405061" indent="0">
              <a:buNone/>
              <a:defRPr sz="5500" b="1"/>
            </a:lvl7pPr>
            <a:lvl8pPr marL="10972571" indent="0">
              <a:buNone/>
              <a:defRPr sz="5500" b="1"/>
            </a:lvl8pPr>
            <a:lvl9pPr marL="12540082" indent="0">
              <a:buNone/>
              <a:defRPr sz="5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10439400"/>
            <a:ext cx="9696451" cy="18966182"/>
          </a:xfrm>
        </p:spPr>
        <p:txBody>
          <a:bodyPr/>
          <a:lstStyle>
            <a:lvl1pPr>
              <a:defRPr sz="8200"/>
            </a:lvl1pPr>
            <a:lvl2pPr>
              <a:defRPr sz="6900"/>
            </a:lvl2pPr>
            <a:lvl3pPr>
              <a:defRPr sz="6200"/>
            </a:lvl3pPr>
            <a:lvl4pPr>
              <a:defRPr sz="5500"/>
            </a:lvl4pPr>
            <a:lvl5pPr>
              <a:defRPr sz="5500"/>
            </a:lvl5pPr>
            <a:lvl6pPr>
              <a:defRPr sz="5500"/>
            </a:lvl6pPr>
            <a:lvl7pPr>
              <a:defRPr sz="5500"/>
            </a:lvl7pPr>
            <a:lvl8pPr>
              <a:defRPr sz="5500"/>
            </a:lvl8pPr>
            <a:lvl9pPr>
              <a:defRPr sz="5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48061" y="7368542"/>
            <a:ext cx="9700260" cy="3070858"/>
          </a:xfrm>
        </p:spPr>
        <p:txBody>
          <a:bodyPr anchor="b"/>
          <a:lstStyle>
            <a:lvl1pPr marL="0" indent="0">
              <a:buNone/>
              <a:defRPr sz="8200" b="1"/>
            </a:lvl1pPr>
            <a:lvl2pPr marL="1567510" indent="0">
              <a:buNone/>
              <a:defRPr sz="6900" b="1"/>
            </a:lvl2pPr>
            <a:lvl3pPr marL="3135020" indent="0">
              <a:buNone/>
              <a:defRPr sz="6200" b="1"/>
            </a:lvl3pPr>
            <a:lvl4pPr marL="4702531" indent="0">
              <a:buNone/>
              <a:defRPr sz="5500" b="1"/>
            </a:lvl4pPr>
            <a:lvl5pPr marL="6270041" indent="0">
              <a:buNone/>
              <a:defRPr sz="5500" b="1"/>
            </a:lvl5pPr>
            <a:lvl6pPr marL="7837551" indent="0">
              <a:buNone/>
              <a:defRPr sz="5500" b="1"/>
            </a:lvl6pPr>
            <a:lvl7pPr marL="9405061" indent="0">
              <a:buNone/>
              <a:defRPr sz="5500" b="1"/>
            </a:lvl7pPr>
            <a:lvl8pPr marL="10972571" indent="0">
              <a:buNone/>
              <a:defRPr sz="5500" b="1"/>
            </a:lvl8pPr>
            <a:lvl9pPr marL="12540082" indent="0">
              <a:buNone/>
              <a:defRPr sz="5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48061" y="10439400"/>
            <a:ext cx="9700260" cy="18966182"/>
          </a:xfrm>
        </p:spPr>
        <p:txBody>
          <a:bodyPr/>
          <a:lstStyle>
            <a:lvl1pPr>
              <a:defRPr sz="8200"/>
            </a:lvl1pPr>
            <a:lvl2pPr>
              <a:defRPr sz="6900"/>
            </a:lvl2pPr>
            <a:lvl3pPr>
              <a:defRPr sz="6200"/>
            </a:lvl3pPr>
            <a:lvl4pPr>
              <a:defRPr sz="5500"/>
            </a:lvl4pPr>
            <a:lvl5pPr>
              <a:defRPr sz="5500"/>
            </a:lvl5pPr>
            <a:lvl6pPr>
              <a:defRPr sz="5500"/>
            </a:lvl6pPr>
            <a:lvl7pPr>
              <a:defRPr sz="5500"/>
            </a:lvl7pPr>
            <a:lvl8pPr>
              <a:defRPr sz="5500"/>
            </a:lvl8pPr>
            <a:lvl9pPr>
              <a:defRPr sz="5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02858-6EBC-49A4-912F-32F0881750AE}" type="datetimeFigureOut">
              <a:rPr lang="en-US"/>
              <a:pPr>
                <a:defRPr/>
              </a:pPr>
              <a:t>3/28/2017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C98FA-147F-4707-AC7C-B431786D04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8198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1CFB2-6ACE-4E3E-B6B1-072574A6299E}" type="datetimeFigureOut">
              <a:rPr lang="en-US"/>
              <a:pPr>
                <a:defRPr/>
              </a:pPr>
              <a:t>3/28/2017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43395-8E8D-48A9-93F3-A4821A875B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1035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A6B00-A1B7-4596-B1FB-7CB22964B7AD}" type="datetimeFigureOut">
              <a:rPr lang="en-US"/>
              <a:pPr>
                <a:defRPr/>
              </a:pPr>
              <a:t>3/28/2017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CBB21-B247-4338-AC07-85BC35DF7F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0670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1" y="1310640"/>
            <a:ext cx="7219951" cy="5577840"/>
          </a:xfrm>
        </p:spPr>
        <p:txBody>
          <a:bodyPr anchor="b"/>
          <a:lstStyle>
            <a:lvl1pPr algn="l">
              <a:defRPr sz="6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0120" y="1310643"/>
            <a:ext cx="12268200" cy="28094942"/>
          </a:xfrm>
        </p:spPr>
        <p:txBody>
          <a:bodyPr/>
          <a:lstStyle>
            <a:lvl1pPr>
              <a:defRPr sz="11000"/>
            </a:lvl1pPr>
            <a:lvl2pPr>
              <a:defRPr sz="9600"/>
            </a:lvl2pPr>
            <a:lvl3pPr>
              <a:defRPr sz="82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1" y="6888483"/>
            <a:ext cx="7219951" cy="22517102"/>
          </a:xfrm>
        </p:spPr>
        <p:txBody>
          <a:bodyPr/>
          <a:lstStyle>
            <a:lvl1pPr marL="0" indent="0">
              <a:buNone/>
              <a:defRPr sz="4800"/>
            </a:lvl1pPr>
            <a:lvl2pPr marL="1567510" indent="0">
              <a:buNone/>
              <a:defRPr sz="4100"/>
            </a:lvl2pPr>
            <a:lvl3pPr marL="3135020" indent="0">
              <a:buNone/>
              <a:defRPr sz="3400"/>
            </a:lvl3pPr>
            <a:lvl4pPr marL="4702531" indent="0">
              <a:buNone/>
              <a:defRPr sz="3100"/>
            </a:lvl4pPr>
            <a:lvl5pPr marL="6270041" indent="0">
              <a:buNone/>
              <a:defRPr sz="3100"/>
            </a:lvl5pPr>
            <a:lvl6pPr marL="7837551" indent="0">
              <a:buNone/>
              <a:defRPr sz="3100"/>
            </a:lvl6pPr>
            <a:lvl7pPr marL="9405061" indent="0">
              <a:buNone/>
              <a:defRPr sz="3100"/>
            </a:lvl7pPr>
            <a:lvl8pPr marL="10972571" indent="0">
              <a:buNone/>
              <a:defRPr sz="3100"/>
            </a:lvl8pPr>
            <a:lvl9pPr marL="12540082" indent="0">
              <a:buNone/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735A5-1B7E-499E-BB0B-C4987D3686CA}" type="datetimeFigureOut">
              <a:rPr lang="en-US"/>
              <a:pPr>
                <a:defRPr/>
              </a:pPr>
              <a:t>3/28/2017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AC4F7-0EB1-4EF9-B71B-C87808BE6E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7369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1491" y="23042880"/>
            <a:ext cx="13167360" cy="2720342"/>
          </a:xfrm>
        </p:spPr>
        <p:txBody>
          <a:bodyPr anchor="b"/>
          <a:lstStyle>
            <a:lvl1pPr algn="l">
              <a:defRPr sz="6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01491" y="2941320"/>
            <a:ext cx="13167360" cy="19751040"/>
          </a:xfrm>
        </p:spPr>
        <p:txBody>
          <a:bodyPr rtlCol="0">
            <a:normAutofit/>
          </a:bodyPr>
          <a:lstStyle>
            <a:lvl1pPr marL="0" indent="0">
              <a:buNone/>
              <a:defRPr sz="11000"/>
            </a:lvl1pPr>
            <a:lvl2pPr marL="1567510" indent="0">
              <a:buNone/>
              <a:defRPr sz="9600"/>
            </a:lvl2pPr>
            <a:lvl3pPr marL="3135020" indent="0">
              <a:buNone/>
              <a:defRPr sz="8200"/>
            </a:lvl3pPr>
            <a:lvl4pPr marL="4702531" indent="0">
              <a:buNone/>
              <a:defRPr sz="6900"/>
            </a:lvl4pPr>
            <a:lvl5pPr marL="6270041" indent="0">
              <a:buNone/>
              <a:defRPr sz="6900"/>
            </a:lvl5pPr>
            <a:lvl6pPr marL="7837551" indent="0">
              <a:buNone/>
              <a:defRPr sz="6900"/>
            </a:lvl6pPr>
            <a:lvl7pPr marL="9405061" indent="0">
              <a:buNone/>
              <a:defRPr sz="6900"/>
            </a:lvl7pPr>
            <a:lvl8pPr marL="10972571" indent="0">
              <a:buNone/>
              <a:defRPr sz="6900"/>
            </a:lvl8pPr>
            <a:lvl9pPr marL="12540082" indent="0">
              <a:buNone/>
              <a:defRPr sz="69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1491" y="25763222"/>
            <a:ext cx="13167360" cy="3863338"/>
          </a:xfrm>
        </p:spPr>
        <p:txBody>
          <a:bodyPr/>
          <a:lstStyle>
            <a:lvl1pPr marL="0" indent="0">
              <a:buNone/>
              <a:defRPr sz="4800"/>
            </a:lvl1pPr>
            <a:lvl2pPr marL="1567510" indent="0">
              <a:buNone/>
              <a:defRPr sz="4100"/>
            </a:lvl2pPr>
            <a:lvl3pPr marL="3135020" indent="0">
              <a:buNone/>
              <a:defRPr sz="3400"/>
            </a:lvl3pPr>
            <a:lvl4pPr marL="4702531" indent="0">
              <a:buNone/>
              <a:defRPr sz="3100"/>
            </a:lvl4pPr>
            <a:lvl5pPr marL="6270041" indent="0">
              <a:buNone/>
              <a:defRPr sz="3100"/>
            </a:lvl5pPr>
            <a:lvl6pPr marL="7837551" indent="0">
              <a:buNone/>
              <a:defRPr sz="3100"/>
            </a:lvl6pPr>
            <a:lvl7pPr marL="9405061" indent="0">
              <a:buNone/>
              <a:defRPr sz="3100"/>
            </a:lvl7pPr>
            <a:lvl8pPr marL="10972571" indent="0">
              <a:buNone/>
              <a:defRPr sz="3100"/>
            </a:lvl8pPr>
            <a:lvl9pPr marL="12540082" indent="0">
              <a:buNone/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CCFF3-A0B4-4EBB-B614-80E7D22AEEA0}" type="datetimeFigureOut">
              <a:rPr lang="en-US"/>
              <a:pPr>
                <a:defRPr/>
              </a:pPr>
              <a:t>3/28/2017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904A0-F5DA-4672-96F7-6D0B3B028F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7072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30022800"/>
            <a:ext cx="21945600" cy="2895600"/>
          </a:xfrm>
          <a:prstGeom prst="rect">
            <a:avLst/>
          </a:prstGeom>
          <a:solidFill>
            <a:srgbClr val="113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pic>
        <p:nvPicPr>
          <p:cNvPr id="1027" name="Picture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3244850"/>
            <a:ext cx="21953538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1096963" y="1317625"/>
            <a:ext cx="197516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3502" tIns="156751" rIns="313502" bIns="15675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96963" y="7680325"/>
            <a:ext cx="19751675" cy="2172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3502" tIns="156751" rIns="313502" bIns="1567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6963" y="30510163"/>
            <a:ext cx="5121275" cy="1752600"/>
          </a:xfrm>
          <a:prstGeom prst="rect">
            <a:avLst/>
          </a:prstGeom>
        </p:spPr>
        <p:txBody>
          <a:bodyPr vert="horz" lIns="313502" tIns="156751" rIns="313502" bIns="156751" rtlCol="0" anchor="ctr"/>
          <a:lstStyle>
            <a:lvl1pPr algn="l" defTabSz="3135020" eaLnBrk="1" fontAlgn="auto" hangingPunct="1">
              <a:spcBef>
                <a:spcPts val="0"/>
              </a:spcBef>
              <a:spcAft>
                <a:spcPts val="0"/>
              </a:spcAft>
              <a:defRPr sz="4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F7E187-A74C-434E-9969-46A7A2F279A1}" type="datetimeFigureOut">
              <a:rPr lang="en-US"/>
              <a:pPr>
                <a:defRPr/>
              </a:pPr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97763" y="30510163"/>
            <a:ext cx="6950075" cy="1752600"/>
          </a:xfrm>
          <a:prstGeom prst="rect">
            <a:avLst/>
          </a:prstGeom>
        </p:spPr>
        <p:txBody>
          <a:bodyPr vert="horz" lIns="313502" tIns="156751" rIns="313502" bIns="156751" rtlCol="0" anchor="ctr"/>
          <a:lstStyle>
            <a:lvl1pPr algn="ctr" defTabSz="3135020" eaLnBrk="1" fontAlgn="auto" hangingPunct="1">
              <a:spcBef>
                <a:spcPts val="0"/>
              </a:spcBef>
              <a:spcAft>
                <a:spcPts val="0"/>
              </a:spcAft>
              <a:defRPr sz="4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727363" y="30510163"/>
            <a:ext cx="5121275" cy="1752600"/>
          </a:xfrm>
          <a:prstGeom prst="rect">
            <a:avLst/>
          </a:prstGeom>
        </p:spPr>
        <p:txBody>
          <a:bodyPr vert="horz" wrap="square" lIns="313502" tIns="156751" rIns="313502" bIns="15675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41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63DD198-B643-47FC-A50D-EB7E120925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3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8013" y="677863"/>
            <a:ext cx="4217987" cy="320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022800"/>
            <a:ext cx="21945600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9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427738"/>
            <a:ext cx="73152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133725" rtl="0" eaLnBrk="0" fontAlgn="base" hangingPunct="0">
        <a:spcBef>
          <a:spcPct val="0"/>
        </a:spcBef>
        <a:spcAft>
          <a:spcPct val="0"/>
        </a:spcAft>
        <a:defRPr sz="15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133725" rtl="0" eaLnBrk="0" fontAlgn="base" hangingPunct="0">
        <a:spcBef>
          <a:spcPct val="0"/>
        </a:spcBef>
        <a:spcAft>
          <a:spcPct val="0"/>
        </a:spcAft>
        <a:defRPr sz="15100">
          <a:solidFill>
            <a:schemeClr val="tx1"/>
          </a:solidFill>
          <a:latin typeface="Calibri" panose="020F0502020204030204" pitchFamily="34" charset="0"/>
        </a:defRPr>
      </a:lvl2pPr>
      <a:lvl3pPr algn="ctr" defTabSz="3133725" rtl="0" eaLnBrk="0" fontAlgn="base" hangingPunct="0">
        <a:spcBef>
          <a:spcPct val="0"/>
        </a:spcBef>
        <a:spcAft>
          <a:spcPct val="0"/>
        </a:spcAft>
        <a:defRPr sz="15100">
          <a:solidFill>
            <a:schemeClr val="tx1"/>
          </a:solidFill>
          <a:latin typeface="Calibri" panose="020F0502020204030204" pitchFamily="34" charset="0"/>
        </a:defRPr>
      </a:lvl3pPr>
      <a:lvl4pPr algn="ctr" defTabSz="3133725" rtl="0" eaLnBrk="0" fontAlgn="base" hangingPunct="0">
        <a:spcBef>
          <a:spcPct val="0"/>
        </a:spcBef>
        <a:spcAft>
          <a:spcPct val="0"/>
        </a:spcAft>
        <a:defRPr sz="15100">
          <a:solidFill>
            <a:schemeClr val="tx1"/>
          </a:solidFill>
          <a:latin typeface="Calibri" panose="020F0502020204030204" pitchFamily="34" charset="0"/>
        </a:defRPr>
      </a:lvl4pPr>
      <a:lvl5pPr algn="ctr" defTabSz="3133725" rtl="0" eaLnBrk="0" fontAlgn="base" hangingPunct="0">
        <a:spcBef>
          <a:spcPct val="0"/>
        </a:spcBef>
        <a:spcAft>
          <a:spcPct val="0"/>
        </a:spcAft>
        <a:defRPr sz="151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3133725" rtl="0" fontAlgn="base">
        <a:spcBef>
          <a:spcPct val="0"/>
        </a:spcBef>
        <a:spcAft>
          <a:spcPct val="0"/>
        </a:spcAft>
        <a:defRPr sz="151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3133725" rtl="0" fontAlgn="base">
        <a:spcBef>
          <a:spcPct val="0"/>
        </a:spcBef>
        <a:spcAft>
          <a:spcPct val="0"/>
        </a:spcAft>
        <a:defRPr sz="151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3133725" rtl="0" fontAlgn="base">
        <a:spcBef>
          <a:spcPct val="0"/>
        </a:spcBef>
        <a:spcAft>
          <a:spcPct val="0"/>
        </a:spcAft>
        <a:defRPr sz="151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3133725" rtl="0" fontAlgn="base">
        <a:spcBef>
          <a:spcPct val="0"/>
        </a:spcBef>
        <a:spcAft>
          <a:spcPct val="0"/>
        </a:spcAft>
        <a:defRPr sz="151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1174750" indent="-1174750" algn="l" defTabSz="31337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46350" indent="-979488" algn="l" defTabSz="31337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2pPr>
      <a:lvl3pPr marL="3917950" indent="-782638" algn="l" defTabSz="31337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4813" indent="-782638" algn="l" defTabSz="31337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6900" kern="1200">
          <a:solidFill>
            <a:schemeClr val="tx1"/>
          </a:solidFill>
          <a:latin typeface="+mn-lt"/>
          <a:ea typeface="+mn-ea"/>
          <a:cs typeface="+mn-cs"/>
        </a:defRPr>
      </a:lvl4pPr>
      <a:lvl5pPr marL="7053263" indent="-782638" algn="l" defTabSz="31337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6900" kern="1200">
          <a:solidFill>
            <a:schemeClr val="tx1"/>
          </a:solidFill>
          <a:latin typeface="+mn-lt"/>
          <a:ea typeface="+mn-ea"/>
          <a:cs typeface="+mn-cs"/>
        </a:defRPr>
      </a:lvl5pPr>
      <a:lvl6pPr marL="8621306" indent="-783755" algn="l" defTabSz="3135020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8816" indent="-783755" algn="l" defTabSz="3135020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1756327" indent="-783755" algn="l" defTabSz="3135020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3323837" indent="-783755" algn="l" defTabSz="3135020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567510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2pPr>
      <a:lvl3pPr marL="3135020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3pPr>
      <a:lvl4pPr marL="4702531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4pPr>
      <a:lvl5pPr marL="6270041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5pPr>
      <a:lvl6pPr marL="7837551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6pPr>
      <a:lvl7pPr marL="9405061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571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0082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tiff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tiff"/><Relationship Id="rId5" Type="http://schemas.openxmlformats.org/officeDocument/2006/relationships/image" Target="../media/image7.tiff"/><Relationship Id="rId10" Type="http://schemas.openxmlformats.org/officeDocument/2006/relationships/image" Target="../media/image12.tiff"/><Relationship Id="rId4" Type="http://schemas.openxmlformats.org/officeDocument/2006/relationships/image" Target="../media/image6.png"/><Relationship Id="rId9" Type="http://schemas.openxmlformats.org/officeDocument/2006/relationships/image" Target="../media/image11.tiff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46407"/>
          <a:stretch/>
        </p:blipFill>
        <p:spPr>
          <a:xfrm>
            <a:off x="774700" y="17658115"/>
            <a:ext cx="6324599" cy="306837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9455440"/>
            <a:ext cx="7391400" cy="4563387"/>
          </a:xfrm>
          <a:prstGeom prst="rect">
            <a:avLst/>
          </a:prstGeom>
        </p:spPr>
      </p:pic>
      <p:sp>
        <p:nvSpPr>
          <p:cNvPr id="3074" name="TextBox 4"/>
          <p:cNvSpPr txBox="1">
            <a:spLocks noChangeArrowheads="1"/>
          </p:cNvSpPr>
          <p:nvPr/>
        </p:nvSpPr>
        <p:spPr bwMode="auto">
          <a:xfrm>
            <a:off x="741362" y="609600"/>
            <a:ext cx="1830863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5200" dirty="0">
                <a:latin typeface="Palatino Linotype" panose="02040502050505030304" pitchFamily="18" charset="0"/>
              </a:rPr>
              <a:t>Implementation of a Particle Swarm Optimization Clustering Algorithm in Apache Spark for High Dimensional Data </a:t>
            </a:r>
          </a:p>
        </p:txBody>
      </p:sp>
      <p:sp>
        <p:nvSpPr>
          <p:cNvPr id="3075" name="TextBox 16"/>
          <p:cNvSpPr txBox="1">
            <a:spLocks noChangeArrowheads="1"/>
          </p:cNvSpPr>
          <p:nvPr/>
        </p:nvSpPr>
        <p:spPr bwMode="auto">
          <a:xfrm>
            <a:off x="735500" y="2633532"/>
            <a:ext cx="90181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CA" altLang="en-US" sz="3200" dirty="0" smtClean="0">
                <a:latin typeface="Palatino Linotype" panose="02040502050505030304" pitchFamily="18" charset="0"/>
              </a:rPr>
              <a:t>Matthew Sherar &amp; Dr. Farhana </a:t>
            </a:r>
            <a:r>
              <a:rPr lang="en-CA" altLang="en-US" sz="3200" dirty="0" smtClean="0">
                <a:latin typeface="Palatino Linotype" panose="02040502050505030304" pitchFamily="18" charset="0"/>
              </a:rPr>
              <a:t>Zulkernine</a:t>
            </a:r>
            <a:endParaRPr lang="en-CA" altLang="en-US" sz="3200" dirty="0">
              <a:latin typeface="Palatino Linotype" panose="02040502050505030304" pitchFamily="18" charset="0"/>
            </a:endParaRPr>
          </a:p>
        </p:txBody>
      </p:sp>
      <p:sp>
        <p:nvSpPr>
          <p:cNvPr id="3076" name="TextBox 18"/>
          <p:cNvSpPr txBox="1">
            <a:spLocks noChangeArrowheads="1"/>
          </p:cNvSpPr>
          <p:nvPr/>
        </p:nvSpPr>
        <p:spPr bwMode="auto">
          <a:xfrm>
            <a:off x="750888" y="4572000"/>
            <a:ext cx="333777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CA" altLang="en-US" sz="4400" dirty="0" smtClean="0">
                <a:latin typeface="Palatino Linotype" panose="02040502050505030304" pitchFamily="18" charset="0"/>
                <a:ea typeface="Arial" charset="0"/>
                <a:cs typeface="Arial" charset="0"/>
              </a:rPr>
              <a:t>Introduction</a:t>
            </a:r>
            <a:endParaRPr lang="en-CA" altLang="en-US" sz="4400" dirty="0">
              <a:latin typeface="Palatino Linotype" panose="02040502050505030304" pitchFamily="18" charset="0"/>
              <a:ea typeface="Arial" charset="0"/>
              <a:cs typeface="Arial" charset="0"/>
            </a:endParaRPr>
          </a:p>
        </p:txBody>
      </p:sp>
      <p:sp>
        <p:nvSpPr>
          <p:cNvPr id="3077" name="TextBox 19"/>
          <p:cNvSpPr txBox="1">
            <a:spLocks noChangeArrowheads="1"/>
          </p:cNvSpPr>
          <p:nvPr/>
        </p:nvSpPr>
        <p:spPr bwMode="auto">
          <a:xfrm>
            <a:off x="762000" y="5473541"/>
            <a:ext cx="9829800" cy="8032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1" hangingPunct="1"/>
            <a:r>
              <a:rPr lang="en-CA" altLang="en-US" sz="3200" dirty="0" smtClean="0">
                <a:latin typeface="Arial" charset="0"/>
                <a:ea typeface="Arial" charset="0"/>
                <a:cs typeface="Arial" charset="0"/>
              </a:rPr>
              <a:t>Clustering data is an important and common task in many data mining and machine learning applications. Particle Swarm Optimization (PSO) is an evolutionary optimization algorithm </a:t>
            </a:r>
            <a:r>
              <a:rPr lang="en-CA" altLang="en-US" sz="3200" dirty="0" smtClean="0">
                <a:latin typeface="Arial" charset="0"/>
                <a:ea typeface="Arial" charset="0"/>
                <a:cs typeface="Arial" charset="0"/>
              </a:rPr>
              <a:t>that is effective </a:t>
            </a:r>
            <a:r>
              <a:rPr lang="en-CA" altLang="en-US" sz="3200" dirty="0" smtClean="0">
                <a:latin typeface="Arial" charset="0"/>
                <a:ea typeface="Arial" charset="0"/>
                <a:cs typeface="Arial" charset="0"/>
              </a:rPr>
              <a:t>for </a:t>
            </a:r>
            <a:r>
              <a:rPr lang="en-CA" altLang="en-US" sz="3200" dirty="0" smtClean="0">
                <a:latin typeface="Arial" charset="0"/>
                <a:ea typeface="Arial" charset="0"/>
                <a:cs typeface="Arial" charset="0"/>
              </a:rPr>
              <a:t>clustering but is computationally expensive. Apache </a:t>
            </a:r>
            <a:r>
              <a:rPr lang="en-CA" altLang="en-US" sz="3200" dirty="0" smtClean="0">
                <a:latin typeface="Arial" charset="0"/>
                <a:ea typeface="Arial" charset="0"/>
                <a:cs typeface="Arial" charset="0"/>
              </a:rPr>
              <a:t>Spark is a powerful </a:t>
            </a:r>
            <a:r>
              <a:rPr lang="en-CA" altLang="en-US" sz="3200" dirty="0" smtClean="0">
                <a:latin typeface="Arial" charset="0"/>
                <a:ea typeface="Arial" charset="0"/>
                <a:cs typeface="Arial" charset="0"/>
              </a:rPr>
              <a:t>in-memory data processing engine</a:t>
            </a:r>
            <a:r>
              <a:rPr lang="en-CA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CA" altLang="en-US" sz="3200" dirty="0" smtClean="0">
                <a:latin typeface="Arial" charset="0"/>
                <a:ea typeface="Arial" charset="0"/>
                <a:cs typeface="Arial" charset="0"/>
              </a:rPr>
              <a:t>but does not have PSO in its library.</a:t>
            </a:r>
            <a:endParaRPr lang="en-CA" altLang="en-US" sz="3200" dirty="0" smtClean="0">
              <a:latin typeface="Arial" charset="0"/>
              <a:ea typeface="Arial" charset="0"/>
              <a:cs typeface="Arial" charset="0"/>
            </a:endParaRPr>
          </a:p>
          <a:p>
            <a:pPr algn="just" eaLnBrk="1" hangingPunct="1"/>
            <a:endParaRPr lang="en-CA" alt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algn="just" eaLnBrk="1" hangingPunct="1"/>
            <a:r>
              <a:rPr lang="en-CA" sz="4400" dirty="0" smtClean="0">
                <a:latin typeface="Palatino Linotype" panose="02040502050505030304" pitchFamily="18" charset="0"/>
                <a:ea typeface="Arial" charset="0"/>
                <a:cs typeface="Arial" charset="0"/>
              </a:rPr>
              <a:t>Research Objective</a:t>
            </a:r>
            <a:endParaRPr lang="en-CA" sz="4400" dirty="0">
              <a:latin typeface="Palatino Linotype" panose="02040502050505030304" pitchFamily="18" charset="0"/>
              <a:ea typeface="Arial" charset="0"/>
              <a:cs typeface="Arial" charset="0"/>
            </a:endParaRPr>
          </a:p>
          <a:p>
            <a:pPr marL="457200" indent="-457200" algn="just" eaLnBrk="1" hangingPunct="1">
              <a:buFont typeface="Arial" charset="0"/>
              <a:buChar char="•"/>
            </a:pPr>
            <a:r>
              <a:rPr lang="en-US" altLang="en-US" sz="3200" dirty="0" smtClean="0">
                <a:latin typeface="Arial" charset="0"/>
                <a:ea typeface="Arial" charset="0"/>
                <a:cs typeface="Arial" charset="0"/>
              </a:rPr>
              <a:t>Implement a hybrid </a:t>
            </a:r>
            <a:r>
              <a:rPr lang="en-US" altLang="en-US" sz="3200" dirty="0" smtClean="0">
                <a:latin typeface="Arial" charset="0"/>
                <a:ea typeface="Arial" charset="0"/>
                <a:cs typeface="Arial" charset="0"/>
              </a:rPr>
              <a:t>K-Means PSO (KMPSO) algorithm in Apache Spark</a:t>
            </a:r>
          </a:p>
          <a:p>
            <a:pPr marL="457200" indent="-457200" algn="just" eaLnBrk="1" hangingPunct="1">
              <a:buFont typeface="Arial" charset="0"/>
              <a:buChar char="•"/>
            </a:pPr>
            <a:r>
              <a:rPr lang="en-US" altLang="en-US" sz="3200" dirty="0" smtClean="0">
                <a:latin typeface="Arial" charset="0"/>
                <a:ea typeface="Arial" charset="0"/>
                <a:cs typeface="Arial" charset="0"/>
              </a:rPr>
              <a:t>Implement PSO-Variable Weighting for subspace clustering in Apache Spark</a:t>
            </a:r>
          </a:p>
          <a:p>
            <a:pPr marL="457200" indent="-457200" algn="just" eaLnBrk="1" hangingPunct="1">
              <a:buFont typeface="Arial" charset="0"/>
              <a:buChar char="•"/>
            </a:pPr>
            <a:r>
              <a:rPr lang="en-US" altLang="en-US" sz="3200" dirty="0" smtClean="0">
                <a:latin typeface="Arial" charset="0"/>
                <a:ea typeface="Arial" charset="0"/>
                <a:cs typeface="Arial" charset="0"/>
              </a:rPr>
              <a:t>Evaluate the performance of KMPSO against standalone and Spark clustering algorithms</a:t>
            </a:r>
          </a:p>
          <a:p>
            <a:pPr marL="457200" indent="-457200" algn="just" eaLnBrk="1" hangingPunct="1">
              <a:buFont typeface="Arial" charset="0"/>
              <a:buChar char="•"/>
            </a:pPr>
            <a:r>
              <a:rPr lang="en-US" altLang="en-US" sz="3200" dirty="0" smtClean="0">
                <a:latin typeface="Arial" charset="0"/>
                <a:ea typeface="Arial" charset="0"/>
                <a:cs typeface="Arial" charset="0"/>
              </a:rPr>
              <a:t>Evaluate PSOVW with text datasets</a:t>
            </a:r>
            <a:endParaRPr lang="en-CA" altLang="en-US" sz="30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79" name="TextBox 21"/>
          <p:cNvSpPr txBox="1">
            <a:spLocks noChangeArrowheads="1"/>
          </p:cNvSpPr>
          <p:nvPr/>
        </p:nvSpPr>
        <p:spPr bwMode="auto">
          <a:xfrm>
            <a:off x="760412" y="14429125"/>
            <a:ext cx="9831388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algn="just" eaLnBrk="1" hangingPunct="1">
              <a:buFont typeface="Arial" charset="0"/>
              <a:buChar char="•"/>
            </a:pPr>
            <a:r>
              <a:rPr lang="en-US" sz="3200" dirty="0" smtClean="0"/>
              <a:t>Spark </a:t>
            </a:r>
            <a:r>
              <a:rPr lang="en-US" sz="3200" dirty="0"/>
              <a:t>is a distributed data processing </a:t>
            </a:r>
            <a:r>
              <a:rPr lang="en-US" sz="3200" dirty="0" smtClean="0"/>
              <a:t>engine</a:t>
            </a:r>
            <a:endParaRPr lang="en-US" sz="3200" dirty="0"/>
          </a:p>
          <a:p>
            <a:pPr marL="457200" indent="-457200" algn="just" eaLnBrk="1" hangingPunct="1">
              <a:buFont typeface="Arial" charset="0"/>
              <a:buChar char="•"/>
            </a:pPr>
            <a:r>
              <a:rPr lang="en-US" sz="3200" dirty="0" smtClean="0"/>
              <a:t>Data </a:t>
            </a:r>
            <a:r>
              <a:rPr lang="en-US" sz="3200" dirty="0"/>
              <a:t>stored in Resilient Distributed </a:t>
            </a:r>
            <a:r>
              <a:rPr lang="en-US" sz="3200" dirty="0" smtClean="0"/>
              <a:t>Databases (RDD’s)</a:t>
            </a:r>
            <a:endParaRPr lang="en-US" sz="3200" dirty="0"/>
          </a:p>
          <a:p>
            <a:pPr marL="457200" indent="-457200" algn="just" eaLnBrk="1" hangingPunct="1">
              <a:buFont typeface="Arial" charset="0"/>
              <a:buChar char="•"/>
            </a:pPr>
            <a:r>
              <a:rPr lang="en-US" sz="3200" dirty="0" smtClean="0"/>
              <a:t>Effective </a:t>
            </a:r>
            <a:r>
              <a:rPr lang="en-US" sz="3200" dirty="0"/>
              <a:t>for iterative data processing due to in-memory and lazy, </a:t>
            </a:r>
            <a:r>
              <a:rPr lang="en-US" sz="3200" dirty="0" smtClean="0"/>
              <a:t>evaluation</a:t>
            </a:r>
          </a:p>
          <a:p>
            <a:pPr marL="457200" indent="-457200" algn="just" eaLnBrk="1" hangingPunct="1">
              <a:buFont typeface="Arial" charset="0"/>
              <a:buChar char="•"/>
            </a:pPr>
            <a:r>
              <a:rPr lang="en-US" sz="3200" dirty="0" smtClean="0"/>
              <a:t>Up </a:t>
            </a:r>
            <a:r>
              <a:rPr lang="en-US" sz="3200" dirty="0"/>
              <a:t>to 100x faster than Hadoop’s </a:t>
            </a:r>
            <a:r>
              <a:rPr lang="en-US" sz="3200" dirty="0" err="1" smtClean="0"/>
              <a:t>MapReduce</a:t>
            </a:r>
            <a:endParaRPr lang="en-CA" altLang="en-US" sz="2800" dirty="0">
              <a:latin typeface="Gill Sans MT" panose="020B0502020104020203" pitchFamily="34" charset="0"/>
            </a:endParaRPr>
          </a:p>
        </p:txBody>
      </p:sp>
      <p:sp>
        <p:nvSpPr>
          <p:cNvPr id="3080" name="TextBox 22"/>
          <p:cNvSpPr txBox="1">
            <a:spLocks noChangeArrowheads="1"/>
          </p:cNvSpPr>
          <p:nvPr/>
        </p:nvSpPr>
        <p:spPr bwMode="auto">
          <a:xfrm>
            <a:off x="11129699" y="7650473"/>
            <a:ext cx="230223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CA" altLang="en-US" sz="4400" dirty="0" smtClean="0">
                <a:latin typeface="Palatino Linotype" panose="02040502050505030304" pitchFamily="18" charset="0"/>
                <a:ea typeface="Arial" charset="0"/>
                <a:cs typeface="Arial" charset="0"/>
              </a:rPr>
              <a:t>Datasets</a:t>
            </a:r>
            <a:endParaRPr lang="en-CA" altLang="en-US" sz="4400" dirty="0">
              <a:latin typeface="Palatino Linotype" panose="02040502050505030304" pitchFamily="18" charset="0"/>
              <a:ea typeface="Arial" charset="0"/>
              <a:cs typeface="Arial" charset="0"/>
            </a:endParaRPr>
          </a:p>
        </p:txBody>
      </p:sp>
      <p:sp>
        <p:nvSpPr>
          <p:cNvPr id="21" name="TextBox 24"/>
          <p:cNvSpPr txBox="1">
            <a:spLocks noChangeArrowheads="1"/>
          </p:cNvSpPr>
          <p:nvPr/>
        </p:nvSpPr>
        <p:spPr bwMode="auto">
          <a:xfrm>
            <a:off x="11564336" y="27527023"/>
            <a:ext cx="359072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CA" altLang="en-US" sz="4400" dirty="0" smtClean="0">
                <a:latin typeface="Palatino Linotype" panose="02040502050505030304" pitchFamily="18" charset="0"/>
              </a:rPr>
              <a:t>Related Work</a:t>
            </a:r>
            <a:endParaRPr lang="en-CA" altLang="en-US" sz="4400" dirty="0">
              <a:latin typeface="Palatino Linotype" panose="02040502050505030304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1564335" y="27942522"/>
            <a:ext cx="9394922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1" hangingPunct="1"/>
            <a:endParaRPr lang="en-CA" altLang="en-US" sz="2800" dirty="0" smtClean="0">
              <a:latin typeface="Gill Sans MT" panose="020B0502020104020203" pitchFamily="34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CA" sz="2800" dirty="0"/>
              <a:t>Lu, Y</a:t>
            </a:r>
            <a:r>
              <a:rPr lang="en-CA" sz="2800" dirty="0" smtClean="0"/>
              <a:t>. et al.: Particle </a:t>
            </a:r>
            <a:r>
              <a:rPr lang="en-CA" sz="2800" dirty="0"/>
              <a:t>swarm optimizer for variable weighting in clustering high-dimensional </a:t>
            </a:r>
            <a:r>
              <a:rPr lang="en-CA" sz="2800" dirty="0" smtClean="0"/>
              <a:t>data</a:t>
            </a:r>
            <a:r>
              <a:rPr lang="en-CA" sz="2800" dirty="0"/>
              <a:t>. Machine learning 82(1), 43–70 (2011</a:t>
            </a:r>
            <a:r>
              <a:rPr lang="en-CA" sz="2800" dirty="0" smtClean="0"/>
              <a:t>)</a:t>
            </a:r>
          </a:p>
          <a:p>
            <a:pPr marL="457200" indent="-457200">
              <a:buFont typeface="Arial" charset="0"/>
              <a:buChar char="•"/>
            </a:pPr>
            <a:r>
              <a:rPr lang="en-CA" sz="2800" dirty="0"/>
              <a:t>Cui, X</a:t>
            </a:r>
            <a:r>
              <a:rPr lang="en-CA" sz="2800" dirty="0" smtClean="0"/>
              <a:t>. et al.: Document </a:t>
            </a:r>
            <a:r>
              <a:rPr lang="en-CA" sz="2800" dirty="0"/>
              <a:t>clustering using particle swarm optimization. In: Swarm </a:t>
            </a:r>
            <a:r>
              <a:rPr lang="en-CA" sz="2800" dirty="0" smtClean="0"/>
              <a:t>Intelligence </a:t>
            </a:r>
            <a:r>
              <a:rPr lang="en-CA" sz="2800" dirty="0"/>
              <a:t>Symposium, 2005. SIS 2005. Proceedings 2005 IEEE. pp. 185–191. IEEE (2005) </a:t>
            </a:r>
            <a:r>
              <a:rPr lang="en-CA" sz="2800" dirty="0" smtClean="0"/>
              <a:t> </a:t>
            </a:r>
            <a:endParaRPr lang="en-CA" sz="2800" dirty="0"/>
          </a:p>
          <a:p>
            <a:pPr algn="just" eaLnBrk="1" hangingPunct="1"/>
            <a:endParaRPr lang="en-CA" altLang="en-US" sz="2800" dirty="0" smtClean="0">
              <a:latin typeface="Gill Sans MT" panose="020B05020201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0888" y="13661990"/>
            <a:ext cx="32383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CA" altLang="en-US" sz="4400" dirty="0" smtClean="0">
                <a:latin typeface="Palatino Linotype" panose="02040502050505030304" pitchFamily="18" charset="0"/>
                <a:ea typeface="Arial" charset="0"/>
                <a:cs typeface="Arial" charset="0"/>
              </a:rPr>
              <a:t>Why Spark?</a:t>
            </a:r>
            <a:endParaRPr lang="en-CA" altLang="en-US" sz="4400" dirty="0">
              <a:latin typeface="Palatino Linotype" panose="02040502050505030304" pitchFamily="18" charset="0"/>
              <a:ea typeface="Arial" charset="0"/>
              <a:cs typeface="Arial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74700" y="23249386"/>
            <a:ext cx="29770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CA" altLang="en-US" sz="4400" dirty="0" smtClean="0">
                <a:latin typeface="Palatino Linotype" panose="02040502050505030304" pitchFamily="18" charset="0"/>
                <a:ea typeface="Arial" charset="0"/>
                <a:cs typeface="Arial" charset="0"/>
              </a:rPr>
              <a:t>Why PSO?</a:t>
            </a:r>
            <a:endParaRPr lang="en-CA" altLang="en-US" sz="4400" dirty="0">
              <a:latin typeface="Palatino Linotype" panose="02040502050505030304" pitchFamily="18" charset="0"/>
              <a:ea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5500" y="24079200"/>
            <a:ext cx="100087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eaLnBrk="1" hangingPunct="1">
              <a:buFont typeface="Arial" charset="0"/>
              <a:buChar char="•"/>
            </a:pPr>
            <a:r>
              <a:rPr lang="en-US" sz="3200" dirty="0" smtClean="0"/>
              <a:t>PSO is an evolutionary algorithm based on social and cognitive behavior of flocking animals</a:t>
            </a:r>
            <a:endParaRPr lang="en-US" sz="3200" dirty="0"/>
          </a:p>
          <a:p>
            <a:pPr marL="457200" indent="-457200" algn="just" eaLnBrk="1" hangingPunct="1">
              <a:buFont typeface="Arial" charset="0"/>
              <a:buChar char="•"/>
            </a:pPr>
            <a:r>
              <a:rPr lang="en-US" sz="3200" dirty="0" smtClean="0"/>
              <a:t>Found to produce more compact clusters when used in clustering applications</a:t>
            </a:r>
          </a:p>
          <a:p>
            <a:pPr marL="457200" indent="-457200" algn="just" eaLnBrk="1" hangingPunct="1">
              <a:buFont typeface="Arial" charset="0"/>
              <a:buChar char="•"/>
            </a:pPr>
            <a:r>
              <a:rPr lang="en-US" sz="3200" dirty="0" smtClean="0"/>
              <a:t>Each particle represents a solution, with position (x) and velocity (v)</a:t>
            </a:r>
          </a:p>
          <a:p>
            <a:pPr marL="457200" indent="-457200" algn="just" eaLnBrk="1" hangingPunct="1">
              <a:buFont typeface="Arial" charset="0"/>
              <a:buChar char="•"/>
            </a:pPr>
            <a:endParaRPr lang="en-US" sz="3200" dirty="0"/>
          </a:p>
          <a:p>
            <a:pPr marL="457200" indent="-457200" algn="just" eaLnBrk="1" hangingPunct="1">
              <a:buFont typeface="Arial" charset="0"/>
              <a:buChar char="•"/>
            </a:pPr>
            <a:endParaRPr lang="en-US" sz="3200" dirty="0" smtClean="0"/>
          </a:p>
          <a:p>
            <a:pPr marL="457200" indent="-457200" algn="just" eaLnBrk="1" hangingPunct="1">
              <a:buFont typeface="Arial" charset="0"/>
              <a:buChar char="•"/>
            </a:pPr>
            <a:endParaRPr lang="en-US" sz="3200" dirty="0"/>
          </a:p>
          <a:p>
            <a:pPr marL="457200" indent="-457200" algn="just" eaLnBrk="1" hangingPunct="1">
              <a:buFont typeface="Arial" charset="0"/>
              <a:buChar char="•"/>
            </a:pPr>
            <a:r>
              <a:rPr lang="en-US" sz="3200" dirty="0" smtClean="0"/>
              <a:t>Comprehensive Learning PSO: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121" y="27051000"/>
            <a:ext cx="8557269" cy="13961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3910" y="15182369"/>
            <a:ext cx="4752643" cy="28566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6019" y="21250488"/>
            <a:ext cx="4790534" cy="32079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3513" y="18169812"/>
            <a:ext cx="4756718" cy="285909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249363" y="14339919"/>
            <a:ext cx="2923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Palatino Linotype" panose="02040502050505030304" pitchFamily="18" charset="0"/>
              </a:rPr>
              <a:t>Results</a:t>
            </a:r>
            <a:endParaRPr lang="en-US" sz="4400" dirty="0">
              <a:latin typeface="Palatino Linotype" panose="0204050205050503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564335" y="24953671"/>
            <a:ext cx="75845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Palatino Linotype" panose="02040502050505030304" pitchFamily="18" charset="0"/>
              </a:rPr>
              <a:t>Future </a:t>
            </a:r>
            <a:r>
              <a:rPr lang="en-US" sz="4400" dirty="0" smtClean="0">
                <a:latin typeface="Palatino Linotype" panose="02040502050505030304" pitchFamily="18" charset="0"/>
              </a:rPr>
              <a:t>Work</a:t>
            </a:r>
            <a:endParaRPr lang="en-US" sz="4400" dirty="0">
              <a:latin typeface="Palatino Linotype" panose="0204050205050503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1510341" y="25757238"/>
            <a:ext cx="9806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eaLnBrk="1" hangingPunct="1">
              <a:buFont typeface="Arial" charset="0"/>
              <a:buChar char="•"/>
            </a:pPr>
            <a:r>
              <a:rPr lang="en-US" sz="3200" dirty="0" smtClean="0"/>
              <a:t>Future work includes clustering text from medical domains, and to apply these algorithms for streaming data with Spark Streaming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11285059" y="6061635"/>
            <a:ext cx="52389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PSOVW </a:t>
            </a:r>
            <a:r>
              <a:rPr lang="en-US" sz="3200" b="1" smtClean="0"/>
              <a:t>Fitness Function:</a:t>
            </a:r>
            <a:endParaRPr lang="en-US" sz="3200" b="1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9260800"/>
            <a:ext cx="5080000" cy="85436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91"/>
          <a:stretch/>
        </p:blipFill>
        <p:spPr>
          <a:xfrm>
            <a:off x="12474023" y="6542602"/>
            <a:ext cx="7878955" cy="1261688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1454685" y="12363284"/>
            <a:ext cx="94561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Text </a:t>
            </a:r>
            <a:r>
              <a:rPr lang="en-CA" sz="3200" b="1" dirty="0"/>
              <a:t>P</a:t>
            </a:r>
            <a:r>
              <a:rPr lang="en-US" sz="3200" b="1" dirty="0" smtClean="0"/>
              <a:t>re-processing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/>
              <a:t>Stemming, tokenizing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/>
              <a:t>Term-Frequency </a:t>
            </a:r>
            <a:r>
              <a:rPr lang="mr-IN" sz="3200" dirty="0" smtClean="0"/>
              <a:t>–</a:t>
            </a:r>
            <a:r>
              <a:rPr lang="en-US" sz="3200" dirty="0" smtClean="0"/>
              <a:t> Inverse Document Frequency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938" y="13932774"/>
            <a:ext cx="4953000" cy="97971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3513" y="15182369"/>
            <a:ext cx="4756718" cy="285909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989" y="21267559"/>
            <a:ext cx="4802558" cy="307048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881" y="18166160"/>
            <a:ext cx="4784672" cy="2875893"/>
          </a:xfrm>
          <a:prstGeom prst="rect">
            <a:avLst/>
          </a:prstGeom>
        </p:spPr>
      </p:pic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237445"/>
              </p:ext>
            </p:extLst>
          </p:nvPr>
        </p:nvGraphicFramePr>
        <p:xfrm>
          <a:off x="11484942" y="8492923"/>
          <a:ext cx="9425922" cy="363201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6788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98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287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Name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Size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Type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Classes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87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Diamond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3000x2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artificial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 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87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Forty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3000x2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artificial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87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Wisconsin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569x33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real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287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20Newsgroups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400x5832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text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6412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Presidential</a:t>
                      </a:r>
                      <a:r>
                        <a:rPr lang="en-US" sz="3200" baseline="0" dirty="0" smtClean="0"/>
                        <a:t> Debates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253x423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text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8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5" name="TextBox 16"/>
          <p:cNvSpPr txBox="1">
            <a:spLocks noChangeArrowheads="1"/>
          </p:cNvSpPr>
          <p:nvPr/>
        </p:nvSpPr>
        <p:spPr bwMode="auto">
          <a:xfrm>
            <a:off x="18364200" y="3743258"/>
            <a:ext cx="2362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CA" altLang="en-US" sz="4000" dirty="0" smtClean="0">
                <a:latin typeface="Palatino Linotype" panose="02040502050505030304" pitchFamily="18" charset="0"/>
              </a:rPr>
              <a:t>CISC 500</a:t>
            </a:r>
            <a:endParaRPr lang="en-CA" altLang="en-US" sz="4000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1534</TotalTime>
  <Words>336</Words>
  <Application>Microsoft Office PowerPoint</Application>
  <PresentationFormat>Custom</PresentationFormat>
  <Paragraphs>61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Gill Sans MT</vt:lpstr>
      <vt:lpstr>Palatino Linotype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Richard Linley</dc:creator>
  <cp:lastModifiedBy>Farhana Zulkernine</cp:lastModifiedBy>
  <cp:revision>118</cp:revision>
  <dcterms:created xsi:type="dcterms:W3CDTF">2008-12-02T19:31:31Z</dcterms:created>
  <dcterms:modified xsi:type="dcterms:W3CDTF">2017-03-28T23:46:08Z</dcterms:modified>
</cp:coreProperties>
</file>