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72" r:id="rId1"/>
  </p:sldMasterIdLst>
  <p:notesMasterIdLst>
    <p:notesMasterId r:id="rId33"/>
  </p:notesMasterIdLst>
  <p:sldIdLst>
    <p:sldId id="256" r:id="rId2"/>
    <p:sldId id="261" r:id="rId3"/>
    <p:sldId id="264" r:id="rId4"/>
    <p:sldId id="272" r:id="rId5"/>
    <p:sldId id="285" r:id="rId6"/>
    <p:sldId id="275" r:id="rId7"/>
    <p:sldId id="277" r:id="rId8"/>
    <p:sldId id="286" r:id="rId9"/>
    <p:sldId id="287" r:id="rId10"/>
    <p:sldId id="291" r:id="rId11"/>
    <p:sldId id="292" r:id="rId12"/>
    <p:sldId id="288" r:id="rId13"/>
    <p:sldId id="294" r:id="rId14"/>
    <p:sldId id="289" r:id="rId15"/>
    <p:sldId id="290" r:id="rId16"/>
    <p:sldId id="293" r:id="rId17"/>
    <p:sldId id="295" r:id="rId18"/>
    <p:sldId id="297" r:id="rId19"/>
    <p:sldId id="298" r:id="rId20"/>
    <p:sldId id="296" r:id="rId21"/>
    <p:sldId id="299" r:id="rId22"/>
    <p:sldId id="300" r:id="rId23"/>
    <p:sldId id="283" r:id="rId24"/>
    <p:sldId id="301" r:id="rId25"/>
    <p:sldId id="303" r:id="rId26"/>
    <p:sldId id="304" r:id="rId27"/>
    <p:sldId id="305" r:id="rId28"/>
    <p:sldId id="307" r:id="rId29"/>
    <p:sldId id="308" r:id="rId30"/>
    <p:sldId id="306" r:id="rId31"/>
    <p:sldId id="309" r:id="rId32"/>
  </p:sldIdLst>
  <p:sldSz cx="9144000" cy="6858000" type="screen4x3"/>
  <p:notesSz cx="6858000" cy="9144000"/>
  <p:embeddedFontLst>
    <p:embeddedFont>
      <p:font typeface="Indie Flower" panose="02000000000000000000" pitchFamily="2" charset="0"/>
      <p:regular r:id="rId34"/>
    </p:embeddedFont>
    <p:embeddedFont>
      <p:font typeface="Consolas" panose="020B0609020204030204" pitchFamily="49" charset="0"/>
      <p:regular r:id="rId35"/>
      <p:bold r:id="rId36"/>
      <p:italic r:id="rId37"/>
      <p:boldItalic r:id="rId38"/>
    </p:embeddedFont>
    <p:embeddedFont>
      <p:font typeface="Calibri" panose="020F0502020204030204" pitchFamily="34" charset="0"/>
      <p:regular r:id="rId39"/>
      <p:bold r:id="rId40"/>
      <p:italic r:id="rId41"/>
      <p:boldItalic r:id="rId42"/>
    </p:embeddedFont>
    <p:embeddedFont>
      <p:font typeface="Corbel" panose="020B0503020204020204" pitchFamily="34" charset="0"/>
      <p:regular r:id="rId43"/>
      <p:bold r:id="rId44"/>
      <p:italic r:id="rId45"/>
      <p:boldItalic r:id="rId4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63" autoAdjust="0"/>
    <p:restoredTop sz="81139" autoAdjust="0"/>
  </p:normalViewPr>
  <p:slideViewPr>
    <p:cSldViewPr>
      <p:cViewPr varScale="1">
        <p:scale>
          <a:sx n="59" d="100"/>
          <a:sy n="59" d="100"/>
        </p:scale>
        <p:origin x="-168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font" Target="fonts/font9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Relationship Id="rId46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3" Type="http://schemas.openxmlformats.org/officeDocument/2006/relationships/font" Target="fonts/font10.fntdata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555E27-A0E6-45CF-BAB7-E5FC8A47E6EB}" type="datetimeFigureOut">
              <a:rPr lang="en-US" smtClean="0"/>
              <a:t>11/8/2013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D979F0-220C-4DB9-9B82-AC6077A364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3424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Hadoop</a:t>
            </a:r>
            <a:r>
              <a:rPr lang="en-US" dirty="0" smtClean="0"/>
              <a:t> is the open source implementation of Google’s </a:t>
            </a:r>
            <a:r>
              <a:rPr lang="en-US" dirty="0" err="1" smtClean="0"/>
              <a:t>MapReduce</a:t>
            </a:r>
            <a:r>
              <a:rPr lang="en-US" dirty="0" smtClean="0"/>
              <a:t>.</a:t>
            </a:r>
            <a:r>
              <a:rPr lang="en-US" baseline="0" dirty="0" smtClean="0"/>
              <a:t> It works on dividing the data into a number of smaller chunks and process them in parallel. </a:t>
            </a:r>
          </a:p>
          <a:p>
            <a:r>
              <a:rPr lang="en-US" baseline="0" dirty="0" smtClean="0"/>
              <a:t>The map phase takes the input and process them into key-value pairs. These values represent the intermediate data and is stored locally on the map nodes.</a:t>
            </a:r>
          </a:p>
          <a:p>
            <a:r>
              <a:rPr lang="en-US" baseline="0" dirty="0" smtClean="0"/>
              <a:t>Then comes the shuffle phase where same key data is transferred to the same Reduce node.</a:t>
            </a:r>
          </a:p>
          <a:p>
            <a:r>
              <a:rPr lang="en-US" baseline="0" dirty="0" smtClean="0"/>
              <a:t>Finally, the Reduce node process the data of the same key but from different Map nodes and produce the job output that can be used as an input to another </a:t>
            </a:r>
            <a:r>
              <a:rPr lang="en-US" baseline="0" dirty="0" err="1" smtClean="0"/>
              <a:t>MapReduce</a:t>
            </a:r>
            <a:r>
              <a:rPr lang="en-US" baseline="0" dirty="0" smtClean="0"/>
              <a:t> job.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D979F0-220C-4DB9-9B82-AC6077A364E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0756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2107" y="1905000"/>
            <a:ext cx="6859786" cy="2667000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2107" y="5105400"/>
            <a:ext cx="6859786" cy="10668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grpSp>
        <p:nvGrpSpPr>
          <p:cNvPr id="256" name="line"/>
          <p:cNvGrpSpPr/>
          <p:nvPr/>
        </p:nvGrpSpPr>
        <p:grpSpPr bwMode="invGray">
          <a:xfrm>
            <a:off x="1188982" y="4724400"/>
            <a:ext cx="6475638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7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8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9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0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1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2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3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4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5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6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7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8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9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0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1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2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3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4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5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6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7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8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9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0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1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2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3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4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5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6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7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8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9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0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1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2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3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4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5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2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3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4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5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7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8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9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0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1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2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3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4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7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8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9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0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1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2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3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5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6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7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8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9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0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1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2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3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4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5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6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7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8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9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0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1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2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3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4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5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6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7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8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9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0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1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2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3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4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5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6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7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8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9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0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1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2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3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4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5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6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7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8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9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0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1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2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3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4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5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6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7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8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9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67435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line"/>
          <p:cNvGrpSpPr/>
          <p:nvPr/>
        </p:nvGrpSpPr>
        <p:grpSpPr bwMode="invGray">
          <a:xfrm>
            <a:off x="1142108" y="1514475"/>
            <a:ext cx="7929246" cy="64008"/>
            <a:chOff x="1522413" y="1514475"/>
            <a:chExt cx="10569575" cy="64008"/>
          </a:xfrm>
        </p:grpSpPr>
        <p:sp>
          <p:nvSpPr>
            <p:cNvPr id="8" name="Freeform 7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956816">
              <a:defRPr/>
            </a:lvl6pPr>
            <a:lvl7pPr marL="1956816">
              <a:defRPr/>
            </a:lvl7pPr>
            <a:lvl8pPr marL="1956816">
              <a:defRPr/>
            </a:lvl8pPr>
            <a:lvl9pPr marL="1956816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016B1E20-C6ED-4249-B237-A398811F5FC6}" type="datetime1">
              <a:rPr lang="en-US" smtClean="0"/>
              <a:t>11/8/2013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12679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line"/>
          <p:cNvGrpSpPr/>
          <p:nvPr/>
        </p:nvGrpSpPr>
        <p:grpSpPr bwMode="invGray">
          <a:xfrm rot="5400000">
            <a:off x="4338754" y="3480593"/>
            <a:ext cx="6492240" cy="48019"/>
            <a:chOff x="1522413" y="1514475"/>
            <a:chExt cx="10569575" cy="64008"/>
          </a:xfrm>
        </p:grpSpPr>
        <p:sp>
          <p:nvSpPr>
            <p:cNvPr id="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73233" y="274639"/>
            <a:ext cx="1028968" cy="590174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6128" y="277814"/>
            <a:ext cx="6859787" cy="5898573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88395858-7EBD-497F-A158-BFA317996A89}" type="datetime1">
              <a:rPr lang="en-US" smtClean="0"/>
              <a:t>11/8/2013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21179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" name="line"/>
          <p:cNvGrpSpPr/>
          <p:nvPr/>
        </p:nvGrpSpPr>
        <p:grpSpPr bwMode="invGray">
          <a:xfrm>
            <a:off x="1142108" y="1514475"/>
            <a:ext cx="7929246" cy="64008"/>
            <a:chOff x="1522413" y="1514475"/>
            <a:chExt cx="10569575" cy="64008"/>
          </a:xfrm>
        </p:grpSpPr>
        <p:sp>
          <p:nvSpPr>
            <p:cNvPr id="16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108" y="274638"/>
            <a:ext cx="6859785" cy="1020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548640">
              <a:defRPr/>
            </a:lvl2pPr>
            <a:lvl3pPr marL="777240">
              <a:defRPr/>
            </a:lvl3pPr>
            <a:lvl4pPr marL="1005840">
              <a:defRPr/>
            </a:lvl4pPr>
            <a:lvl5pPr marL="1234440">
              <a:defRPr/>
            </a:lvl5pPr>
            <a:lvl6pPr marL="1463040">
              <a:defRPr baseline="0"/>
            </a:lvl6pPr>
            <a:lvl7pPr marL="1691640">
              <a:defRPr baseline="0"/>
            </a:lvl7pPr>
            <a:lvl8pPr marL="1920240">
              <a:defRPr baseline="0"/>
            </a:lvl8pPr>
            <a:lvl9pPr marL="2148840"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8A804A70-A8F6-4E5C-BB1A-F47142DFA4D9}" type="datetime1">
              <a:rPr lang="en-US" smtClean="0"/>
              <a:t>11/8/2013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61447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5" name="line"/>
          <p:cNvGrpSpPr/>
          <p:nvPr/>
        </p:nvGrpSpPr>
        <p:grpSpPr bwMode="invGray">
          <a:xfrm>
            <a:off x="1188982" y="4724400"/>
            <a:ext cx="6475638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6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7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8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9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0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1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2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3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4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5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6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7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8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9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0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1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2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3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4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5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6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7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8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9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0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1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2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3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4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5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6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7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8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9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0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1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2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3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4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5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2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3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4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5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7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8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9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0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1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2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3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4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7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8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9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0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1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2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3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5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6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7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8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9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0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1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2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3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4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5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6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7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8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9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0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1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2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3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4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5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6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7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8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9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0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1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2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3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4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5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6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7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8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9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0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1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2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3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4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5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6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7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8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9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0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1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2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3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4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5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6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7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8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107" y="1905000"/>
            <a:ext cx="6859786" cy="2667000"/>
          </a:xfrm>
        </p:spPr>
        <p:txBody>
          <a:bodyPr anchor="b">
            <a:noAutofit/>
          </a:bodyPr>
          <a:lstStyle>
            <a:lvl1pPr algn="l">
              <a:defRPr sz="44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7" y="5102526"/>
            <a:ext cx="6859786" cy="1069675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FF67A79-8D1E-4E4E-BB0B-E54E3690DCBF}" type="datetime1">
              <a:rPr lang="en-US" smtClean="0"/>
              <a:t>11/8/2013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05879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" name="line"/>
          <p:cNvGrpSpPr/>
          <p:nvPr/>
        </p:nvGrpSpPr>
        <p:grpSpPr bwMode="invGray">
          <a:xfrm>
            <a:off x="1142108" y="1514475"/>
            <a:ext cx="7929246" cy="64008"/>
            <a:chOff x="1522413" y="1514475"/>
            <a:chExt cx="10569575" cy="64008"/>
          </a:xfrm>
        </p:grpSpPr>
        <p:sp>
          <p:nvSpPr>
            <p:cNvPr id="159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0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1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108" y="274638"/>
            <a:ext cx="6859785" cy="1020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2107" y="1905000"/>
            <a:ext cx="3315563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32" y="1905000"/>
            <a:ext cx="3315562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AF81D7E-8132-4C92-8ACF-1E7306883854}" type="datetime1">
              <a:rPr lang="en-US" smtClean="0"/>
              <a:t>11/8/2013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68329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" name="line"/>
          <p:cNvGrpSpPr/>
          <p:nvPr/>
        </p:nvGrpSpPr>
        <p:grpSpPr bwMode="invGray">
          <a:xfrm>
            <a:off x="1142108" y="1514475"/>
            <a:ext cx="7929246" cy="64008"/>
            <a:chOff x="1522413" y="1514475"/>
            <a:chExt cx="10569575" cy="64008"/>
          </a:xfrm>
        </p:grpSpPr>
        <p:sp>
          <p:nvSpPr>
            <p:cNvPr id="161" name="Freeform 16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6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6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3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4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108" y="274638"/>
            <a:ext cx="6859785" cy="102076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7" y="1905000"/>
            <a:ext cx="3313277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2107" y="2819400"/>
            <a:ext cx="3313277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88616" y="1905000"/>
            <a:ext cx="3313277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8616" y="2819400"/>
            <a:ext cx="3313277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56816"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/>
            </a:lvl8pPr>
            <a:lvl9pPr marL="1956816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39C1B12-81CC-45A0-A757-4F4335AD3B17}" type="datetime1">
              <a:rPr lang="en-US" smtClean="0"/>
              <a:t>11/8/2013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18249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" name="line"/>
          <p:cNvGrpSpPr/>
          <p:nvPr/>
        </p:nvGrpSpPr>
        <p:grpSpPr bwMode="invGray">
          <a:xfrm>
            <a:off x="1142108" y="1514475"/>
            <a:ext cx="7929246" cy="64008"/>
            <a:chOff x="1522413" y="1514475"/>
            <a:chExt cx="10569575" cy="64008"/>
          </a:xfrm>
        </p:grpSpPr>
        <p:sp>
          <p:nvSpPr>
            <p:cNvPr id="157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8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9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0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1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6B42E639-1B06-4816-BA8D-1E1953CDF492}" type="datetime1">
              <a:rPr lang="en-US" smtClean="0"/>
              <a:t>11/8/2013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53156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91E4F34-E988-4288-B03F-887ED94F99D9}" type="datetime1">
              <a:rPr lang="en-US" smtClean="0"/>
              <a:t>11/8/2013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40596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5" name="frame"/>
          <p:cNvGrpSpPr/>
          <p:nvPr/>
        </p:nvGrpSpPr>
        <p:grpSpPr bwMode="invGray">
          <a:xfrm>
            <a:off x="3314242" y="1630822"/>
            <a:ext cx="4719500" cy="4575885"/>
            <a:chOff x="4417839" y="1630821"/>
            <a:chExt cx="6291028" cy="4575885"/>
          </a:xfrm>
        </p:grpSpPr>
        <p:grpSp>
          <p:nvGrpSpPr>
            <p:cNvPr id="616" name="Group 615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8" name="Group 76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eeform 84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9" name="Group 76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eeform 77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7" name="Group 616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8" name="Group 61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eeform 69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9" name="Group 61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108" y="274638"/>
            <a:ext cx="6859785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3436" y="1905000"/>
            <a:ext cx="4253068" cy="4038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2107" y="3429000"/>
            <a:ext cx="2057936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6359E3C-798A-4C50-9F89-017062E65D70}" type="datetime1">
              <a:rPr lang="en-US" smtClean="0"/>
              <a:t>11/8/2013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96211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" name="frame"/>
          <p:cNvGrpSpPr/>
          <p:nvPr/>
        </p:nvGrpSpPr>
        <p:grpSpPr bwMode="invGray">
          <a:xfrm flipH="1">
            <a:off x="1085908" y="1630822"/>
            <a:ext cx="4719500" cy="4575885"/>
            <a:chOff x="4417839" y="1630821"/>
            <a:chExt cx="6291028" cy="4575885"/>
          </a:xfrm>
        </p:grpSpPr>
        <p:grpSp>
          <p:nvGrpSpPr>
            <p:cNvPr id="615" name="Group 614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7" name="Group 76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3" name="Freeform 84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8" name="Group 76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69" name="Freeform 76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6" name="Group 615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7" name="Group 61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3" name="Freeform 69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8" name="Group 61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19" name="Freeform 61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eeform 622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eeform 623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eeform 624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eeform 625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eeform 626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eeform 627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eeform 628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eeform 629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eeform 630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eeform 631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eeform 632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eeform 633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eeform 634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eeform 635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eeform 636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eeform 637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eeform 638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eeform 639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eeform 640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eeform 641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eeform 642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eeform 643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eeform 644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eeform 645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eeform 646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eeform 647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eeform 648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eeform 649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eeform 650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eeform 651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eeform 652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eeform 653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eeform 654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eeform 655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eeform 656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eeform 657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eeform 658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eeform 659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eeform 660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eeform 661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eeform 662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eeform 663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eeform 664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eeform 665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eeform 666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eeform 667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eeform 668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eeform 669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eeform 670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eeform 671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eeform 672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eeform 673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eeform 674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eeform 675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eeform 676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eeform 677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eeform 678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eeform 679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eeform 680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eeform 681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eeform 682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eeform 683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eeform 684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eeform 685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eeform 686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eeform 687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eeform 688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eeform 689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eeform 690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eeform 691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108" y="274638"/>
            <a:ext cx="6859785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09719" y="1884311"/>
            <a:ext cx="4253068" cy="4041648"/>
          </a:xfrm>
          <a:solidFill>
            <a:schemeClr val="bg1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31014" y="3411748"/>
            <a:ext cx="2057936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ED07EF3-C3D4-4227-BC31-9DBECDD5042E}" type="datetime1">
              <a:rPr lang="en-US" smtClean="0"/>
              <a:t>11/8/2013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61769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2108" y="274638"/>
            <a:ext cx="6859785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8" y="1905000"/>
            <a:ext cx="6859786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58287" y="6400801"/>
            <a:ext cx="933137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latinLnBrk="0" hangingPunct="1"/>
            <a:fld id="{66F928FD-753C-4628-81F2-F9AF39E16452}" type="datetime1">
              <a:rPr lang="en-US" smtClean="0"/>
              <a:t>11/8/2013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2107" y="6400801"/>
            <a:ext cx="4744685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44419" y="6400801"/>
            <a:ext cx="857475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5356364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72" indent="-27432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4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33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18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947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76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://kickstarthadoop.blogspot.ca/2011/09/joins-with-plain-map-reduce.html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mvnrepository.com/artifact/org.apache.hadoop/hadoop-core/1.2.1" TargetMode="External"/><Relationship Id="rId7" Type="http://schemas.openxmlformats.org/officeDocument/2006/relationships/image" Target="../media/image34.png"/><Relationship Id="rId2" Type="http://schemas.openxmlformats.org/officeDocument/2006/relationships/hyperlink" Target="http://www.eclipse.org/downloads/packages/eclipse-ide-java-ee-developers/keplersr1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hyperlink" Target="https://console.aws.amazon.com/elasticmapreduce/home?region=us-east-1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hyperlink" Target="https://console.aws.amazon.com/s3/home?region=us-east-1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console.aws.amazon.com/elasticmapreduce/home?region=us-east-1" TargetMode="Externa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aws.amazon.com/vpc/" TargetMode="External"/><Relationship Id="rId3" Type="http://schemas.openxmlformats.org/officeDocument/2006/relationships/image" Target="../media/image9.png"/><Relationship Id="rId7" Type="http://schemas.openxmlformats.org/officeDocument/2006/relationships/image" Target="../media/image6.png"/><Relationship Id="rId12" Type="http://schemas.openxmlformats.org/officeDocument/2006/relationships/image" Target="../media/image17.w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ws.amazon.com/ebs/" TargetMode="External"/><Relationship Id="rId11" Type="http://schemas.openxmlformats.org/officeDocument/2006/relationships/image" Target="../media/image16.png"/><Relationship Id="rId5" Type="http://schemas.openxmlformats.org/officeDocument/2006/relationships/hyperlink" Target="http://aws.amazon.com/ec2/" TargetMode="External"/><Relationship Id="rId10" Type="http://schemas.openxmlformats.org/officeDocument/2006/relationships/image" Target="../media/image15.wmf"/><Relationship Id="rId4" Type="http://schemas.openxmlformats.org/officeDocument/2006/relationships/hyperlink" Target="http://aws.amazon.com/s3/" TargetMode="External"/><Relationship Id="rId9" Type="http://schemas.openxmlformats.org/officeDocument/2006/relationships/image" Target="../media/image1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23.png"/><Relationship Id="rId3" Type="http://schemas.openxmlformats.org/officeDocument/2006/relationships/image" Target="../media/image9.png"/><Relationship Id="rId7" Type="http://schemas.openxmlformats.org/officeDocument/2006/relationships/hyperlink" Target="http://aws.amazon.com/rds/" TargetMode="External"/><Relationship Id="rId12" Type="http://schemas.openxmlformats.org/officeDocument/2006/relationships/image" Target="../media/image2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ws.amazon.com/elasticbeanstalk/" TargetMode="External"/><Relationship Id="rId11" Type="http://schemas.openxmlformats.org/officeDocument/2006/relationships/image" Target="../media/image7.png"/><Relationship Id="rId5" Type="http://schemas.openxmlformats.org/officeDocument/2006/relationships/hyperlink" Target="http://aws.amazon.com/elasticmapreduce/" TargetMode="External"/><Relationship Id="rId15" Type="http://schemas.openxmlformats.org/officeDocument/2006/relationships/image" Target="../media/image25.png"/><Relationship Id="rId10" Type="http://schemas.openxmlformats.org/officeDocument/2006/relationships/image" Target="../media/image21.png"/><Relationship Id="rId4" Type="http://schemas.openxmlformats.org/officeDocument/2006/relationships/hyperlink" Target="http://aws.amazon.com/dynamodb/" TargetMode="External"/><Relationship Id="rId9" Type="http://schemas.openxmlformats.org/officeDocument/2006/relationships/image" Target="../media/image20.png"/><Relationship Id="rId1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>
                <a:latin typeface="Indie Flower" panose="02000000000000000000" pitchFamily="2" charset="0"/>
              </a:rPr>
              <a:t>Shadi</a:t>
            </a:r>
            <a:r>
              <a:rPr lang="en-US" dirty="0" smtClean="0">
                <a:latin typeface="Indie Flower" panose="02000000000000000000" pitchFamily="2" charset="0"/>
              </a:rPr>
              <a:t> </a:t>
            </a:r>
            <a:r>
              <a:rPr lang="en-US" dirty="0" err="1" smtClean="0">
                <a:latin typeface="Indie Flower" panose="02000000000000000000" pitchFamily="2" charset="0"/>
              </a:rPr>
              <a:t>Khalifa</a:t>
            </a:r>
            <a:endParaRPr lang="en-US" dirty="0" smtClean="0">
              <a:latin typeface="Indie Flower" panose="02000000000000000000" pitchFamily="2" charset="0"/>
            </a:endParaRPr>
          </a:p>
          <a:p>
            <a:r>
              <a:rPr lang="en-US" dirty="0" smtClean="0">
                <a:latin typeface="Indie Flower" panose="02000000000000000000" pitchFamily="2" charset="0"/>
              </a:rPr>
              <a:t>Database Systems Laboratory (DSL)</a:t>
            </a:r>
          </a:p>
          <a:p>
            <a:r>
              <a:rPr lang="en-US" dirty="0" smtClean="0">
                <a:latin typeface="Indie Flower" panose="02000000000000000000" pitchFamily="2" charset="0"/>
              </a:rPr>
              <a:t>khalifa@cs.queensu.ca</a:t>
            </a:r>
            <a:endParaRPr lang="en-US" dirty="0">
              <a:latin typeface="Indie Flower" panose="02000000000000000000" pitchFamily="2" charset="0"/>
            </a:endParaRPr>
          </a:p>
        </p:txBody>
      </p:sp>
      <p:pic>
        <p:nvPicPr>
          <p:cNvPr id="1026" name="Picture 2" descr="http://www.queensu.ca/mc_administrator/sites/default/files/assets/pages/QueensLogo_colou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0"/>
            <a:ext cx="2455102" cy="186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http://2.bp.blogspot.com/-Mm8hrZccbPc/T-kioM4MkZI/AAAAAAAABTE/xYUpdcK8f2o/s1600/hadoop+elephant_rg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62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200400"/>
            <a:ext cx="5867400" cy="1386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1" name="Picture 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1965758" cy="914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59432" y="2244779"/>
            <a:ext cx="6965368" cy="10318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die Flower" panose="02000000000000000000" pitchFamily="2" charset="0"/>
              </a:rPr>
              <a:t>Elastic Map Reduce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die Flower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4240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latin typeface="Indie Flower" panose="02000000000000000000" pitchFamily="2" charset="0"/>
              </a:rPr>
              <a:t>Example: Word Count</a:t>
            </a:r>
            <a:endParaRPr lang="en-US" sz="3600" b="1" dirty="0">
              <a:latin typeface="Indie Flower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52600"/>
            <a:ext cx="8534400" cy="44196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Indie Flower" panose="02000000000000000000" pitchFamily="2" charset="0"/>
              </a:rPr>
              <a:t>Objective</a:t>
            </a:r>
            <a:r>
              <a:rPr lang="en-US" sz="3200" dirty="0" smtClean="0">
                <a:latin typeface="Indie Flower" panose="02000000000000000000" pitchFamily="2" charset="0"/>
              </a:rPr>
              <a:t>: Count </a:t>
            </a:r>
            <a:r>
              <a:rPr lang="en-US" sz="3200" dirty="0">
                <a:latin typeface="Indie Flower" panose="02000000000000000000" pitchFamily="2" charset="0"/>
              </a:rPr>
              <a:t>the </a:t>
            </a:r>
            <a:r>
              <a:rPr lang="en-US" sz="3200" dirty="0" smtClean="0">
                <a:latin typeface="Indie Flower" panose="02000000000000000000" pitchFamily="2" charset="0"/>
              </a:rPr>
              <a:t>number of </a:t>
            </a:r>
            <a:r>
              <a:rPr lang="en-US" sz="3200" dirty="0">
                <a:latin typeface="Indie Flower" panose="02000000000000000000" pitchFamily="2" charset="0"/>
              </a:rPr>
              <a:t>occurrences of each word  in the provided input files</a:t>
            </a:r>
            <a:r>
              <a:rPr lang="en-US" sz="3200" dirty="0" smtClean="0">
                <a:latin typeface="Indie Flower" panose="02000000000000000000" pitchFamily="2" charset="0"/>
              </a:rPr>
              <a:t>.</a:t>
            </a:r>
          </a:p>
          <a:p>
            <a:r>
              <a:rPr lang="en-US" sz="3200" b="1" dirty="0">
                <a:latin typeface="Indie Flower" panose="02000000000000000000" pitchFamily="2" charset="0"/>
              </a:rPr>
              <a:t>How it works</a:t>
            </a:r>
            <a:endParaRPr lang="en-US" sz="3200" dirty="0">
              <a:latin typeface="Indie Flower" panose="02000000000000000000" pitchFamily="2" charset="0"/>
            </a:endParaRPr>
          </a:p>
          <a:p>
            <a:pPr lvl="1"/>
            <a:r>
              <a:rPr lang="en-US" sz="2800" dirty="0" smtClean="0">
                <a:latin typeface="Indie Flower" panose="02000000000000000000" pitchFamily="2" charset="0"/>
              </a:rPr>
              <a:t>In the 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Indie Flower" panose="02000000000000000000" pitchFamily="2" charset="0"/>
              </a:rPr>
              <a:t>Map 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Indie Flower" panose="02000000000000000000" pitchFamily="2" charset="0"/>
              </a:rPr>
              <a:t>phase </a:t>
            </a:r>
            <a:r>
              <a:rPr lang="en-US" sz="2800" dirty="0" smtClean="0">
                <a:latin typeface="Indie Flower" panose="02000000000000000000" pitchFamily="2" charset="0"/>
              </a:rPr>
              <a:t>the text </a:t>
            </a:r>
            <a:r>
              <a:rPr lang="en-US" sz="2800" dirty="0">
                <a:latin typeface="Indie Flower" panose="02000000000000000000" pitchFamily="2" charset="0"/>
              </a:rPr>
              <a:t>is 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Indie Flower" panose="02000000000000000000" pitchFamily="2" charset="0"/>
              </a:rPr>
              <a:t>tokenized</a:t>
            </a:r>
            <a:r>
              <a:rPr lang="en-US" sz="2800" dirty="0">
                <a:latin typeface="Indie Flower" panose="02000000000000000000" pitchFamily="2" charset="0"/>
              </a:rPr>
              <a:t> into words then we 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Indie Flower" panose="02000000000000000000" pitchFamily="2" charset="0"/>
              </a:rPr>
              <a:t>form a key value pair</a:t>
            </a:r>
            <a:r>
              <a:rPr lang="en-US" sz="2800" dirty="0">
                <a:latin typeface="Indie Flower" panose="02000000000000000000" pitchFamily="2" charset="0"/>
              </a:rPr>
              <a:t> with these words where the 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Indie Flower" panose="02000000000000000000" pitchFamily="2" charset="0"/>
              </a:rPr>
              <a:t>key</a:t>
            </a:r>
            <a:r>
              <a:rPr lang="en-US" sz="2800" dirty="0">
                <a:latin typeface="Indie Flower" panose="02000000000000000000" pitchFamily="2" charset="0"/>
              </a:rPr>
              <a:t> being the 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Indie Flower" panose="02000000000000000000" pitchFamily="2" charset="0"/>
              </a:rPr>
              <a:t>word itself </a:t>
            </a:r>
            <a:r>
              <a:rPr lang="en-US" sz="2800" dirty="0">
                <a:latin typeface="Indie Flower" panose="02000000000000000000" pitchFamily="2" charset="0"/>
              </a:rPr>
              <a:t>and 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Indie Flower" panose="02000000000000000000" pitchFamily="2" charset="0"/>
              </a:rPr>
              <a:t>value</a:t>
            </a:r>
            <a:r>
              <a:rPr lang="en-US" sz="2800" dirty="0">
                <a:latin typeface="Indie Flower" panose="02000000000000000000" pitchFamily="2" charset="0"/>
              </a:rPr>
              <a:t> </a:t>
            </a:r>
            <a:r>
              <a:rPr lang="en-US" sz="2800" dirty="0" smtClean="0">
                <a:latin typeface="Indie Flower" panose="02000000000000000000" pitchFamily="2" charset="0"/>
              </a:rPr>
              <a:t>is set to 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Indie Flower" panose="02000000000000000000" pitchFamily="2" charset="0"/>
              </a:rPr>
              <a:t>‘1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Indie Flower" panose="02000000000000000000" pitchFamily="2" charset="0"/>
              </a:rPr>
              <a:t>’</a:t>
            </a:r>
            <a:r>
              <a:rPr lang="en-US" sz="2800" dirty="0">
                <a:latin typeface="Indie Flower" panose="02000000000000000000" pitchFamily="2" charset="0"/>
              </a:rPr>
              <a:t>. </a:t>
            </a:r>
            <a:endParaRPr lang="en-US" sz="2800" dirty="0" smtClean="0">
              <a:latin typeface="Indie Flower" panose="02000000000000000000" pitchFamily="2" charset="0"/>
            </a:endParaRPr>
          </a:p>
          <a:p>
            <a:pPr lvl="1"/>
            <a:r>
              <a:rPr lang="en-US" sz="2800" dirty="0">
                <a:latin typeface="Indie Flower" panose="02000000000000000000" pitchFamily="2" charset="0"/>
              </a:rPr>
              <a:t>In the 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Indie Flower" panose="02000000000000000000" pitchFamily="2" charset="0"/>
              </a:rPr>
              <a:t>reduce phase </a:t>
            </a:r>
            <a:r>
              <a:rPr lang="en-US" sz="2800" dirty="0">
                <a:latin typeface="Indie Flower" panose="02000000000000000000" pitchFamily="2" charset="0"/>
              </a:rPr>
              <a:t>the 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Indie Flower" panose="02000000000000000000" pitchFamily="2" charset="0"/>
              </a:rPr>
              <a:t>keys are grouped </a:t>
            </a:r>
            <a:r>
              <a:rPr lang="en-US" sz="2800" dirty="0">
                <a:latin typeface="Indie Flower" panose="02000000000000000000" pitchFamily="2" charset="0"/>
              </a:rPr>
              <a:t>together and the 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Indie Flower" panose="02000000000000000000" pitchFamily="2" charset="0"/>
              </a:rPr>
              <a:t>values</a:t>
            </a:r>
            <a:r>
              <a:rPr lang="en-US" sz="2800" dirty="0">
                <a:latin typeface="Indie Flower" panose="02000000000000000000" pitchFamily="2" charset="0"/>
              </a:rPr>
              <a:t> for </a:t>
            </a:r>
            <a:r>
              <a:rPr lang="en-US" sz="2800" dirty="0" smtClean="0">
                <a:latin typeface="Indie Flower" panose="02000000000000000000" pitchFamily="2" charset="0"/>
              </a:rPr>
              <a:t>the 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Indie Flower" panose="02000000000000000000" pitchFamily="2" charset="0"/>
              </a:rPr>
              <a:t>same key </a:t>
            </a:r>
            <a:r>
              <a:rPr lang="en-US" sz="2800" dirty="0">
                <a:latin typeface="Indie Flower" panose="02000000000000000000" pitchFamily="2" charset="0"/>
              </a:rPr>
              <a:t>are 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Indie Flower" panose="02000000000000000000" pitchFamily="2" charset="0"/>
              </a:rPr>
              <a:t>added</a:t>
            </a:r>
            <a:r>
              <a:rPr lang="en-US" sz="2800" dirty="0" smtClean="0">
                <a:latin typeface="Indie Flower" panose="02000000000000000000" pitchFamily="2" charset="0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D2E57653-3E58-4892-A7ED-712530ACC680}" type="slidenum">
              <a:rPr kumimoji="0" lang="en-US" smtClean="0"/>
              <a:pPr eaLnBrk="1" latinLnBrk="0" hangingPunct="1"/>
              <a:t>10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512641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D2E57653-3E58-4892-A7ED-712530ACC680}" type="slidenum">
              <a:rPr kumimoji="0" lang="en-US" smtClean="0"/>
              <a:pPr eaLnBrk="1" latinLnBrk="0" hangingPunct="1"/>
              <a:t>11</a:t>
            </a:fld>
            <a:endParaRPr kumimoji="0" lang="en-US"/>
          </a:p>
        </p:txBody>
      </p:sp>
      <p:pic>
        <p:nvPicPr>
          <p:cNvPr id="12290" name="Picture 2" descr="http://1.bp.blogspot.com/-UvgLSDv7Rb4/Tbpn3veAOTI/AAAAAAAAAVk/kdaMzLa50BE/s1600/WordCountFlo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599"/>
            <a:ext cx="9144000" cy="5847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721068" y="1066800"/>
            <a:ext cx="7362498" cy="493308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741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47 0.00393 L 0.2092 3.7037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33" y="-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92 3.7037E-6 L 0.34253 -0.0039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67" y="-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253 -0.00394 L 0.49253 -0.0039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9253 -0.00394 L 0.62587 3.7037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67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5" grpId="3" animBg="1"/>
      <p:bldP spid="5" grpId="4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 smtClean="0">
                <a:latin typeface="Indie Flower" panose="02000000000000000000" pitchFamily="2" charset="0"/>
              </a:rPr>
              <a:t>Example 2: Joins with </a:t>
            </a:r>
            <a:r>
              <a:rPr lang="en-US" sz="3600" b="1" dirty="0" err="1" smtClean="0">
                <a:latin typeface="Indie Flower" panose="02000000000000000000" pitchFamily="2" charset="0"/>
              </a:rPr>
              <a:t>MapReduce</a:t>
            </a:r>
            <a:endParaRPr lang="en-US" sz="3600" b="1" dirty="0">
              <a:latin typeface="Indie Flower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305800" cy="426720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dirty="0">
                <a:latin typeface="Indie Flower" panose="02000000000000000000" pitchFamily="2" charset="0"/>
              </a:rPr>
              <a:t>A retailer has a customer data base and he </a:t>
            </a:r>
            <a:r>
              <a:rPr lang="en-US" dirty="0" smtClean="0">
                <a:latin typeface="Indie Flower" panose="02000000000000000000" pitchFamily="2" charset="0"/>
              </a:rPr>
              <a:t>needs </a:t>
            </a:r>
            <a:r>
              <a:rPr lang="en-US" dirty="0">
                <a:latin typeface="Indie Flower" panose="02000000000000000000" pitchFamily="2" charset="0"/>
              </a:rPr>
              <a:t>to do some </a:t>
            </a:r>
            <a:r>
              <a:rPr lang="en-US" dirty="0" smtClean="0">
                <a:latin typeface="Indie Flower" panose="02000000000000000000" pitchFamily="2" charset="0"/>
              </a:rPr>
              <a:t>promotions. </a:t>
            </a:r>
          </a:p>
          <a:p>
            <a:pPr algn="just"/>
            <a:r>
              <a:rPr lang="en-US" dirty="0" smtClean="0">
                <a:latin typeface="Indie Flower" panose="02000000000000000000" pitchFamily="2" charset="0"/>
              </a:rPr>
              <a:t>He </a:t>
            </a:r>
            <a:r>
              <a:rPr lang="en-US" dirty="0">
                <a:latin typeface="Indie Flower" panose="02000000000000000000" pitchFamily="2" charset="0"/>
              </a:rPr>
              <a:t>chooses bulk </a:t>
            </a:r>
            <a:r>
              <a:rPr lang="en-US" dirty="0" err="1">
                <a:latin typeface="Indie Flower" panose="02000000000000000000" pitchFamily="2" charset="0"/>
              </a:rPr>
              <a:t>sms</a:t>
            </a:r>
            <a:r>
              <a:rPr lang="en-US" dirty="0">
                <a:latin typeface="Indie Flower" panose="02000000000000000000" pitchFamily="2" charset="0"/>
              </a:rPr>
              <a:t> as the choice of his promotion which is done by a third </a:t>
            </a:r>
            <a:r>
              <a:rPr lang="en-US" dirty="0" smtClean="0">
                <a:latin typeface="Indie Flower" panose="02000000000000000000" pitchFamily="2" charset="0"/>
              </a:rPr>
              <a:t>party. </a:t>
            </a:r>
          </a:p>
          <a:p>
            <a:pPr algn="just"/>
            <a:r>
              <a:rPr lang="en-US" dirty="0" smtClean="0">
                <a:latin typeface="Indie Flower" panose="02000000000000000000" pitchFamily="2" charset="0"/>
              </a:rPr>
              <a:t>Once </a:t>
            </a:r>
            <a:r>
              <a:rPr lang="en-US" dirty="0">
                <a:latin typeface="Indie Flower" panose="02000000000000000000" pitchFamily="2" charset="0"/>
              </a:rPr>
              <a:t>the </a:t>
            </a:r>
            <a:r>
              <a:rPr lang="en-US" dirty="0" smtClean="0">
                <a:latin typeface="Indie Flower" panose="02000000000000000000" pitchFamily="2" charset="0"/>
              </a:rPr>
              <a:t>SMS is sent, the SMS provider </a:t>
            </a:r>
            <a:r>
              <a:rPr lang="en-US" dirty="0">
                <a:latin typeface="Indie Flower" panose="02000000000000000000" pitchFamily="2" charset="0"/>
              </a:rPr>
              <a:t>returns the delivery status back to the retailer. </a:t>
            </a:r>
            <a:endParaRPr lang="en-US" dirty="0" smtClean="0">
              <a:latin typeface="Indie Flower" panose="02000000000000000000" pitchFamily="2" charset="0"/>
            </a:endParaRPr>
          </a:p>
          <a:p>
            <a:pPr algn="just"/>
            <a:r>
              <a:rPr lang="en-US" dirty="0" smtClean="0">
                <a:latin typeface="Indie Flower" panose="02000000000000000000" pitchFamily="2" charset="0"/>
              </a:rPr>
              <a:t>We </a:t>
            </a:r>
            <a:r>
              <a:rPr lang="en-US" dirty="0">
                <a:latin typeface="Indie Flower" panose="02000000000000000000" pitchFamily="2" charset="0"/>
              </a:rPr>
              <a:t>have </a:t>
            </a:r>
            <a:r>
              <a:rPr lang="en-US" dirty="0" smtClean="0">
                <a:latin typeface="Indie Flower" panose="02000000000000000000" pitchFamily="2" charset="0"/>
              </a:rPr>
              <a:t>2 </a:t>
            </a:r>
            <a:r>
              <a:rPr lang="en-US" dirty="0">
                <a:latin typeface="Indie Flower" panose="02000000000000000000" pitchFamily="2" charset="0"/>
              </a:rPr>
              <a:t>input files as </a:t>
            </a:r>
            <a:r>
              <a:rPr lang="en-US" dirty="0" smtClean="0">
                <a:latin typeface="Indie Flower" panose="02000000000000000000" pitchFamily="2" charset="0"/>
              </a:rPr>
              <a:t>follows:</a:t>
            </a:r>
          </a:p>
          <a:p>
            <a:pPr lvl="1"/>
            <a:r>
              <a:rPr lang="en-US" b="1" dirty="0" smtClean="0">
                <a:latin typeface="Indie Flower" panose="02000000000000000000" pitchFamily="2" charset="0"/>
              </a:rPr>
              <a:t>UserDetails.txt</a:t>
            </a:r>
            <a:r>
              <a:rPr lang="en-US" dirty="0" smtClean="0">
                <a:latin typeface="Indie Flower" panose="02000000000000000000" pitchFamily="2" charset="0"/>
              </a:rPr>
              <a:t> : Every </a:t>
            </a:r>
            <a:r>
              <a:rPr lang="en-US" dirty="0">
                <a:latin typeface="Indie Flower" panose="02000000000000000000" pitchFamily="2" charset="0"/>
              </a:rPr>
              <a:t>record is of the format ‘mobile number , consumer name</a:t>
            </a:r>
            <a:r>
              <a:rPr lang="en-US" dirty="0" smtClean="0">
                <a:latin typeface="Indie Flower" panose="02000000000000000000" pitchFamily="2" charset="0"/>
              </a:rPr>
              <a:t>’.</a:t>
            </a:r>
            <a:endParaRPr lang="en-US" dirty="0">
              <a:latin typeface="Indie Flower" panose="02000000000000000000" pitchFamily="2" charset="0"/>
            </a:endParaRPr>
          </a:p>
          <a:p>
            <a:pPr lvl="1"/>
            <a:r>
              <a:rPr lang="en-US" b="1" dirty="0" smtClean="0">
                <a:latin typeface="Indie Flower" panose="02000000000000000000" pitchFamily="2" charset="0"/>
              </a:rPr>
              <a:t>DeliveryDetails.txt</a:t>
            </a:r>
            <a:r>
              <a:rPr lang="en-US" dirty="0" smtClean="0">
                <a:latin typeface="Indie Flower" panose="02000000000000000000" pitchFamily="2" charset="0"/>
              </a:rPr>
              <a:t>: Every </a:t>
            </a:r>
            <a:r>
              <a:rPr lang="en-US" dirty="0">
                <a:latin typeface="Indie Flower" panose="02000000000000000000" pitchFamily="2" charset="0"/>
              </a:rPr>
              <a:t>record is of the format ‘mobile number, delivery </a:t>
            </a:r>
            <a:r>
              <a:rPr lang="en-US" dirty="0" smtClean="0">
                <a:latin typeface="Indie Flower" panose="02000000000000000000" pitchFamily="2" charset="0"/>
              </a:rPr>
              <a:t>status’.</a:t>
            </a:r>
          </a:p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Indie Flower" panose="02000000000000000000" pitchFamily="2" charset="0"/>
              </a:rPr>
              <a:t>Objective:</a:t>
            </a:r>
            <a:r>
              <a:rPr lang="en-US" dirty="0" smtClean="0">
                <a:latin typeface="Indie Flower" panose="02000000000000000000" pitchFamily="2" charset="0"/>
              </a:rPr>
              <a:t> Associate the customer name with the delivery status.</a:t>
            </a:r>
            <a:endParaRPr lang="en-US" dirty="0">
              <a:latin typeface="Indie Flower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D2E57653-3E58-4892-A7ED-712530ACC680}" type="slidenum">
              <a:rPr kumimoji="0" lang="en-US" smtClean="0"/>
              <a:pPr eaLnBrk="1" latinLnBrk="0" hangingPunct="1"/>
              <a:t>12</a:t>
            </a:fld>
            <a:endParaRPr kumimoji="0" lang="en-US"/>
          </a:p>
        </p:txBody>
      </p:sp>
      <p:sp>
        <p:nvSpPr>
          <p:cNvPr id="5" name="Rectangle 4"/>
          <p:cNvSpPr/>
          <p:nvPr/>
        </p:nvSpPr>
        <p:spPr>
          <a:xfrm>
            <a:off x="1219200" y="6397823"/>
            <a:ext cx="6477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Indie Flower" panose="02000000000000000000" pitchFamily="2" charset="0"/>
                <a:hlinkClick r:id="rId2"/>
              </a:rPr>
              <a:t>http://kickstarthadoop.blogspot.ca/2011/09/joins-with-plain-map-reduce.html</a:t>
            </a:r>
            <a:endParaRPr lang="en-US" sz="1400" dirty="0">
              <a:latin typeface="Indie Flower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1905000"/>
            <a:ext cx="2206053" cy="227139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UserDetails.txt</a:t>
            </a:r>
            <a:endParaRPr lang="en-US" sz="2400" dirty="0">
              <a:solidFill>
                <a:schemeClr val="bg1"/>
              </a:solidFill>
            </a:endParaRP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123 456, 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Jim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456 123, 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Tom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789 123, 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Harry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789 456,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Richa</a:t>
            </a:r>
            <a:endParaRPr lang="en-US" sz="2400" dirty="0">
              <a:solidFill>
                <a:schemeClr val="accent5">
                  <a:lumMod val="75000"/>
                </a:schemeClr>
              </a:solidFill>
            </a:endParaRPr>
          </a:p>
          <a:p>
            <a:pPr algn="ctr">
              <a:lnSpc>
                <a:spcPct val="90000"/>
              </a:lnSpc>
            </a:pP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945434" y="2023408"/>
            <a:ext cx="2693366" cy="193899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DeliveryDetails.txt</a:t>
            </a:r>
            <a:endParaRPr lang="en-US" sz="2400" dirty="0">
              <a:solidFill>
                <a:schemeClr val="bg1"/>
              </a:solidFill>
            </a:endParaRP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123 456, 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Delivered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456 123, 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Pending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789 123, 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Failed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789 456, 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Resend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56664" y="1981200"/>
            <a:ext cx="2471702" cy="193899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Expected Output</a:t>
            </a:r>
            <a:endParaRPr lang="en-US" sz="2400" dirty="0">
              <a:solidFill>
                <a:schemeClr val="bg1"/>
              </a:solidFill>
            </a:endParaRP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Jim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, Delivered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Tom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, Pending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Harry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, Failed</a:t>
            </a:r>
          </a:p>
          <a:p>
            <a:pPr algn="ctr"/>
            <a:r>
              <a:rPr lang="en-US" sz="2400" dirty="0" err="1">
                <a:solidFill>
                  <a:schemeClr val="bg1"/>
                </a:solidFill>
              </a:rPr>
              <a:t>Richa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, Resend</a:t>
            </a:r>
          </a:p>
        </p:txBody>
      </p:sp>
    </p:spTree>
    <p:extLst>
      <p:ext uri="{BB962C8B-B14F-4D97-AF65-F5344CB8AC3E}">
        <p14:creationId xmlns:p14="http://schemas.microsoft.com/office/powerpoint/2010/main" val="578583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latin typeface="Indie Flower" panose="02000000000000000000" pitchFamily="2" charset="0"/>
              </a:rPr>
              <a:t>Formulating as a </a:t>
            </a:r>
            <a:r>
              <a:rPr lang="en-US" sz="3600" b="1" dirty="0" err="1" smtClean="0">
                <a:latin typeface="Indie Flower" panose="02000000000000000000" pitchFamily="2" charset="0"/>
              </a:rPr>
              <a:t>MapReduce</a:t>
            </a:r>
            <a:r>
              <a:rPr lang="en-US" sz="3600" b="1" dirty="0" smtClean="0">
                <a:latin typeface="Indie Flower" panose="02000000000000000000" pitchFamily="2" charset="0"/>
              </a:rPr>
              <a:t> </a:t>
            </a:r>
            <a:endParaRPr lang="en-US" sz="3600" b="1" dirty="0">
              <a:latin typeface="Indie Flower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763000" cy="4876800"/>
          </a:xfrm>
        </p:spPr>
        <p:txBody>
          <a:bodyPr>
            <a:noAutofit/>
          </a:bodyPr>
          <a:lstStyle/>
          <a:p>
            <a:pPr algn="just"/>
            <a:r>
              <a:rPr lang="en-US" sz="1800" dirty="0" smtClean="0">
                <a:latin typeface="Indie Flower" panose="02000000000000000000" pitchFamily="2" charset="0"/>
              </a:rPr>
              <a:t>Since we have 2 input files, we need 2 Map functions (one for each input file)</a:t>
            </a:r>
            <a:endParaRPr lang="en-US" sz="1800" dirty="0">
              <a:latin typeface="Indie Flower" panose="02000000000000000000" pitchFamily="2" charset="0"/>
            </a:endParaRPr>
          </a:p>
          <a:p>
            <a:pPr lvl="1" algn="just"/>
            <a:r>
              <a:rPr lang="en-US" sz="1800" dirty="0" smtClean="0">
                <a:latin typeface="Indie Flower" panose="02000000000000000000" pitchFamily="2" charset="0"/>
              </a:rPr>
              <a:t>UserDetails.txt </a:t>
            </a:r>
          </a:p>
          <a:p>
            <a:pPr lvl="2" algn="just"/>
            <a:r>
              <a:rPr lang="en-US" dirty="0" smtClean="0">
                <a:latin typeface="Indie Flower" panose="02000000000000000000" pitchFamily="2" charset="0"/>
              </a:rPr>
              <a:t>Key: mobile number </a:t>
            </a:r>
            <a:r>
              <a:rPr lang="en-US" dirty="0">
                <a:latin typeface="Indie Flower" panose="02000000000000000000" pitchFamily="2" charset="0"/>
              </a:rPr>
              <a:t>  </a:t>
            </a:r>
            <a:endParaRPr lang="en-US" dirty="0" smtClean="0">
              <a:latin typeface="Indie Flower" panose="02000000000000000000" pitchFamily="2" charset="0"/>
            </a:endParaRPr>
          </a:p>
          <a:p>
            <a:pPr lvl="2" algn="just"/>
            <a:r>
              <a:rPr lang="en-US" dirty="0" smtClean="0">
                <a:latin typeface="Indie Flower" panose="02000000000000000000" pitchFamily="2" charset="0"/>
              </a:rPr>
              <a:t>Value: ‘</a:t>
            </a:r>
            <a:r>
              <a:rPr lang="en-US" dirty="0">
                <a:latin typeface="Indie Flower" panose="02000000000000000000" pitchFamily="2" charset="0"/>
              </a:rPr>
              <a:t>CD’ for the customer details </a:t>
            </a:r>
            <a:r>
              <a:rPr lang="en-US" dirty="0" smtClean="0">
                <a:latin typeface="Indie Flower" panose="02000000000000000000" pitchFamily="2" charset="0"/>
              </a:rPr>
              <a:t>file </a:t>
            </a:r>
            <a:r>
              <a:rPr lang="en-US" dirty="0">
                <a:latin typeface="Indie Flower" panose="02000000000000000000" pitchFamily="2" charset="0"/>
              </a:rPr>
              <a:t>+ Customer Name</a:t>
            </a:r>
          </a:p>
          <a:p>
            <a:pPr lvl="1" algn="just"/>
            <a:r>
              <a:rPr lang="en-US" sz="1800" dirty="0" smtClean="0">
                <a:latin typeface="Indie Flower" panose="02000000000000000000" pitchFamily="2" charset="0"/>
              </a:rPr>
              <a:t>DeliveryDetails.txt</a:t>
            </a:r>
            <a:endParaRPr lang="en-US" sz="1800" dirty="0">
              <a:latin typeface="Indie Flower" panose="02000000000000000000" pitchFamily="2" charset="0"/>
            </a:endParaRPr>
          </a:p>
          <a:p>
            <a:pPr lvl="2" algn="just"/>
            <a:r>
              <a:rPr lang="en-US" dirty="0" smtClean="0">
                <a:latin typeface="Indie Flower" panose="02000000000000000000" pitchFamily="2" charset="0"/>
              </a:rPr>
              <a:t>Key:  </a:t>
            </a:r>
            <a:r>
              <a:rPr lang="en-US" dirty="0">
                <a:latin typeface="Indie Flower" panose="02000000000000000000" pitchFamily="2" charset="0"/>
              </a:rPr>
              <a:t>mobile number</a:t>
            </a:r>
          </a:p>
          <a:p>
            <a:pPr lvl="2" algn="just"/>
            <a:r>
              <a:rPr lang="en-US" dirty="0" smtClean="0">
                <a:latin typeface="Indie Flower" panose="02000000000000000000" pitchFamily="2" charset="0"/>
              </a:rPr>
              <a:t>Value: ‘DR</a:t>
            </a:r>
            <a:r>
              <a:rPr lang="en-US" dirty="0">
                <a:latin typeface="Indie Flower" panose="02000000000000000000" pitchFamily="2" charset="0"/>
              </a:rPr>
              <a:t>’ for the delivery report </a:t>
            </a:r>
            <a:r>
              <a:rPr lang="en-US" dirty="0" smtClean="0">
                <a:latin typeface="Indie Flower" panose="02000000000000000000" pitchFamily="2" charset="0"/>
              </a:rPr>
              <a:t>file </a:t>
            </a:r>
            <a:r>
              <a:rPr lang="en-US" dirty="0">
                <a:latin typeface="Indie Flower" panose="02000000000000000000" pitchFamily="2" charset="0"/>
              </a:rPr>
              <a:t>+ Status </a:t>
            </a:r>
          </a:p>
          <a:p>
            <a:r>
              <a:rPr lang="en-US" sz="1800" dirty="0" smtClean="0">
                <a:latin typeface="Indie Flower" panose="02000000000000000000" pitchFamily="2" charset="0"/>
              </a:rPr>
              <a:t>On </a:t>
            </a:r>
            <a:r>
              <a:rPr lang="en-US" sz="1800" dirty="0">
                <a:latin typeface="Indie Flower" panose="02000000000000000000" pitchFamily="2" charset="0"/>
              </a:rPr>
              <a:t>the </a:t>
            </a:r>
            <a:r>
              <a:rPr lang="en-US" sz="1800" dirty="0" smtClean="0">
                <a:latin typeface="Indie Flower" panose="02000000000000000000" pitchFamily="2" charset="0"/>
              </a:rPr>
              <a:t>reducer, </a:t>
            </a:r>
            <a:r>
              <a:rPr lang="en-US" sz="1800" dirty="0">
                <a:latin typeface="Indie Flower" panose="02000000000000000000" pitchFamily="2" charset="0"/>
              </a:rPr>
              <a:t>every key would be having two </a:t>
            </a:r>
            <a:r>
              <a:rPr lang="en-US" sz="1800" dirty="0" smtClean="0">
                <a:latin typeface="Indie Flower" panose="02000000000000000000" pitchFamily="2" charset="0"/>
              </a:rPr>
              <a:t>values </a:t>
            </a:r>
            <a:r>
              <a:rPr lang="en-US" sz="1800" dirty="0">
                <a:latin typeface="Indie Flower" panose="02000000000000000000" pitchFamily="2" charset="0"/>
              </a:rPr>
              <a:t>(for simplicity</a:t>
            </a:r>
            <a:r>
              <a:rPr lang="en-US" sz="1800" dirty="0" smtClean="0">
                <a:latin typeface="Indie Flower" panose="02000000000000000000" pitchFamily="2" charset="0"/>
              </a:rPr>
              <a:t>) one </a:t>
            </a:r>
            <a:r>
              <a:rPr lang="en-US" sz="1800" dirty="0">
                <a:latin typeface="Indie Flower" panose="02000000000000000000" pitchFamily="2" charset="0"/>
              </a:rPr>
              <a:t>with prefix ‘CD’ and other ‘DR</a:t>
            </a:r>
            <a:r>
              <a:rPr lang="en-US" sz="1800" dirty="0" smtClean="0">
                <a:latin typeface="Indie Flower" panose="02000000000000000000" pitchFamily="2" charset="0"/>
              </a:rPr>
              <a:t>’. </a:t>
            </a:r>
          </a:p>
          <a:p>
            <a:r>
              <a:rPr lang="en-US" sz="1800" dirty="0" smtClean="0">
                <a:latin typeface="Indie Flower" panose="02000000000000000000" pitchFamily="2" charset="0"/>
              </a:rPr>
              <a:t>From CD get the customer name corresponding to the cell number (input key) and from DR get the status. </a:t>
            </a:r>
          </a:p>
          <a:p>
            <a:r>
              <a:rPr lang="en-US" sz="1800" dirty="0" smtClean="0">
                <a:latin typeface="Indie Flower" panose="02000000000000000000" pitchFamily="2" charset="0"/>
              </a:rPr>
              <a:t>The </a:t>
            </a:r>
            <a:r>
              <a:rPr lang="en-US" sz="1800" dirty="0">
                <a:latin typeface="Indie Flower" panose="02000000000000000000" pitchFamily="2" charset="0"/>
              </a:rPr>
              <a:t>output Key values from the reducer would be as follows</a:t>
            </a:r>
          </a:p>
          <a:p>
            <a:pPr lvl="1"/>
            <a:r>
              <a:rPr lang="en-US" sz="1800" dirty="0" smtClean="0">
                <a:latin typeface="Indie Flower" panose="02000000000000000000" pitchFamily="2" charset="0"/>
              </a:rPr>
              <a:t>Key </a:t>
            </a:r>
            <a:r>
              <a:rPr lang="en-US" sz="1800" dirty="0">
                <a:latin typeface="Indie Flower" panose="02000000000000000000" pitchFamily="2" charset="0"/>
              </a:rPr>
              <a:t>: Customer Name</a:t>
            </a:r>
          </a:p>
          <a:p>
            <a:pPr lvl="1"/>
            <a:r>
              <a:rPr lang="en-US" sz="1800" dirty="0" smtClean="0">
                <a:latin typeface="Indie Flower" panose="02000000000000000000" pitchFamily="2" charset="0"/>
              </a:rPr>
              <a:t>Value </a:t>
            </a:r>
            <a:r>
              <a:rPr lang="en-US" sz="1800" dirty="0">
                <a:latin typeface="Indie Flower" panose="02000000000000000000" pitchFamily="2" charset="0"/>
              </a:rPr>
              <a:t>: Status Message</a:t>
            </a:r>
          </a:p>
          <a:p>
            <a:pPr algn="just"/>
            <a:endParaRPr lang="en-US" sz="1800" dirty="0">
              <a:latin typeface="Indie Flower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D2E57653-3E58-4892-A7ED-712530ACC680}" type="slidenum">
              <a:rPr kumimoji="0" lang="en-US" smtClean="0"/>
              <a:pPr eaLnBrk="1" latinLnBrk="0" hangingPunct="1"/>
              <a:t>13</a:t>
            </a:fld>
            <a:endParaRPr kumimoji="0" lang="en-US"/>
          </a:p>
        </p:txBody>
      </p:sp>
      <p:sp>
        <p:nvSpPr>
          <p:cNvPr id="5" name="TextBox 4"/>
          <p:cNvSpPr txBox="1"/>
          <p:nvPr/>
        </p:nvSpPr>
        <p:spPr>
          <a:xfrm>
            <a:off x="244069" y="1676400"/>
            <a:ext cx="2412455" cy="190821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UserDetails.txt</a:t>
            </a:r>
            <a:endParaRPr lang="en-US" sz="2000" dirty="0">
              <a:solidFill>
                <a:schemeClr val="bg1"/>
              </a:solidFill>
            </a:endParaRPr>
          </a:p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&lt;123 </a:t>
            </a:r>
            <a:r>
              <a:rPr lang="en-US" sz="2000" dirty="0">
                <a:solidFill>
                  <a:schemeClr val="bg1"/>
                </a:solidFill>
              </a:rPr>
              <a:t>456, </a:t>
            </a:r>
            <a:r>
              <a:rPr lang="en-US" sz="2000" dirty="0" err="1" smtClean="0">
                <a:solidFill>
                  <a:schemeClr val="bg1"/>
                </a:solidFill>
              </a:rPr>
              <a:t>CD~</a:t>
            </a:r>
            <a:r>
              <a:rPr lang="en-US" sz="2000" dirty="0" err="1" smtClean="0">
                <a:solidFill>
                  <a:schemeClr val="accent5">
                    <a:lumMod val="75000"/>
                  </a:schemeClr>
                </a:solidFill>
              </a:rPr>
              <a:t>Jim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&gt;</a:t>
            </a:r>
            <a:endParaRPr lang="en-US" sz="2000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&lt;456 </a:t>
            </a:r>
            <a:r>
              <a:rPr lang="en-US" sz="2000" dirty="0">
                <a:solidFill>
                  <a:schemeClr val="bg1"/>
                </a:solidFill>
              </a:rPr>
              <a:t>123, </a:t>
            </a:r>
            <a:r>
              <a:rPr lang="en-US" sz="2000" dirty="0" err="1" smtClean="0">
                <a:solidFill>
                  <a:schemeClr val="bg1"/>
                </a:solidFill>
              </a:rPr>
              <a:t>CD~</a:t>
            </a:r>
            <a:r>
              <a:rPr lang="en-US" sz="2000" dirty="0" err="1" smtClean="0">
                <a:solidFill>
                  <a:schemeClr val="accent5">
                    <a:lumMod val="75000"/>
                  </a:schemeClr>
                </a:solidFill>
              </a:rPr>
              <a:t>Tom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&gt;</a:t>
            </a:r>
            <a:endParaRPr lang="en-US" sz="2000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&lt;789 </a:t>
            </a:r>
            <a:r>
              <a:rPr lang="en-US" sz="2000" dirty="0">
                <a:solidFill>
                  <a:schemeClr val="bg1"/>
                </a:solidFill>
              </a:rPr>
              <a:t>123, </a:t>
            </a:r>
            <a:r>
              <a:rPr lang="en-US" sz="2000" dirty="0" err="1" smtClean="0">
                <a:solidFill>
                  <a:schemeClr val="bg1"/>
                </a:solidFill>
              </a:rPr>
              <a:t>CD~</a:t>
            </a:r>
            <a:r>
              <a:rPr lang="en-US" sz="2000" dirty="0" err="1" smtClean="0">
                <a:solidFill>
                  <a:schemeClr val="accent5">
                    <a:lumMod val="75000"/>
                  </a:schemeClr>
                </a:solidFill>
              </a:rPr>
              <a:t>Harry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&gt;</a:t>
            </a:r>
            <a:endParaRPr lang="en-US" sz="2000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&lt;789 </a:t>
            </a:r>
            <a:r>
              <a:rPr lang="en-US" sz="2000" dirty="0">
                <a:solidFill>
                  <a:schemeClr val="bg1"/>
                </a:solidFill>
              </a:rPr>
              <a:t>456, </a:t>
            </a:r>
            <a:r>
              <a:rPr lang="en-US" sz="2000" dirty="0" err="1" smtClean="0">
                <a:solidFill>
                  <a:schemeClr val="bg1"/>
                </a:solidFill>
              </a:rPr>
              <a:t>CD~</a:t>
            </a:r>
            <a:r>
              <a:rPr lang="en-US" sz="2000" dirty="0" err="1" smtClean="0">
                <a:solidFill>
                  <a:schemeClr val="accent5">
                    <a:lumMod val="75000"/>
                  </a:schemeClr>
                </a:solidFill>
              </a:rPr>
              <a:t>Richa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&gt;</a:t>
            </a:r>
            <a:endParaRPr lang="en-US" sz="2000" dirty="0">
              <a:solidFill>
                <a:schemeClr val="accent5">
                  <a:lumMod val="75000"/>
                </a:schemeClr>
              </a:solidFill>
            </a:endParaRPr>
          </a:p>
          <a:p>
            <a:pPr algn="ctr">
              <a:lnSpc>
                <a:spcPct val="90000"/>
              </a:lnSpc>
            </a:pP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2942574" y="1842599"/>
            <a:ext cx="2838149" cy="163121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DeliveryDetails.txt</a:t>
            </a:r>
            <a:endParaRPr lang="en-US" sz="2000" dirty="0">
              <a:solidFill>
                <a:schemeClr val="bg1"/>
              </a:solidFill>
            </a:endParaRPr>
          </a:p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&lt;123 </a:t>
            </a:r>
            <a:r>
              <a:rPr lang="en-US" sz="2000" dirty="0">
                <a:solidFill>
                  <a:schemeClr val="bg1"/>
                </a:solidFill>
              </a:rPr>
              <a:t>456, </a:t>
            </a:r>
            <a:r>
              <a:rPr lang="en-US" sz="2000" dirty="0" err="1" smtClean="0">
                <a:solidFill>
                  <a:schemeClr val="bg1"/>
                </a:solidFill>
              </a:rPr>
              <a:t>DR~</a:t>
            </a:r>
            <a:r>
              <a:rPr lang="en-US" sz="2000" dirty="0" err="1" smtClean="0">
                <a:solidFill>
                  <a:schemeClr val="accent5">
                    <a:lumMod val="75000"/>
                  </a:schemeClr>
                </a:solidFill>
              </a:rPr>
              <a:t>Delivered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</a:rPr>
              <a:t>&gt;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&lt;456 </a:t>
            </a:r>
            <a:r>
              <a:rPr lang="en-US" sz="2000" dirty="0">
                <a:solidFill>
                  <a:schemeClr val="bg1"/>
                </a:solidFill>
              </a:rPr>
              <a:t>123, </a:t>
            </a:r>
            <a:r>
              <a:rPr lang="en-US" sz="2000" dirty="0" err="1" smtClean="0">
                <a:solidFill>
                  <a:schemeClr val="bg1"/>
                </a:solidFill>
              </a:rPr>
              <a:t>DR~</a:t>
            </a:r>
            <a:r>
              <a:rPr lang="en-US" sz="2000" dirty="0" err="1" smtClean="0">
                <a:solidFill>
                  <a:schemeClr val="accent5">
                    <a:lumMod val="75000"/>
                  </a:schemeClr>
                </a:solidFill>
              </a:rPr>
              <a:t>Pending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&gt;</a:t>
            </a:r>
            <a:endParaRPr lang="en-US" sz="2000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&lt;789 </a:t>
            </a:r>
            <a:r>
              <a:rPr lang="en-US" sz="2000" dirty="0">
                <a:solidFill>
                  <a:schemeClr val="bg1"/>
                </a:solidFill>
              </a:rPr>
              <a:t>123, </a:t>
            </a:r>
            <a:r>
              <a:rPr lang="en-US" sz="2000" dirty="0" err="1" smtClean="0">
                <a:solidFill>
                  <a:schemeClr val="bg1"/>
                </a:solidFill>
              </a:rPr>
              <a:t>DR~</a:t>
            </a:r>
            <a:r>
              <a:rPr lang="en-US" sz="2000" dirty="0" err="1" smtClean="0">
                <a:solidFill>
                  <a:schemeClr val="accent5">
                    <a:lumMod val="75000"/>
                  </a:schemeClr>
                </a:solidFill>
              </a:rPr>
              <a:t>Failed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&gt;</a:t>
            </a:r>
            <a:endParaRPr lang="en-US" sz="2000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&lt;789 </a:t>
            </a:r>
            <a:r>
              <a:rPr lang="en-US" sz="2000" dirty="0">
                <a:solidFill>
                  <a:schemeClr val="bg1"/>
                </a:solidFill>
              </a:rPr>
              <a:t>456, </a:t>
            </a:r>
            <a:r>
              <a:rPr lang="en-US" sz="2000" dirty="0" err="1" smtClean="0">
                <a:solidFill>
                  <a:schemeClr val="bg1"/>
                </a:solidFill>
              </a:rPr>
              <a:t>DR~</a:t>
            </a:r>
            <a:r>
              <a:rPr lang="en-US" sz="2000" dirty="0" err="1" smtClean="0">
                <a:solidFill>
                  <a:schemeClr val="accent5">
                    <a:lumMod val="75000"/>
                  </a:schemeClr>
                </a:solidFill>
              </a:rPr>
              <a:t>Resend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&gt;</a:t>
            </a:r>
            <a:endParaRPr lang="en-US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0" y="1676400"/>
            <a:ext cx="2819400" cy="193899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Reduce Input</a:t>
            </a:r>
            <a:endParaRPr lang="en-US" sz="2000" dirty="0">
              <a:solidFill>
                <a:schemeClr val="bg1"/>
              </a:solidFill>
            </a:endParaRPr>
          </a:p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&lt;123 </a:t>
            </a:r>
            <a:r>
              <a:rPr lang="en-US" sz="2000" dirty="0">
                <a:solidFill>
                  <a:schemeClr val="bg1"/>
                </a:solidFill>
              </a:rPr>
              <a:t>456, </a:t>
            </a:r>
            <a:r>
              <a:rPr lang="en-US" sz="2000" dirty="0" err="1" smtClean="0">
                <a:solidFill>
                  <a:schemeClr val="bg1"/>
                </a:solidFill>
              </a:rPr>
              <a:t>CD~</a:t>
            </a:r>
            <a:r>
              <a:rPr lang="en-US" sz="2000" dirty="0" err="1" smtClean="0">
                <a:solidFill>
                  <a:schemeClr val="accent5">
                    <a:lumMod val="75000"/>
                  </a:schemeClr>
                </a:solidFill>
              </a:rPr>
              <a:t>Jim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&gt;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&lt;123 456, </a:t>
            </a:r>
            <a:r>
              <a:rPr lang="en-US" sz="2000" dirty="0" err="1" smtClean="0">
                <a:solidFill>
                  <a:schemeClr val="bg1"/>
                </a:solidFill>
              </a:rPr>
              <a:t>DR~</a:t>
            </a:r>
            <a:r>
              <a:rPr lang="en-US" sz="2000" dirty="0" err="1" smtClean="0">
                <a:solidFill>
                  <a:schemeClr val="accent5">
                    <a:lumMod val="75000"/>
                  </a:schemeClr>
                </a:solidFill>
              </a:rPr>
              <a:t>Delivered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</a:rPr>
              <a:t>&gt;</a:t>
            </a:r>
          </a:p>
          <a:p>
            <a:pPr algn="ctr"/>
            <a:endParaRPr lang="en-US" sz="2000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&lt;456 </a:t>
            </a:r>
            <a:r>
              <a:rPr lang="en-US" sz="2000" dirty="0">
                <a:solidFill>
                  <a:schemeClr val="bg1"/>
                </a:solidFill>
              </a:rPr>
              <a:t>123, </a:t>
            </a:r>
            <a:r>
              <a:rPr lang="en-US" sz="2000" dirty="0" err="1" smtClean="0">
                <a:solidFill>
                  <a:schemeClr val="bg1"/>
                </a:solidFill>
              </a:rPr>
              <a:t>CD~</a:t>
            </a:r>
            <a:r>
              <a:rPr lang="en-US" sz="2000" dirty="0" err="1" smtClean="0">
                <a:solidFill>
                  <a:schemeClr val="accent5">
                    <a:lumMod val="75000"/>
                  </a:schemeClr>
                </a:solidFill>
              </a:rPr>
              <a:t>Tom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&gt;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&lt;456 123, </a:t>
            </a:r>
            <a:r>
              <a:rPr lang="en-US" sz="2000" dirty="0" err="1" smtClean="0">
                <a:solidFill>
                  <a:schemeClr val="bg1"/>
                </a:solidFill>
              </a:rPr>
              <a:t>DR~</a:t>
            </a:r>
            <a:r>
              <a:rPr lang="en-US" sz="2000" dirty="0" err="1" smtClean="0">
                <a:solidFill>
                  <a:schemeClr val="accent5">
                    <a:lumMod val="75000"/>
                  </a:schemeClr>
                </a:solidFill>
              </a:rPr>
              <a:t>Pending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&gt;</a:t>
            </a:r>
            <a:endParaRPr lang="en-US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67000" y="3547408"/>
            <a:ext cx="2819400" cy="132343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Reduce Output</a:t>
            </a:r>
            <a:endParaRPr lang="en-US" sz="2000" dirty="0">
              <a:solidFill>
                <a:schemeClr val="bg1"/>
              </a:solidFill>
            </a:endParaRPr>
          </a:p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&lt;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Jim, Delivered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</a:rPr>
              <a:t>&gt;</a:t>
            </a:r>
          </a:p>
          <a:p>
            <a:pPr algn="ctr"/>
            <a:endParaRPr lang="en-US" sz="2000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&lt;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Tom, Pending&gt;</a:t>
            </a:r>
            <a:endParaRPr lang="en-US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505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6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latin typeface="Indie Flower" panose="02000000000000000000" pitchFamily="2" charset="0"/>
              </a:rPr>
              <a:t>Tools you will need</a:t>
            </a:r>
            <a:endParaRPr lang="en-US" sz="3600" b="1" dirty="0">
              <a:latin typeface="Indie Flower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905000"/>
            <a:ext cx="7391400" cy="4648200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Indie Flower" panose="02000000000000000000" pitchFamily="2" charset="0"/>
              </a:rPr>
              <a:t>Eclipse IDE for Java EE Developers</a:t>
            </a:r>
          </a:p>
          <a:p>
            <a:pPr lvl="1"/>
            <a:r>
              <a:rPr lang="en-US" sz="2400" b="1" dirty="0">
                <a:latin typeface="Indie Flower" panose="02000000000000000000" pitchFamily="2" charset="0"/>
                <a:hlinkClick r:id="rId2"/>
              </a:rPr>
              <a:t>http://</a:t>
            </a:r>
            <a:r>
              <a:rPr lang="en-US" sz="2400" b="1" dirty="0" smtClean="0">
                <a:latin typeface="Indie Flower" panose="02000000000000000000" pitchFamily="2" charset="0"/>
                <a:hlinkClick r:id="rId2"/>
              </a:rPr>
              <a:t>www.eclipse.org/downloads/packages/eclipse-ide-java-ee-developers/keplersr1</a:t>
            </a:r>
            <a:endParaRPr lang="en-US" sz="2400" b="1" dirty="0" smtClean="0">
              <a:latin typeface="Indie Flower" panose="02000000000000000000" pitchFamily="2" charset="0"/>
            </a:endParaRPr>
          </a:p>
          <a:p>
            <a:r>
              <a:rPr lang="en-US" sz="2800" b="1" dirty="0" smtClean="0">
                <a:latin typeface="Indie Flower" panose="02000000000000000000" pitchFamily="2" charset="0"/>
              </a:rPr>
              <a:t>hadoop-core-1.2.1.jar</a:t>
            </a:r>
          </a:p>
          <a:p>
            <a:pPr lvl="1"/>
            <a:r>
              <a:rPr lang="en-US" sz="2400" b="1" dirty="0">
                <a:latin typeface="Indie Flower" panose="02000000000000000000" pitchFamily="2" charset="0"/>
                <a:hlinkClick r:id="rId3"/>
              </a:rPr>
              <a:t>http://</a:t>
            </a:r>
            <a:r>
              <a:rPr lang="en-US" sz="2400" b="1" dirty="0" smtClean="0">
                <a:latin typeface="Indie Flower" panose="02000000000000000000" pitchFamily="2" charset="0"/>
                <a:hlinkClick r:id="rId3"/>
              </a:rPr>
              <a:t>mvnrepository.com/artifact/org.apache.hadoop/hadoop-core/1.2.1</a:t>
            </a:r>
            <a:endParaRPr lang="en-US" sz="2400" b="1" dirty="0" smtClean="0">
              <a:latin typeface="Indie Flower" panose="02000000000000000000" pitchFamily="2" charset="0"/>
            </a:endParaRPr>
          </a:p>
          <a:p>
            <a:r>
              <a:rPr lang="en-US" sz="2800" b="1" dirty="0" smtClean="0">
                <a:latin typeface="Indie Flower" panose="02000000000000000000" pitchFamily="2" charset="0"/>
              </a:rPr>
              <a:t>Amazon Web Services Account</a:t>
            </a:r>
          </a:p>
          <a:p>
            <a:pPr lvl="1"/>
            <a:r>
              <a:rPr lang="en-US" sz="2400" b="1" dirty="0">
                <a:latin typeface="Indie Flower" panose="02000000000000000000" pitchFamily="2" charset="0"/>
                <a:hlinkClick r:id="rId4"/>
              </a:rPr>
              <a:t>https://console.aws.amazon.com/elasticmapreduce/home?region=us-east-1</a:t>
            </a:r>
            <a:endParaRPr lang="en-US" sz="2400" b="1" dirty="0">
              <a:latin typeface="Indie Flower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D2E57653-3E58-4892-A7ED-712530ACC680}" type="slidenum">
              <a:rPr kumimoji="0" lang="en-US" smtClean="0"/>
              <a:pPr eaLnBrk="1" latinLnBrk="0" hangingPunct="1"/>
              <a:t>14</a:t>
            </a:fld>
            <a:endParaRPr kumimoji="0" lang="en-US"/>
          </a:p>
        </p:txBody>
      </p:sp>
      <p:pic>
        <p:nvPicPr>
          <p:cNvPr id="10242" name="Picture 2" descr="http://www.eclipse.org/downloads/images/javae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08436"/>
            <a:ext cx="1181100" cy="11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://www.mricons.com/store/png/15338_14669_128_jar_icon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3200400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http://geekospace.com/wp-content/uploads/2012/09/aws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472440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5145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latin typeface="Indie Flower" panose="02000000000000000000" pitchFamily="2" charset="0"/>
              </a:rPr>
              <a:t>Create a new Java Project</a:t>
            </a:r>
            <a:endParaRPr lang="en-US" sz="3600" b="1" dirty="0">
              <a:latin typeface="Indie Flower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D2E57653-3E58-4892-A7ED-712530ACC680}" type="slidenum">
              <a:rPr kumimoji="0" lang="en-US" smtClean="0"/>
              <a:pPr eaLnBrk="1" latinLnBrk="0" hangingPunct="1"/>
              <a:t>15</a:t>
            </a:fld>
            <a:endParaRPr kumimoji="0"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33619"/>
            <a:ext cx="8763000" cy="4667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0963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latin typeface="Indie Flower" panose="02000000000000000000" pitchFamily="2" charset="0"/>
              </a:rPr>
              <a:t>Add </a:t>
            </a:r>
            <a:r>
              <a:rPr lang="en-US" sz="3600" b="1" dirty="0" err="1" smtClean="0">
                <a:latin typeface="Indie Flower" panose="02000000000000000000" pitchFamily="2" charset="0"/>
              </a:rPr>
              <a:t>Hadoop</a:t>
            </a:r>
            <a:r>
              <a:rPr lang="en-US" sz="3600" b="1" dirty="0" smtClean="0">
                <a:latin typeface="Indie Flower" panose="02000000000000000000" pitchFamily="2" charset="0"/>
              </a:rPr>
              <a:t> jar to the project</a:t>
            </a:r>
            <a:endParaRPr lang="en-US" sz="3600" b="1" dirty="0">
              <a:latin typeface="Indie Flower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8610600" cy="13716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1800" dirty="0" smtClean="0">
                <a:latin typeface="Indie Flower" panose="02000000000000000000" pitchFamily="2" charset="0"/>
              </a:rPr>
              <a:t>Create a ‘lib’ folder in the project.</a:t>
            </a:r>
          </a:p>
          <a:p>
            <a:pPr>
              <a:lnSpc>
                <a:spcPct val="100000"/>
              </a:lnSpc>
            </a:pPr>
            <a:r>
              <a:rPr lang="en-US" sz="1800" dirty="0" smtClean="0">
                <a:latin typeface="Indie Flower" panose="02000000000000000000" pitchFamily="2" charset="0"/>
              </a:rPr>
              <a:t>Copy and paste the </a:t>
            </a:r>
            <a:r>
              <a:rPr lang="en-US" sz="1800" dirty="0" err="1" smtClean="0">
                <a:latin typeface="Indie Flower" panose="02000000000000000000" pitchFamily="2" charset="0"/>
              </a:rPr>
              <a:t>Hadoop</a:t>
            </a:r>
            <a:r>
              <a:rPr lang="en-US" sz="1800" dirty="0" smtClean="0">
                <a:latin typeface="Indie Flower" panose="02000000000000000000" pitchFamily="2" charset="0"/>
              </a:rPr>
              <a:t> jar into the ‘lib’ folder.</a:t>
            </a:r>
          </a:p>
          <a:p>
            <a:pPr>
              <a:lnSpc>
                <a:spcPct val="100000"/>
              </a:lnSpc>
            </a:pPr>
            <a:r>
              <a:rPr lang="en-US" sz="1800" dirty="0" smtClean="0">
                <a:latin typeface="Indie Flower" panose="02000000000000000000" pitchFamily="2" charset="0"/>
              </a:rPr>
              <a:t>Add the jar to the project build path.</a:t>
            </a:r>
            <a:endParaRPr lang="en-US" sz="1800" dirty="0">
              <a:latin typeface="Indie Flower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D2E57653-3E58-4892-A7ED-712530ACC680}" type="slidenum">
              <a:rPr kumimoji="0" lang="en-US" smtClean="0"/>
              <a:pPr eaLnBrk="1" latinLnBrk="0" hangingPunct="1"/>
              <a:t>16</a:t>
            </a:fld>
            <a:endParaRPr kumimoji="0" lang="en-US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048000"/>
            <a:ext cx="6705600" cy="358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6818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108" y="274638"/>
            <a:ext cx="6859785" cy="647739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Indie Flower" panose="02000000000000000000" pitchFamily="2" charset="0"/>
              </a:rPr>
              <a:t>Map classes: 1) </a:t>
            </a:r>
            <a:r>
              <a:rPr lang="en-US" sz="3600" b="1" dirty="0" err="1" smtClean="0">
                <a:latin typeface="Indie Flower" panose="02000000000000000000" pitchFamily="2" charset="0"/>
              </a:rPr>
              <a:t>UserFileMapper</a:t>
            </a:r>
            <a:endParaRPr lang="en-US" sz="3600" b="1" dirty="0">
              <a:latin typeface="Indie Flower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D2E57653-3E58-4892-A7ED-712530ACC680}" type="slidenum">
              <a:rPr kumimoji="0" lang="en-US" smtClean="0"/>
              <a:pPr eaLnBrk="1" latinLnBrk="0" hangingPunct="1"/>
              <a:t>17</a:t>
            </a:fld>
            <a:endParaRPr kumimoji="0" lang="en-US"/>
          </a:p>
        </p:txBody>
      </p:sp>
      <p:sp>
        <p:nvSpPr>
          <p:cNvPr id="6" name="Rectangle 5"/>
          <p:cNvSpPr/>
          <p:nvPr/>
        </p:nvSpPr>
        <p:spPr>
          <a:xfrm>
            <a:off x="228600" y="922377"/>
            <a:ext cx="8763000" cy="5478423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7F0055"/>
                </a:solidFill>
                <a:latin typeface="Consolas"/>
              </a:rPr>
              <a:t>public</a:t>
            </a:r>
            <a:r>
              <a:rPr lang="en-US" sz="14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400" b="1" dirty="0">
                <a:solidFill>
                  <a:srgbClr val="7F0055"/>
                </a:solidFill>
                <a:latin typeface="Consolas"/>
              </a:rPr>
              <a:t>class</a:t>
            </a:r>
            <a:r>
              <a:rPr lang="en-US" sz="14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Consolas"/>
              </a:rPr>
              <a:t>UserFileMapper</a:t>
            </a:r>
            <a:r>
              <a:rPr lang="en-US" sz="14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400" b="1" dirty="0">
                <a:solidFill>
                  <a:srgbClr val="7F0055"/>
                </a:solidFill>
                <a:latin typeface="Consolas"/>
              </a:rPr>
              <a:t>extends</a:t>
            </a:r>
            <a:r>
              <a:rPr lang="en-US" sz="14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Consolas"/>
              </a:rPr>
              <a:t>MapReduceBase</a:t>
            </a:r>
            <a:r>
              <a:rPr lang="en-US" sz="14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400" b="1" dirty="0">
                <a:solidFill>
                  <a:srgbClr val="7F0055"/>
                </a:solidFill>
                <a:latin typeface="Consolas"/>
              </a:rPr>
              <a:t>implements</a:t>
            </a:r>
            <a:r>
              <a:rPr lang="en-US" sz="1400" b="1" dirty="0">
                <a:solidFill>
                  <a:srgbClr val="000000"/>
                </a:solidFill>
                <a:latin typeface="Consolas"/>
              </a:rPr>
              <a:t> Mapper&lt;</a:t>
            </a:r>
            <a:r>
              <a:rPr lang="en-US" sz="1400" b="1" dirty="0" err="1">
                <a:solidFill>
                  <a:srgbClr val="000000"/>
                </a:solidFill>
                <a:latin typeface="Consolas"/>
              </a:rPr>
              <a:t>LongWritable</a:t>
            </a:r>
            <a:r>
              <a:rPr lang="en-US" sz="1400" b="1" dirty="0">
                <a:solidFill>
                  <a:srgbClr val="000000"/>
                </a:solidFill>
                <a:latin typeface="Consolas"/>
              </a:rPr>
              <a:t>, Text, Text, Text&gt;</a:t>
            </a:r>
          </a:p>
          <a:p>
            <a:r>
              <a:rPr lang="en-US" sz="1400" dirty="0">
                <a:solidFill>
                  <a:srgbClr val="000000"/>
                </a:solidFill>
                <a:latin typeface="Consolas"/>
              </a:rPr>
              <a:t>{</a:t>
            </a:r>
          </a:p>
          <a:p>
            <a:r>
              <a:rPr lang="en-US" sz="1400" dirty="0">
                <a:solidFill>
                  <a:srgbClr val="000000"/>
                </a:solidFill>
                <a:latin typeface="Consolas"/>
              </a:rPr>
              <a:t>    </a:t>
            </a:r>
            <a:r>
              <a:rPr lang="en-US" sz="1400" dirty="0">
                <a:solidFill>
                  <a:srgbClr val="3F7F5F"/>
                </a:solidFill>
                <a:latin typeface="Consolas"/>
              </a:rPr>
              <a:t>//variables to process Consumer Details</a:t>
            </a:r>
          </a:p>
          <a:p>
            <a:r>
              <a:rPr lang="en-US" sz="1400" dirty="0">
                <a:solidFill>
                  <a:srgbClr val="000000"/>
                </a:solidFill>
                <a:latin typeface="Consolas"/>
              </a:rPr>
              <a:t>    </a:t>
            </a:r>
            <a:r>
              <a:rPr lang="en-US" sz="1400" b="1" dirty="0">
                <a:solidFill>
                  <a:srgbClr val="7F0055"/>
                </a:solidFill>
                <a:latin typeface="Consolas"/>
              </a:rPr>
              <a:t>private</a:t>
            </a:r>
            <a:r>
              <a:rPr lang="en-US" sz="1400" b="1" dirty="0">
                <a:solidFill>
                  <a:srgbClr val="000000"/>
                </a:solidFill>
                <a:latin typeface="Consolas"/>
              </a:rPr>
              <a:t> String </a:t>
            </a:r>
            <a:r>
              <a:rPr lang="en-US" sz="1400" b="1" dirty="0" err="1">
                <a:solidFill>
                  <a:srgbClr val="0000C0"/>
                </a:solidFill>
                <a:latin typeface="Consolas"/>
              </a:rPr>
              <a:t>cellNumber</a:t>
            </a:r>
            <a:r>
              <a:rPr lang="en-US" sz="1400" b="1" dirty="0" err="1">
                <a:solidFill>
                  <a:srgbClr val="000000"/>
                </a:solidFill>
                <a:latin typeface="Consolas"/>
              </a:rPr>
              <a:t>,</a:t>
            </a:r>
            <a:r>
              <a:rPr lang="en-US" sz="1400" b="1" dirty="0" err="1">
                <a:solidFill>
                  <a:srgbClr val="0000C0"/>
                </a:solidFill>
                <a:latin typeface="Consolas"/>
              </a:rPr>
              <a:t>customerName</a:t>
            </a:r>
            <a:r>
              <a:rPr lang="en-US" sz="1400" b="1" dirty="0" err="1">
                <a:solidFill>
                  <a:srgbClr val="000000"/>
                </a:solidFill>
                <a:latin typeface="Consolas"/>
              </a:rPr>
              <a:t>,</a:t>
            </a:r>
            <a:r>
              <a:rPr lang="en-US" sz="1400" b="1" dirty="0" err="1">
                <a:solidFill>
                  <a:srgbClr val="0000C0"/>
                </a:solidFill>
                <a:latin typeface="Consolas"/>
              </a:rPr>
              <a:t>fileTag</a:t>
            </a:r>
            <a:r>
              <a:rPr lang="en-US" sz="1400" b="1" dirty="0">
                <a:solidFill>
                  <a:srgbClr val="000000"/>
                </a:solidFill>
                <a:latin typeface="Consolas"/>
              </a:rPr>
              <a:t>=</a:t>
            </a:r>
            <a:r>
              <a:rPr lang="en-US" sz="1400" b="1" dirty="0">
                <a:solidFill>
                  <a:srgbClr val="2A00FF"/>
                </a:solidFill>
                <a:latin typeface="Consolas"/>
              </a:rPr>
              <a:t>"CD~"</a:t>
            </a:r>
            <a:r>
              <a:rPr lang="en-US" sz="1400" b="1" dirty="0">
                <a:solidFill>
                  <a:srgbClr val="000000"/>
                </a:solidFill>
                <a:latin typeface="Consolas"/>
              </a:rPr>
              <a:t>;</a:t>
            </a:r>
          </a:p>
          <a:p>
            <a:r>
              <a:rPr lang="en-US" sz="1400" dirty="0">
                <a:solidFill>
                  <a:srgbClr val="000000"/>
                </a:solidFill>
                <a:latin typeface="Consolas"/>
              </a:rPr>
              <a:t>   </a:t>
            </a:r>
          </a:p>
          <a:p>
            <a:r>
              <a:rPr lang="en-US" sz="1400" dirty="0">
                <a:solidFill>
                  <a:srgbClr val="000000"/>
                </a:solidFill>
                <a:latin typeface="Consolas"/>
              </a:rPr>
              <a:t>    </a:t>
            </a:r>
            <a:r>
              <a:rPr lang="en-US" sz="1400" dirty="0">
                <a:solidFill>
                  <a:srgbClr val="3F7F5F"/>
                </a:solidFill>
                <a:latin typeface="Consolas"/>
              </a:rPr>
              <a:t>/* map method that process ConsumerDetails.txt and frames the initial key value pairs</a:t>
            </a:r>
          </a:p>
          <a:p>
            <a:r>
              <a:rPr lang="en-US" sz="1400" dirty="0">
                <a:solidFill>
                  <a:srgbClr val="3F7F5F"/>
                </a:solidFill>
                <a:latin typeface="Consolas"/>
              </a:rPr>
              <a:t>       Key(Text) – mobile number</a:t>
            </a:r>
          </a:p>
          <a:p>
            <a:r>
              <a:rPr lang="en-US" sz="1400" dirty="0">
                <a:solidFill>
                  <a:srgbClr val="3F7F5F"/>
                </a:solidFill>
                <a:latin typeface="Consolas"/>
              </a:rPr>
              <a:t>       Value(Text) – An identifier to indicate the source of input(using ‘CD’ for the customer details file) + Customer Name</a:t>
            </a:r>
          </a:p>
          <a:p>
            <a:r>
              <a:rPr lang="en-US" sz="1400" dirty="0">
                <a:solidFill>
                  <a:srgbClr val="3F7F5F"/>
                </a:solidFill>
                <a:latin typeface="Consolas"/>
              </a:rPr>
              <a:t>     */</a:t>
            </a:r>
          </a:p>
          <a:p>
            <a:r>
              <a:rPr lang="en-US" sz="1400" dirty="0">
                <a:solidFill>
                  <a:srgbClr val="000000"/>
                </a:solidFill>
                <a:latin typeface="Consolas"/>
              </a:rPr>
              <a:t>    </a:t>
            </a:r>
            <a:r>
              <a:rPr lang="en-US" sz="1400" b="1" dirty="0">
                <a:solidFill>
                  <a:srgbClr val="7F0055"/>
                </a:solidFill>
                <a:latin typeface="Consolas"/>
              </a:rPr>
              <a:t>public</a:t>
            </a:r>
            <a:r>
              <a:rPr lang="en-US" sz="14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400" b="1" dirty="0">
                <a:solidFill>
                  <a:srgbClr val="7F0055"/>
                </a:solidFill>
                <a:latin typeface="Consolas"/>
              </a:rPr>
              <a:t>void</a:t>
            </a:r>
            <a:r>
              <a:rPr lang="en-US" sz="1400" b="1" dirty="0">
                <a:solidFill>
                  <a:srgbClr val="000000"/>
                </a:solidFill>
                <a:latin typeface="Consolas"/>
              </a:rPr>
              <a:t> map(</a:t>
            </a:r>
            <a:r>
              <a:rPr lang="en-US" sz="1400" b="1" dirty="0" err="1">
                <a:solidFill>
                  <a:srgbClr val="000000"/>
                </a:solidFill>
                <a:latin typeface="Consolas"/>
              </a:rPr>
              <a:t>LongWritable</a:t>
            </a:r>
            <a:r>
              <a:rPr lang="en-US" sz="1400" b="1" dirty="0">
                <a:solidFill>
                  <a:srgbClr val="000000"/>
                </a:solidFill>
                <a:latin typeface="Consolas"/>
              </a:rPr>
              <a:t> key, Text value, </a:t>
            </a:r>
            <a:r>
              <a:rPr lang="en-US" sz="1400" b="1" dirty="0" err="1">
                <a:solidFill>
                  <a:srgbClr val="000000"/>
                </a:solidFill>
                <a:latin typeface="Consolas"/>
              </a:rPr>
              <a:t>OutputCollector</a:t>
            </a:r>
            <a:r>
              <a:rPr lang="en-US" sz="1400" b="1" dirty="0">
                <a:solidFill>
                  <a:srgbClr val="000000"/>
                </a:solidFill>
                <a:latin typeface="Consolas"/>
              </a:rPr>
              <a:t>&lt;Text, Text&gt; output, Reporter reporter) </a:t>
            </a:r>
            <a:r>
              <a:rPr lang="en-US" sz="1400" b="1" dirty="0">
                <a:solidFill>
                  <a:srgbClr val="7F0055"/>
                </a:solidFill>
                <a:latin typeface="Consolas"/>
              </a:rPr>
              <a:t>throws</a:t>
            </a:r>
            <a:r>
              <a:rPr lang="en-US" sz="14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Consolas"/>
              </a:rPr>
              <a:t>IOException</a:t>
            </a:r>
            <a:endParaRPr lang="en-US" sz="1400" b="1" dirty="0">
              <a:solidFill>
                <a:srgbClr val="000000"/>
              </a:solidFill>
              <a:latin typeface="Consolas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nsolas"/>
              </a:rPr>
              <a:t>    {</a:t>
            </a:r>
          </a:p>
          <a:p>
            <a:r>
              <a:rPr lang="en-US" sz="1400" dirty="0">
                <a:solidFill>
                  <a:srgbClr val="000000"/>
                </a:solidFill>
                <a:latin typeface="Consolas"/>
              </a:rPr>
              <a:t>       </a:t>
            </a:r>
            <a:r>
              <a:rPr lang="en-US" sz="1400" dirty="0">
                <a:solidFill>
                  <a:srgbClr val="3F7F5F"/>
                </a:solidFill>
                <a:latin typeface="Consolas"/>
              </a:rPr>
              <a:t>//taking one line/record at a time and parsing them into key value pairs</a:t>
            </a:r>
          </a:p>
          <a:p>
            <a:r>
              <a:rPr lang="en-US" sz="1400" dirty="0">
                <a:solidFill>
                  <a:srgbClr val="000000"/>
                </a:solidFill>
                <a:latin typeface="Consolas"/>
              </a:rPr>
              <a:t>        String line = </a:t>
            </a:r>
            <a:r>
              <a:rPr lang="en-US" sz="1400" dirty="0" err="1">
                <a:solidFill>
                  <a:srgbClr val="000000"/>
                </a:solidFill>
                <a:latin typeface="Consolas"/>
              </a:rPr>
              <a:t>value.toString</a:t>
            </a:r>
            <a:r>
              <a:rPr lang="en-US" sz="1400" dirty="0">
                <a:solidFill>
                  <a:srgbClr val="000000"/>
                </a:solidFill>
                <a:latin typeface="Consolas"/>
              </a:rPr>
              <a:t>();</a:t>
            </a:r>
          </a:p>
          <a:p>
            <a:r>
              <a:rPr lang="en-US" sz="1400" dirty="0">
                <a:solidFill>
                  <a:srgbClr val="000000"/>
                </a:solidFill>
                <a:latin typeface="Consolas"/>
              </a:rPr>
              <a:t>        String </a:t>
            </a:r>
            <a:r>
              <a:rPr lang="en-US" sz="1400" dirty="0" err="1">
                <a:solidFill>
                  <a:srgbClr val="000000"/>
                </a:solidFill>
                <a:latin typeface="Consolas"/>
              </a:rPr>
              <a:t>splitarray</a:t>
            </a:r>
            <a:r>
              <a:rPr lang="en-US" sz="1400" dirty="0">
                <a:solidFill>
                  <a:srgbClr val="000000"/>
                </a:solidFill>
                <a:latin typeface="Consolas"/>
              </a:rPr>
              <a:t>[] = </a:t>
            </a:r>
            <a:r>
              <a:rPr lang="en-US" sz="1400" dirty="0" err="1">
                <a:solidFill>
                  <a:srgbClr val="000000"/>
                </a:solidFill>
                <a:latin typeface="Consolas"/>
              </a:rPr>
              <a:t>line.split</a:t>
            </a:r>
            <a:r>
              <a:rPr lang="en-US" sz="1400" dirty="0">
                <a:solidFill>
                  <a:srgbClr val="000000"/>
                </a:solidFill>
                <a:latin typeface="Consolas"/>
              </a:rPr>
              <a:t>(</a:t>
            </a:r>
            <a:r>
              <a:rPr lang="en-US" sz="1400" dirty="0">
                <a:solidFill>
                  <a:srgbClr val="2A00FF"/>
                </a:solidFill>
                <a:latin typeface="Consolas"/>
              </a:rPr>
              <a:t>","</a:t>
            </a:r>
            <a:r>
              <a:rPr lang="en-US" sz="1400" dirty="0">
                <a:solidFill>
                  <a:srgbClr val="000000"/>
                </a:solidFill>
                <a:latin typeface="Consolas"/>
              </a:rPr>
              <a:t>);</a:t>
            </a:r>
          </a:p>
          <a:p>
            <a:r>
              <a:rPr lang="en-US" sz="1400" dirty="0">
                <a:solidFill>
                  <a:srgbClr val="000000"/>
                </a:solidFill>
                <a:latin typeface="Consolas"/>
              </a:rPr>
              <a:t>        </a:t>
            </a:r>
            <a:r>
              <a:rPr lang="en-US" sz="1400" dirty="0" err="1">
                <a:solidFill>
                  <a:srgbClr val="0000C0"/>
                </a:solidFill>
                <a:latin typeface="Consolas"/>
              </a:rPr>
              <a:t>cellNumber</a:t>
            </a:r>
            <a:r>
              <a:rPr lang="en-US" sz="1400" dirty="0">
                <a:solidFill>
                  <a:srgbClr val="000000"/>
                </a:solidFill>
                <a:latin typeface="Consolas"/>
              </a:rPr>
              <a:t> = </a:t>
            </a:r>
            <a:r>
              <a:rPr lang="en-US" sz="1400" dirty="0" err="1">
                <a:solidFill>
                  <a:srgbClr val="000000"/>
                </a:solidFill>
                <a:latin typeface="Consolas"/>
              </a:rPr>
              <a:t>splitarray</a:t>
            </a:r>
            <a:r>
              <a:rPr lang="en-US" sz="1400" dirty="0">
                <a:solidFill>
                  <a:srgbClr val="000000"/>
                </a:solidFill>
                <a:latin typeface="Consolas"/>
              </a:rPr>
              <a:t>[0].trim();</a:t>
            </a:r>
          </a:p>
          <a:p>
            <a:r>
              <a:rPr lang="en-US" sz="1400" dirty="0">
                <a:solidFill>
                  <a:srgbClr val="000000"/>
                </a:solidFill>
                <a:latin typeface="Consolas"/>
              </a:rPr>
              <a:t>        </a:t>
            </a:r>
            <a:r>
              <a:rPr lang="en-US" sz="1400" dirty="0" err="1">
                <a:solidFill>
                  <a:srgbClr val="0000C0"/>
                </a:solidFill>
                <a:latin typeface="Consolas"/>
              </a:rPr>
              <a:t>customerName</a:t>
            </a:r>
            <a:r>
              <a:rPr lang="en-US" sz="1400" dirty="0">
                <a:solidFill>
                  <a:srgbClr val="000000"/>
                </a:solidFill>
                <a:latin typeface="Consolas"/>
              </a:rPr>
              <a:t> = </a:t>
            </a:r>
            <a:r>
              <a:rPr lang="en-US" sz="1400" dirty="0" err="1">
                <a:solidFill>
                  <a:srgbClr val="000000"/>
                </a:solidFill>
                <a:latin typeface="Consolas"/>
              </a:rPr>
              <a:t>splitarray</a:t>
            </a:r>
            <a:r>
              <a:rPr lang="en-US" sz="1400" dirty="0">
                <a:solidFill>
                  <a:srgbClr val="000000"/>
                </a:solidFill>
                <a:latin typeface="Consolas"/>
              </a:rPr>
              <a:t>[1].trim();</a:t>
            </a:r>
          </a:p>
          <a:p>
            <a:r>
              <a:rPr lang="en-US" sz="1400" dirty="0">
                <a:solidFill>
                  <a:srgbClr val="000000"/>
                </a:solidFill>
                <a:latin typeface="Consolas"/>
              </a:rPr>
              <a:t>       </a:t>
            </a:r>
          </a:p>
          <a:p>
            <a:r>
              <a:rPr lang="en-US" sz="1400" dirty="0">
                <a:solidFill>
                  <a:srgbClr val="000000"/>
                </a:solidFill>
                <a:latin typeface="Consolas"/>
              </a:rPr>
              <a:t>      </a:t>
            </a:r>
            <a:r>
              <a:rPr lang="en-US" sz="1400" dirty="0">
                <a:solidFill>
                  <a:srgbClr val="3F7F5F"/>
                </a:solidFill>
                <a:latin typeface="Consolas"/>
              </a:rPr>
              <a:t>//sending the key value pair out of </a:t>
            </a:r>
            <a:r>
              <a:rPr lang="en-US" sz="1400" u="sng" dirty="0">
                <a:solidFill>
                  <a:srgbClr val="3F7F5F"/>
                </a:solidFill>
                <a:latin typeface="Consolas"/>
              </a:rPr>
              <a:t>mapper</a:t>
            </a:r>
          </a:p>
          <a:p>
            <a:r>
              <a:rPr lang="en-US" sz="1400" dirty="0">
                <a:solidFill>
                  <a:srgbClr val="000000"/>
                </a:solidFill>
                <a:latin typeface="Consolas"/>
              </a:rPr>
              <a:t>        </a:t>
            </a:r>
            <a:r>
              <a:rPr lang="en-US" sz="1400" dirty="0" err="1">
                <a:solidFill>
                  <a:srgbClr val="000000"/>
                </a:solidFill>
                <a:latin typeface="Consolas"/>
              </a:rPr>
              <a:t>output.collect</a:t>
            </a:r>
            <a:r>
              <a:rPr lang="en-US" sz="1400" dirty="0">
                <a:solidFill>
                  <a:srgbClr val="000000"/>
                </a:solidFill>
                <a:latin typeface="Consolas"/>
              </a:rPr>
              <a:t>(</a:t>
            </a:r>
            <a:r>
              <a:rPr lang="en-US" sz="1400" b="1" dirty="0">
                <a:solidFill>
                  <a:srgbClr val="7F0055"/>
                </a:solidFill>
                <a:latin typeface="Consolas"/>
              </a:rPr>
              <a:t>new</a:t>
            </a:r>
            <a:r>
              <a:rPr lang="en-US" sz="1400" b="1" dirty="0">
                <a:solidFill>
                  <a:srgbClr val="000000"/>
                </a:solidFill>
                <a:latin typeface="Consolas"/>
              </a:rPr>
              <a:t> Text(</a:t>
            </a:r>
            <a:r>
              <a:rPr lang="en-US" sz="1400" b="1" dirty="0" err="1">
                <a:solidFill>
                  <a:srgbClr val="0000C0"/>
                </a:solidFill>
                <a:latin typeface="Consolas"/>
              </a:rPr>
              <a:t>cellNumber</a:t>
            </a:r>
            <a:r>
              <a:rPr lang="en-US" sz="1400" b="1" dirty="0">
                <a:solidFill>
                  <a:srgbClr val="000000"/>
                </a:solidFill>
                <a:latin typeface="Consolas"/>
              </a:rPr>
              <a:t>), </a:t>
            </a:r>
            <a:r>
              <a:rPr lang="en-US" sz="1400" b="1" dirty="0">
                <a:solidFill>
                  <a:srgbClr val="7F0055"/>
                </a:solidFill>
                <a:latin typeface="Consolas"/>
              </a:rPr>
              <a:t>new</a:t>
            </a:r>
            <a:r>
              <a:rPr lang="en-US" sz="1400" b="1" dirty="0">
                <a:solidFill>
                  <a:srgbClr val="000000"/>
                </a:solidFill>
                <a:latin typeface="Consolas"/>
              </a:rPr>
              <a:t> Text(</a:t>
            </a:r>
            <a:r>
              <a:rPr lang="en-US" sz="1400" b="1" dirty="0" err="1">
                <a:solidFill>
                  <a:srgbClr val="0000C0"/>
                </a:solidFill>
                <a:latin typeface="Consolas"/>
              </a:rPr>
              <a:t>fileTag</a:t>
            </a:r>
            <a:r>
              <a:rPr lang="en-US" sz="1400" b="1" dirty="0" err="1">
                <a:solidFill>
                  <a:srgbClr val="000000"/>
                </a:solidFill>
                <a:latin typeface="Consolas"/>
              </a:rPr>
              <a:t>+</a:t>
            </a:r>
            <a:r>
              <a:rPr lang="en-US" sz="1400" b="1" dirty="0" err="1">
                <a:solidFill>
                  <a:srgbClr val="0000C0"/>
                </a:solidFill>
                <a:latin typeface="Consolas"/>
              </a:rPr>
              <a:t>customerName</a:t>
            </a:r>
            <a:r>
              <a:rPr lang="en-US" sz="1400" b="1" dirty="0">
                <a:solidFill>
                  <a:srgbClr val="000000"/>
                </a:solidFill>
                <a:latin typeface="Consolas"/>
              </a:rPr>
              <a:t>));</a:t>
            </a:r>
          </a:p>
          <a:p>
            <a:r>
              <a:rPr lang="en-US" sz="1400" dirty="0">
                <a:solidFill>
                  <a:srgbClr val="000000"/>
                </a:solidFill>
                <a:latin typeface="Consolas"/>
              </a:rPr>
              <a:t>     }</a:t>
            </a:r>
          </a:p>
          <a:p>
            <a:r>
              <a:rPr lang="en-US" sz="1400" dirty="0">
                <a:solidFill>
                  <a:srgbClr val="000000"/>
                </a:solidFill>
                <a:latin typeface="Consolas"/>
              </a:rPr>
              <a:t>}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1407826" y="1160824"/>
            <a:ext cx="2206053" cy="227139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UserDetails.txt</a:t>
            </a:r>
            <a:endParaRPr lang="en-US" sz="2400" dirty="0">
              <a:solidFill>
                <a:schemeClr val="bg1"/>
              </a:solidFill>
            </a:endParaRP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123 456, 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Jim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456 123, 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Tom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789 123, 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Harry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789 456,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Richa</a:t>
            </a:r>
            <a:endParaRPr lang="en-US" sz="2400" dirty="0">
              <a:solidFill>
                <a:schemeClr val="accent5">
                  <a:lumMod val="75000"/>
                </a:schemeClr>
              </a:solidFill>
            </a:endParaRPr>
          </a:p>
          <a:p>
            <a:pPr algn="ctr">
              <a:lnSpc>
                <a:spcPct val="90000"/>
              </a:lnSpc>
            </a:pP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6172200" y="1371600"/>
            <a:ext cx="2412455" cy="190821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UserDetails.txt</a:t>
            </a:r>
            <a:endParaRPr lang="en-US" sz="2000" dirty="0">
              <a:solidFill>
                <a:schemeClr val="bg1"/>
              </a:solidFill>
            </a:endParaRPr>
          </a:p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&lt;123 </a:t>
            </a:r>
            <a:r>
              <a:rPr lang="en-US" sz="2000" dirty="0">
                <a:solidFill>
                  <a:schemeClr val="bg1"/>
                </a:solidFill>
              </a:rPr>
              <a:t>456, </a:t>
            </a:r>
            <a:r>
              <a:rPr lang="en-US" sz="2000" dirty="0" err="1" smtClean="0">
                <a:solidFill>
                  <a:schemeClr val="bg1"/>
                </a:solidFill>
              </a:rPr>
              <a:t>CD~</a:t>
            </a:r>
            <a:r>
              <a:rPr lang="en-US" sz="2000" dirty="0" err="1" smtClean="0">
                <a:solidFill>
                  <a:schemeClr val="accent5">
                    <a:lumMod val="75000"/>
                  </a:schemeClr>
                </a:solidFill>
              </a:rPr>
              <a:t>Jim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&gt;</a:t>
            </a:r>
            <a:endParaRPr lang="en-US" sz="2000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&lt;456 </a:t>
            </a:r>
            <a:r>
              <a:rPr lang="en-US" sz="2000" dirty="0">
                <a:solidFill>
                  <a:schemeClr val="bg1"/>
                </a:solidFill>
              </a:rPr>
              <a:t>123, </a:t>
            </a:r>
            <a:r>
              <a:rPr lang="en-US" sz="2000" dirty="0" err="1" smtClean="0">
                <a:solidFill>
                  <a:schemeClr val="bg1"/>
                </a:solidFill>
              </a:rPr>
              <a:t>CD~</a:t>
            </a:r>
            <a:r>
              <a:rPr lang="en-US" sz="2000" dirty="0" err="1" smtClean="0">
                <a:solidFill>
                  <a:schemeClr val="accent5">
                    <a:lumMod val="75000"/>
                  </a:schemeClr>
                </a:solidFill>
              </a:rPr>
              <a:t>Tom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&gt;</a:t>
            </a:r>
            <a:endParaRPr lang="en-US" sz="2000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&lt;789 </a:t>
            </a:r>
            <a:r>
              <a:rPr lang="en-US" sz="2000" dirty="0">
                <a:solidFill>
                  <a:schemeClr val="bg1"/>
                </a:solidFill>
              </a:rPr>
              <a:t>123, </a:t>
            </a:r>
            <a:r>
              <a:rPr lang="en-US" sz="2000" dirty="0" err="1" smtClean="0">
                <a:solidFill>
                  <a:schemeClr val="bg1"/>
                </a:solidFill>
              </a:rPr>
              <a:t>CD~</a:t>
            </a:r>
            <a:r>
              <a:rPr lang="en-US" sz="2000" dirty="0" err="1" smtClean="0">
                <a:solidFill>
                  <a:schemeClr val="accent5">
                    <a:lumMod val="75000"/>
                  </a:schemeClr>
                </a:solidFill>
              </a:rPr>
              <a:t>Harry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&gt;</a:t>
            </a:r>
            <a:endParaRPr lang="en-US" sz="2000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&lt;789 </a:t>
            </a:r>
            <a:r>
              <a:rPr lang="en-US" sz="2000" dirty="0">
                <a:solidFill>
                  <a:schemeClr val="bg1"/>
                </a:solidFill>
              </a:rPr>
              <a:t>456, </a:t>
            </a:r>
            <a:r>
              <a:rPr lang="en-US" sz="2000" dirty="0" err="1" smtClean="0">
                <a:solidFill>
                  <a:schemeClr val="bg1"/>
                </a:solidFill>
              </a:rPr>
              <a:t>CD~</a:t>
            </a:r>
            <a:r>
              <a:rPr lang="en-US" sz="2000" dirty="0" err="1" smtClean="0">
                <a:solidFill>
                  <a:schemeClr val="accent5">
                    <a:lumMod val="75000"/>
                  </a:schemeClr>
                </a:solidFill>
              </a:rPr>
              <a:t>Richa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&gt;</a:t>
            </a:r>
            <a:endParaRPr lang="en-US" sz="2000" dirty="0">
              <a:solidFill>
                <a:schemeClr val="accent5">
                  <a:lumMod val="75000"/>
                </a:schemeClr>
              </a:solidFill>
            </a:endParaRPr>
          </a:p>
          <a:p>
            <a:pPr algn="ctr">
              <a:lnSpc>
                <a:spcPct val="90000"/>
              </a:lnSpc>
            </a:pPr>
            <a:endParaRPr lang="en-US" sz="2000" dirty="0"/>
          </a:p>
        </p:txBody>
      </p:sp>
      <p:sp>
        <p:nvSpPr>
          <p:cNvPr id="9" name="Right Arrow 8"/>
          <p:cNvSpPr/>
          <p:nvPr/>
        </p:nvSpPr>
        <p:spPr>
          <a:xfrm>
            <a:off x="3810000" y="2057400"/>
            <a:ext cx="2209800" cy="609600"/>
          </a:xfrm>
          <a:prstGeom prst="rightArrow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676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108" y="274638"/>
            <a:ext cx="6859785" cy="647739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Indie Flower" panose="02000000000000000000" pitchFamily="2" charset="0"/>
              </a:rPr>
              <a:t>Map classes: 2) </a:t>
            </a:r>
            <a:r>
              <a:rPr lang="en-US" sz="3600" b="1" dirty="0" err="1" smtClean="0">
                <a:latin typeface="Indie Flower" panose="02000000000000000000" pitchFamily="2" charset="0"/>
              </a:rPr>
              <a:t>DeliveryFileMapper</a:t>
            </a:r>
            <a:endParaRPr lang="en-US" sz="3600" b="1" dirty="0">
              <a:latin typeface="Indie Flower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D2E57653-3E58-4892-A7ED-712530ACC680}" type="slidenum">
              <a:rPr kumimoji="0" lang="en-US" smtClean="0"/>
              <a:pPr eaLnBrk="1" latinLnBrk="0" hangingPunct="1"/>
              <a:t>18</a:t>
            </a:fld>
            <a:endParaRPr kumimoji="0" lang="en-US"/>
          </a:p>
        </p:txBody>
      </p:sp>
      <p:sp>
        <p:nvSpPr>
          <p:cNvPr id="6" name="Rectangle 5"/>
          <p:cNvSpPr/>
          <p:nvPr/>
        </p:nvSpPr>
        <p:spPr>
          <a:xfrm>
            <a:off x="228600" y="1061621"/>
            <a:ext cx="8763000" cy="5262979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7F0055"/>
                </a:solidFill>
                <a:latin typeface="Consolas"/>
              </a:rPr>
              <a:t>public</a:t>
            </a:r>
            <a:r>
              <a:rPr lang="en-US" sz="14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400" b="1" dirty="0">
                <a:solidFill>
                  <a:srgbClr val="7F0055"/>
                </a:solidFill>
                <a:latin typeface="Consolas"/>
              </a:rPr>
              <a:t>class</a:t>
            </a:r>
            <a:r>
              <a:rPr lang="en-US" sz="14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Consolas"/>
              </a:rPr>
              <a:t>DeliveryFileMapper</a:t>
            </a:r>
            <a:r>
              <a:rPr lang="en-US" sz="14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400" b="1" dirty="0">
                <a:solidFill>
                  <a:srgbClr val="7F0055"/>
                </a:solidFill>
                <a:latin typeface="Consolas"/>
              </a:rPr>
              <a:t>extends</a:t>
            </a:r>
            <a:r>
              <a:rPr lang="en-US" sz="14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Consolas"/>
              </a:rPr>
              <a:t>MapReduceBase</a:t>
            </a:r>
            <a:r>
              <a:rPr lang="en-US" sz="14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400" b="1" dirty="0">
                <a:solidFill>
                  <a:srgbClr val="7F0055"/>
                </a:solidFill>
                <a:latin typeface="Consolas"/>
              </a:rPr>
              <a:t>implements</a:t>
            </a:r>
            <a:r>
              <a:rPr lang="en-US" sz="1400" b="1" dirty="0">
                <a:solidFill>
                  <a:srgbClr val="000000"/>
                </a:solidFill>
                <a:latin typeface="Consolas"/>
              </a:rPr>
              <a:t> Mapper&lt;</a:t>
            </a:r>
            <a:r>
              <a:rPr lang="en-US" sz="1400" b="1" dirty="0" err="1">
                <a:solidFill>
                  <a:srgbClr val="000000"/>
                </a:solidFill>
                <a:latin typeface="Consolas"/>
              </a:rPr>
              <a:t>LongWritable</a:t>
            </a:r>
            <a:r>
              <a:rPr lang="en-US" sz="1400" b="1" dirty="0">
                <a:solidFill>
                  <a:srgbClr val="000000"/>
                </a:solidFill>
                <a:latin typeface="Consolas"/>
              </a:rPr>
              <a:t>, Text, Text, Text&gt;</a:t>
            </a:r>
          </a:p>
          <a:p>
            <a:r>
              <a:rPr lang="en-US" sz="1400" dirty="0">
                <a:solidFill>
                  <a:srgbClr val="000000"/>
                </a:solidFill>
                <a:latin typeface="Consolas"/>
              </a:rPr>
              <a:t>{</a:t>
            </a:r>
          </a:p>
          <a:p>
            <a:r>
              <a:rPr lang="en-US" sz="1400" dirty="0">
                <a:solidFill>
                  <a:srgbClr val="000000"/>
                </a:solidFill>
                <a:latin typeface="Consolas"/>
              </a:rPr>
              <a:t>    </a:t>
            </a:r>
            <a:r>
              <a:rPr lang="en-US" sz="1400" dirty="0">
                <a:solidFill>
                  <a:srgbClr val="3F7F5F"/>
                </a:solidFill>
                <a:latin typeface="Consolas"/>
              </a:rPr>
              <a:t>//variables to process delivery report</a:t>
            </a:r>
          </a:p>
          <a:p>
            <a:r>
              <a:rPr lang="en-US" sz="1400" dirty="0">
                <a:solidFill>
                  <a:srgbClr val="000000"/>
                </a:solidFill>
                <a:latin typeface="Consolas"/>
              </a:rPr>
              <a:t>    </a:t>
            </a:r>
            <a:r>
              <a:rPr lang="en-US" sz="1400" b="1" dirty="0">
                <a:solidFill>
                  <a:srgbClr val="7F0055"/>
                </a:solidFill>
                <a:latin typeface="Consolas"/>
              </a:rPr>
              <a:t>private</a:t>
            </a:r>
            <a:r>
              <a:rPr lang="en-US" sz="1400" b="1" dirty="0">
                <a:solidFill>
                  <a:srgbClr val="000000"/>
                </a:solidFill>
                <a:latin typeface="Consolas"/>
              </a:rPr>
              <a:t> String </a:t>
            </a:r>
            <a:r>
              <a:rPr lang="en-US" sz="1400" b="1" dirty="0" err="1">
                <a:solidFill>
                  <a:srgbClr val="0000C0"/>
                </a:solidFill>
                <a:latin typeface="Consolas"/>
              </a:rPr>
              <a:t>cellNumber</a:t>
            </a:r>
            <a:r>
              <a:rPr lang="en-US" sz="1400" b="1" dirty="0" err="1">
                <a:solidFill>
                  <a:srgbClr val="000000"/>
                </a:solidFill>
                <a:latin typeface="Consolas"/>
              </a:rPr>
              <a:t>,</a:t>
            </a:r>
            <a:r>
              <a:rPr lang="en-US" sz="1400" b="1" dirty="0" err="1">
                <a:solidFill>
                  <a:srgbClr val="0000C0"/>
                </a:solidFill>
                <a:latin typeface="Consolas"/>
              </a:rPr>
              <a:t>deliveryCode</a:t>
            </a:r>
            <a:r>
              <a:rPr lang="en-US" sz="1400" b="1" dirty="0" err="1">
                <a:solidFill>
                  <a:srgbClr val="000000"/>
                </a:solidFill>
                <a:latin typeface="Consolas"/>
              </a:rPr>
              <a:t>,</a:t>
            </a:r>
            <a:r>
              <a:rPr lang="en-US" sz="1400" b="1" dirty="0" err="1">
                <a:solidFill>
                  <a:srgbClr val="0000C0"/>
                </a:solidFill>
                <a:latin typeface="Consolas"/>
              </a:rPr>
              <a:t>fileTag</a:t>
            </a:r>
            <a:r>
              <a:rPr lang="en-US" sz="1400" b="1" dirty="0">
                <a:solidFill>
                  <a:srgbClr val="000000"/>
                </a:solidFill>
                <a:latin typeface="Consolas"/>
              </a:rPr>
              <a:t>=</a:t>
            </a:r>
            <a:r>
              <a:rPr lang="en-US" sz="1400" b="1" dirty="0">
                <a:solidFill>
                  <a:srgbClr val="2A00FF"/>
                </a:solidFill>
                <a:latin typeface="Consolas"/>
              </a:rPr>
              <a:t>"DR~"</a:t>
            </a:r>
            <a:r>
              <a:rPr lang="en-US" sz="1400" b="1" dirty="0">
                <a:solidFill>
                  <a:srgbClr val="000000"/>
                </a:solidFill>
                <a:latin typeface="Consolas"/>
              </a:rPr>
              <a:t>;</a:t>
            </a:r>
          </a:p>
          <a:p>
            <a:r>
              <a:rPr lang="en-US" sz="1400" dirty="0">
                <a:solidFill>
                  <a:srgbClr val="000000"/>
                </a:solidFill>
                <a:latin typeface="Consolas"/>
              </a:rPr>
              <a:t>   </a:t>
            </a:r>
          </a:p>
          <a:p>
            <a:r>
              <a:rPr lang="en-US" sz="1400" dirty="0">
                <a:solidFill>
                  <a:srgbClr val="000000"/>
                </a:solidFill>
                <a:latin typeface="Consolas"/>
              </a:rPr>
              <a:t>   </a:t>
            </a:r>
            <a:r>
              <a:rPr lang="en-US" sz="1400" dirty="0">
                <a:solidFill>
                  <a:srgbClr val="3F7F5F"/>
                </a:solidFill>
                <a:latin typeface="Consolas"/>
              </a:rPr>
              <a:t>/* map method that process DeliveryReport.txt and frames the initial key value pairs</a:t>
            </a:r>
          </a:p>
          <a:p>
            <a:r>
              <a:rPr lang="en-US" sz="1400" dirty="0">
                <a:solidFill>
                  <a:srgbClr val="3F7F5F"/>
                </a:solidFill>
                <a:latin typeface="Consolas"/>
              </a:rPr>
              <a:t>    Key(Text) – mobile number</a:t>
            </a:r>
          </a:p>
          <a:p>
            <a:r>
              <a:rPr lang="en-US" sz="1400" dirty="0">
                <a:solidFill>
                  <a:srgbClr val="3F7F5F"/>
                </a:solidFill>
                <a:latin typeface="Consolas"/>
              </a:rPr>
              <a:t>    Value(Text) – An identifier to indicate the source of input(using ‘DR’ for the delivery report file) + Status Code*/</a:t>
            </a:r>
          </a:p>
          <a:p>
            <a:endParaRPr lang="en-US" sz="1400" dirty="0">
              <a:latin typeface="Consolas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nsolas"/>
              </a:rPr>
              <a:t>    </a:t>
            </a:r>
            <a:r>
              <a:rPr lang="en-US" sz="1400" b="1" dirty="0">
                <a:solidFill>
                  <a:srgbClr val="7F0055"/>
                </a:solidFill>
                <a:latin typeface="Consolas"/>
              </a:rPr>
              <a:t>public</a:t>
            </a:r>
            <a:r>
              <a:rPr lang="en-US" sz="14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400" b="1" dirty="0">
                <a:solidFill>
                  <a:srgbClr val="7F0055"/>
                </a:solidFill>
                <a:latin typeface="Consolas"/>
              </a:rPr>
              <a:t>void</a:t>
            </a:r>
            <a:r>
              <a:rPr lang="en-US" sz="1400" b="1" dirty="0">
                <a:solidFill>
                  <a:srgbClr val="000000"/>
                </a:solidFill>
                <a:latin typeface="Consolas"/>
              </a:rPr>
              <a:t> map(</a:t>
            </a:r>
            <a:r>
              <a:rPr lang="en-US" sz="1400" b="1" dirty="0" err="1">
                <a:solidFill>
                  <a:srgbClr val="000000"/>
                </a:solidFill>
                <a:latin typeface="Consolas"/>
              </a:rPr>
              <a:t>LongWritable</a:t>
            </a:r>
            <a:r>
              <a:rPr lang="en-US" sz="1400" b="1" dirty="0">
                <a:solidFill>
                  <a:srgbClr val="000000"/>
                </a:solidFill>
                <a:latin typeface="Consolas"/>
              </a:rPr>
              <a:t> key, Text value, </a:t>
            </a:r>
            <a:r>
              <a:rPr lang="en-US" sz="1400" b="1" dirty="0" err="1">
                <a:solidFill>
                  <a:srgbClr val="000000"/>
                </a:solidFill>
                <a:latin typeface="Consolas"/>
              </a:rPr>
              <a:t>OutputCollector</a:t>
            </a:r>
            <a:r>
              <a:rPr lang="en-US" sz="1400" b="1" dirty="0">
                <a:solidFill>
                  <a:srgbClr val="000000"/>
                </a:solidFill>
                <a:latin typeface="Consolas"/>
              </a:rPr>
              <a:t>&lt;Text, Text&gt; output, Reporter reporter) </a:t>
            </a:r>
            <a:r>
              <a:rPr lang="en-US" sz="1400" b="1" dirty="0">
                <a:solidFill>
                  <a:srgbClr val="7F0055"/>
                </a:solidFill>
                <a:latin typeface="Consolas"/>
              </a:rPr>
              <a:t>throws</a:t>
            </a:r>
            <a:r>
              <a:rPr lang="en-US" sz="14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Consolas"/>
              </a:rPr>
              <a:t>IOException</a:t>
            </a:r>
            <a:endParaRPr lang="en-US" sz="1400" b="1" dirty="0">
              <a:solidFill>
                <a:srgbClr val="000000"/>
              </a:solidFill>
              <a:latin typeface="Consolas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nsolas"/>
              </a:rPr>
              <a:t>    {</a:t>
            </a:r>
          </a:p>
          <a:p>
            <a:r>
              <a:rPr lang="en-US" sz="1400" dirty="0">
                <a:solidFill>
                  <a:srgbClr val="000000"/>
                </a:solidFill>
                <a:latin typeface="Consolas"/>
              </a:rPr>
              <a:t>       </a:t>
            </a:r>
            <a:r>
              <a:rPr lang="en-US" sz="1400" dirty="0">
                <a:solidFill>
                  <a:srgbClr val="3F7F5F"/>
                </a:solidFill>
                <a:latin typeface="Consolas"/>
              </a:rPr>
              <a:t>//taking one line/record at a time and parsing them into key value pairs</a:t>
            </a:r>
          </a:p>
          <a:p>
            <a:r>
              <a:rPr lang="en-US" sz="1400" dirty="0">
                <a:solidFill>
                  <a:srgbClr val="000000"/>
                </a:solidFill>
                <a:latin typeface="Consolas"/>
              </a:rPr>
              <a:t>        String line = </a:t>
            </a:r>
            <a:r>
              <a:rPr lang="en-US" sz="1400" dirty="0" err="1">
                <a:solidFill>
                  <a:srgbClr val="000000"/>
                </a:solidFill>
                <a:latin typeface="Consolas"/>
              </a:rPr>
              <a:t>value.toString</a:t>
            </a:r>
            <a:r>
              <a:rPr lang="en-US" sz="1400" dirty="0">
                <a:solidFill>
                  <a:srgbClr val="000000"/>
                </a:solidFill>
                <a:latin typeface="Consolas"/>
              </a:rPr>
              <a:t>();</a:t>
            </a:r>
          </a:p>
          <a:p>
            <a:r>
              <a:rPr lang="en-US" sz="1400" dirty="0">
                <a:solidFill>
                  <a:srgbClr val="000000"/>
                </a:solidFill>
                <a:latin typeface="Consolas"/>
              </a:rPr>
              <a:t>        String </a:t>
            </a:r>
            <a:r>
              <a:rPr lang="en-US" sz="1400" dirty="0" err="1">
                <a:solidFill>
                  <a:srgbClr val="000000"/>
                </a:solidFill>
                <a:latin typeface="Consolas"/>
              </a:rPr>
              <a:t>splitarray</a:t>
            </a:r>
            <a:r>
              <a:rPr lang="en-US" sz="1400" dirty="0">
                <a:solidFill>
                  <a:srgbClr val="000000"/>
                </a:solidFill>
                <a:latin typeface="Consolas"/>
              </a:rPr>
              <a:t>[] = </a:t>
            </a:r>
            <a:r>
              <a:rPr lang="en-US" sz="1400" dirty="0" err="1">
                <a:solidFill>
                  <a:srgbClr val="000000"/>
                </a:solidFill>
                <a:latin typeface="Consolas"/>
              </a:rPr>
              <a:t>line.split</a:t>
            </a:r>
            <a:r>
              <a:rPr lang="en-US" sz="1400" dirty="0">
                <a:solidFill>
                  <a:srgbClr val="000000"/>
                </a:solidFill>
                <a:latin typeface="Consolas"/>
              </a:rPr>
              <a:t>(</a:t>
            </a:r>
            <a:r>
              <a:rPr lang="en-US" sz="1400" dirty="0">
                <a:solidFill>
                  <a:srgbClr val="2A00FF"/>
                </a:solidFill>
                <a:latin typeface="Consolas"/>
              </a:rPr>
              <a:t>","</a:t>
            </a:r>
            <a:r>
              <a:rPr lang="en-US" sz="1400" dirty="0">
                <a:solidFill>
                  <a:srgbClr val="000000"/>
                </a:solidFill>
                <a:latin typeface="Consolas"/>
              </a:rPr>
              <a:t>);</a:t>
            </a:r>
          </a:p>
          <a:p>
            <a:r>
              <a:rPr lang="en-US" sz="1400" dirty="0">
                <a:solidFill>
                  <a:srgbClr val="000000"/>
                </a:solidFill>
                <a:latin typeface="Consolas"/>
              </a:rPr>
              <a:t>        </a:t>
            </a:r>
            <a:r>
              <a:rPr lang="en-US" sz="1400" dirty="0" err="1">
                <a:solidFill>
                  <a:srgbClr val="0000C0"/>
                </a:solidFill>
                <a:latin typeface="Consolas"/>
              </a:rPr>
              <a:t>cellNumber</a:t>
            </a:r>
            <a:r>
              <a:rPr lang="en-US" sz="1400" dirty="0">
                <a:solidFill>
                  <a:srgbClr val="000000"/>
                </a:solidFill>
                <a:latin typeface="Consolas"/>
              </a:rPr>
              <a:t> = </a:t>
            </a:r>
            <a:r>
              <a:rPr lang="en-US" sz="1400" dirty="0" err="1">
                <a:solidFill>
                  <a:srgbClr val="000000"/>
                </a:solidFill>
                <a:latin typeface="Consolas"/>
              </a:rPr>
              <a:t>splitarray</a:t>
            </a:r>
            <a:r>
              <a:rPr lang="en-US" sz="1400" dirty="0">
                <a:solidFill>
                  <a:srgbClr val="000000"/>
                </a:solidFill>
                <a:latin typeface="Consolas"/>
              </a:rPr>
              <a:t>[0].trim();</a:t>
            </a:r>
          </a:p>
          <a:p>
            <a:r>
              <a:rPr lang="en-US" sz="1400" dirty="0">
                <a:solidFill>
                  <a:srgbClr val="000000"/>
                </a:solidFill>
                <a:latin typeface="Consolas"/>
              </a:rPr>
              <a:t>        </a:t>
            </a:r>
            <a:r>
              <a:rPr lang="en-US" sz="1400" dirty="0" err="1">
                <a:solidFill>
                  <a:srgbClr val="0000C0"/>
                </a:solidFill>
                <a:latin typeface="Consolas"/>
              </a:rPr>
              <a:t>deliveryCode</a:t>
            </a:r>
            <a:r>
              <a:rPr lang="en-US" sz="1400" dirty="0">
                <a:solidFill>
                  <a:srgbClr val="000000"/>
                </a:solidFill>
                <a:latin typeface="Consolas"/>
              </a:rPr>
              <a:t> = </a:t>
            </a:r>
            <a:r>
              <a:rPr lang="en-US" sz="1400" dirty="0" err="1">
                <a:solidFill>
                  <a:srgbClr val="000000"/>
                </a:solidFill>
                <a:latin typeface="Consolas"/>
              </a:rPr>
              <a:t>splitarray</a:t>
            </a:r>
            <a:r>
              <a:rPr lang="en-US" sz="1400" dirty="0">
                <a:solidFill>
                  <a:srgbClr val="000000"/>
                </a:solidFill>
                <a:latin typeface="Consolas"/>
              </a:rPr>
              <a:t>[1].trim();</a:t>
            </a:r>
          </a:p>
          <a:p>
            <a:r>
              <a:rPr lang="en-US" sz="1400" dirty="0">
                <a:solidFill>
                  <a:srgbClr val="000000"/>
                </a:solidFill>
                <a:latin typeface="Consolas"/>
              </a:rPr>
              <a:t>       </a:t>
            </a:r>
          </a:p>
          <a:p>
            <a:r>
              <a:rPr lang="en-US" sz="1400" dirty="0">
                <a:solidFill>
                  <a:srgbClr val="000000"/>
                </a:solidFill>
                <a:latin typeface="Consolas"/>
              </a:rPr>
              <a:t>        </a:t>
            </a:r>
            <a:r>
              <a:rPr lang="en-US" sz="1400" dirty="0">
                <a:solidFill>
                  <a:srgbClr val="3F7F5F"/>
                </a:solidFill>
                <a:latin typeface="Consolas"/>
              </a:rPr>
              <a:t>//sending the key value pair out of </a:t>
            </a:r>
            <a:r>
              <a:rPr lang="en-US" sz="1400" u="sng" dirty="0">
                <a:solidFill>
                  <a:srgbClr val="3F7F5F"/>
                </a:solidFill>
                <a:latin typeface="Consolas"/>
              </a:rPr>
              <a:t>mapper</a:t>
            </a:r>
          </a:p>
          <a:p>
            <a:r>
              <a:rPr lang="en-US" sz="1400" dirty="0">
                <a:solidFill>
                  <a:srgbClr val="000000"/>
                </a:solidFill>
                <a:latin typeface="Consolas"/>
              </a:rPr>
              <a:t>        </a:t>
            </a:r>
            <a:r>
              <a:rPr lang="en-US" sz="1400" dirty="0" err="1">
                <a:solidFill>
                  <a:srgbClr val="000000"/>
                </a:solidFill>
                <a:latin typeface="Consolas"/>
              </a:rPr>
              <a:t>output.collect</a:t>
            </a:r>
            <a:r>
              <a:rPr lang="en-US" sz="1400" dirty="0">
                <a:solidFill>
                  <a:srgbClr val="000000"/>
                </a:solidFill>
                <a:latin typeface="Consolas"/>
              </a:rPr>
              <a:t>(</a:t>
            </a:r>
            <a:r>
              <a:rPr lang="en-US" sz="1400" b="1" dirty="0">
                <a:solidFill>
                  <a:srgbClr val="7F0055"/>
                </a:solidFill>
                <a:latin typeface="Consolas"/>
              </a:rPr>
              <a:t>new</a:t>
            </a:r>
            <a:r>
              <a:rPr lang="en-US" sz="1400" b="1" dirty="0">
                <a:solidFill>
                  <a:srgbClr val="000000"/>
                </a:solidFill>
                <a:latin typeface="Consolas"/>
              </a:rPr>
              <a:t> Text(</a:t>
            </a:r>
            <a:r>
              <a:rPr lang="en-US" sz="1400" b="1" dirty="0" err="1">
                <a:solidFill>
                  <a:srgbClr val="0000C0"/>
                </a:solidFill>
                <a:latin typeface="Consolas"/>
              </a:rPr>
              <a:t>cellNumber</a:t>
            </a:r>
            <a:r>
              <a:rPr lang="en-US" sz="1400" b="1" dirty="0">
                <a:solidFill>
                  <a:srgbClr val="000000"/>
                </a:solidFill>
                <a:latin typeface="Consolas"/>
              </a:rPr>
              <a:t>), </a:t>
            </a:r>
            <a:r>
              <a:rPr lang="en-US" sz="1400" b="1" dirty="0">
                <a:solidFill>
                  <a:srgbClr val="7F0055"/>
                </a:solidFill>
                <a:latin typeface="Consolas"/>
              </a:rPr>
              <a:t>new</a:t>
            </a:r>
            <a:r>
              <a:rPr lang="en-US" sz="1400" b="1" dirty="0">
                <a:solidFill>
                  <a:srgbClr val="000000"/>
                </a:solidFill>
                <a:latin typeface="Consolas"/>
              </a:rPr>
              <a:t> Text(</a:t>
            </a:r>
            <a:r>
              <a:rPr lang="en-US" sz="1400" b="1" dirty="0" err="1">
                <a:solidFill>
                  <a:srgbClr val="0000C0"/>
                </a:solidFill>
                <a:latin typeface="Consolas"/>
              </a:rPr>
              <a:t>fileTag</a:t>
            </a:r>
            <a:r>
              <a:rPr lang="en-US" sz="1400" b="1" dirty="0" err="1">
                <a:solidFill>
                  <a:srgbClr val="000000"/>
                </a:solidFill>
                <a:latin typeface="Consolas"/>
              </a:rPr>
              <a:t>+</a:t>
            </a:r>
            <a:r>
              <a:rPr lang="en-US" sz="1400" b="1" dirty="0" err="1">
                <a:solidFill>
                  <a:srgbClr val="0000C0"/>
                </a:solidFill>
                <a:latin typeface="Consolas"/>
              </a:rPr>
              <a:t>deliveryCode</a:t>
            </a:r>
            <a:r>
              <a:rPr lang="en-US" sz="1400" b="1" dirty="0">
                <a:solidFill>
                  <a:srgbClr val="000000"/>
                </a:solidFill>
                <a:latin typeface="Consolas"/>
              </a:rPr>
              <a:t>));</a:t>
            </a:r>
          </a:p>
          <a:p>
            <a:r>
              <a:rPr lang="en-US" sz="1400" dirty="0">
                <a:solidFill>
                  <a:srgbClr val="000000"/>
                </a:solidFill>
                <a:latin typeface="Consolas"/>
              </a:rPr>
              <a:t>     }</a:t>
            </a:r>
          </a:p>
          <a:p>
            <a:r>
              <a:rPr lang="en-US" sz="1400" dirty="0">
                <a:solidFill>
                  <a:srgbClr val="000000"/>
                </a:solidFill>
                <a:latin typeface="Consolas"/>
              </a:rPr>
              <a:t>}</a:t>
            </a:r>
            <a:endParaRPr lang="en-US" sz="1400" dirty="0"/>
          </a:p>
        </p:txBody>
      </p:sp>
      <p:sp>
        <p:nvSpPr>
          <p:cNvPr id="9" name="Right Arrow 8"/>
          <p:cNvSpPr/>
          <p:nvPr/>
        </p:nvSpPr>
        <p:spPr>
          <a:xfrm>
            <a:off x="3733800" y="2175808"/>
            <a:ext cx="2209800" cy="609600"/>
          </a:xfrm>
          <a:prstGeom prst="rightArrow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035566" y="1687592"/>
            <a:ext cx="2838149" cy="163121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DeliveryDetails.txt</a:t>
            </a:r>
            <a:endParaRPr lang="en-US" sz="2000" dirty="0">
              <a:solidFill>
                <a:schemeClr val="bg1"/>
              </a:solidFill>
            </a:endParaRPr>
          </a:p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&lt;123 </a:t>
            </a:r>
            <a:r>
              <a:rPr lang="en-US" sz="2000" dirty="0">
                <a:solidFill>
                  <a:schemeClr val="bg1"/>
                </a:solidFill>
              </a:rPr>
              <a:t>456, </a:t>
            </a:r>
            <a:r>
              <a:rPr lang="en-US" sz="2000" dirty="0" err="1" smtClean="0">
                <a:solidFill>
                  <a:schemeClr val="bg1"/>
                </a:solidFill>
              </a:rPr>
              <a:t>DR~</a:t>
            </a:r>
            <a:r>
              <a:rPr lang="en-US" sz="2000" dirty="0" err="1" smtClean="0">
                <a:solidFill>
                  <a:schemeClr val="accent5">
                    <a:lumMod val="75000"/>
                  </a:schemeClr>
                </a:solidFill>
              </a:rPr>
              <a:t>Delivered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</a:rPr>
              <a:t>&gt;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&lt;456 </a:t>
            </a:r>
            <a:r>
              <a:rPr lang="en-US" sz="2000" dirty="0">
                <a:solidFill>
                  <a:schemeClr val="bg1"/>
                </a:solidFill>
              </a:rPr>
              <a:t>123, </a:t>
            </a:r>
            <a:r>
              <a:rPr lang="en-US" sz="2000" dirty="0" err="1" smtClean="0">
                <a:solidFill>
                  <a:schemeClr val="bg1"/>
                </a:solidFill>
              </a:rPr>
              <a:t>DR~</a:t>
            </a:r>
            <a:r>
              <a:rPr lang="en-US" sz="2000" dirty="0" err="1" smtClean="0">
                <a:solidFill>
                  <a:schemeClr val="accent5">
                    <a:lumMod val="75000"/>
                  </a:schemeClr>
                </a:solidFill>
              </a:rPr>
              <a:t>Pending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&gt;</a:t>
            </a:r>
            <a:endParaRPr lang="en-US" sz="2000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&lt;789 </a:t>
            </a:r>
            <a:r>
              <a:rPr lang="en-US" sz="2000" dirty="0">
                <a:solidFill>
                  <a:schemeClr val="bg1"/>
                </a:solidFill>
              </a:rPr>
              <a:t>123, </a:t>
            </a:r>
            <a:r>
              <a:rPr lang="en-US" sz="2000" dirty="0" err="1" smtClean="0">
                <a:solidFill>
                  <a:schemeClr val="bg1"/>
                </a:solidFill>
              </a:rPr>
              <a:t>DR~</a:t>
            </a:r>
            <a:r>
              <a:rPr lang="en-US" sz="2000" dirty="0" err="1" smtClean="0">
                <a:solidFill>
                  <a:schemeClr val="accent5">
                    <a:lumMod val="75000"/>
                  </a:schemeClr>
                </a:solidFill>
              </a:rPr>
              <a:t>Failed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&gt;</a:t>
            </a:r>
            <a:endParaRPr lang="en-US" sz="2000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&lt;789 </a:t>
            </a:r>
            <a:r>
              <a:rPr lang="en-US" sz="2000" dirty="0">
                <a:solidFill>
                  <a:schemeClr val="bg1"/>
                </a:solidFill>
              </a:rPr>
              <a:t>456, </a:t>
            </a:r>
            <a:r>
              <a:rPr lang="en-US" sz="2000" dirty="0" err="1" smtClean="0">
                <a:solidFill>
                  <a:schemeClr val="bg1"/>
                </a:solidFill>
              </a:rPr>
              <a:t>DR~</a:t>
            </a:r>
            <a:r>
              <a:rPr lang="en-US" sz="2000" dirty="0" err="1" smtClean="0">
                <a:solidFill>
                  <a:schemeClr val="accent5">
                    <a:lumMod val="75000"/>
                  </a:schemeClr>
                </a:solidFill>
              </a:rPr>
              <a:t>Resend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&gt;</a:t>
            </a:r>
            <a:endParaRPr lang="en-US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88034" y="1490008"/>
            <a:ext cx="2693366" cy="193899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DeliveryDetails.txt</a:t>
            </a:r>
            <a:endParaRPr lang="en-US" sz="2400" dirty="0">
              <a:solidFill>
                <a:schemeClr val="bg1"/>
              </a:solidFill>
            </a:endParaRP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123 456, 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Delivered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456 123, 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Pending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789 123, 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Failed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789 456, 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Resend</a:t>
            </a:r>
          </a:p>
        </p:txBody>
      </p:sp>
    </p:spTree>
    <p:extLst>
      <p:ext uri="{BB962C8B-B14F-4D97-AF65-F5344CB8AC3E}">
        <p14:creationId xmlns:p14="http://schemas.microsoft.com/office/powerpoint/2010/main" val="1114423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108" y="274638"/>
            <a:ext cx="6859785" cy="647739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latin typeface="Indie Flower" panose="02000000000000000000" pitchFamily="2" charset="0"/>
              </a:rPr>
              <a:t>Reduce Class</a:t>
            </a:r>
            <a:endParaRPr lang="en-US" sz="3600" b="1" dirty="0">
              <a:latin typeface="Indie Flower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D2E57653-3E58-4892-A7ED-712530ACC680}" type="slidenum">
              <a:rPr kumimoji="0" lang="en-US" smtClean="0"/>
              <a:pPr eaLnBrk="1" latinLnBrk="0" hangingPunct="1"/>
              <a:t>19</a:t>
            </a:fld>
            <a:endParaRPr kumimoji="0" lang="en-US"/>
          </a:p>
        </p:txBody>
      </p:sp>
      <p:sp>
        <p:nvSpPr>
          <p:cNvPr id="6" name="Rectangle 5"/>
          <p:cNvSpPr/>
          <p:nvPr/>
        </p:nvSpPr>
        <p:spPr>
          <a:xfrm>
            <a:off x="0" y="922377"/>
            <a:ext cx="9144000" cy="590931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7F0055"/>
                </a:solidFill>
                <a:latin typeface="Consolas"/>
              </a:rPr>
              <a:t>public</a:t>
            </a:r>
            <a:r>
              <a:rPr lang="en-US" sz="14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400" b="1" dirty="0">
                <a:solidFill>
                  <a:srgbClr val="7F0055"/>
                </a:solidFill>
                <a:latin typeface="Consolas"/>
              </a:rPr>
              <a:t>class</a:t>
            </a:r>
            <a:r>
              <a:rPr lang="en-US" sz="14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Consolas"/>
              </a:rPr>
              <a:t>SmsReducer</a:t>
            </a:r>
            <a:r>
              <a:rPr lang="en-US" sz="14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400" b="1" dirty="0">
                <a:solidFill>
                  <a:srgbClr val="7F0055"/>
                </a:solidFill>
                <a:latin typeface="Consolas"/>
              </a:rPr>
              <a:t>extends</a:t>
            </a:r>
            <a:r>
              <a:rPr lang="en-US" sz="14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Consolas"/>
              </a:rPr>
              <a:t>MapReduceBase</a:t>
            </a:r>
            <a:r>
              <a:rPr lang="en-US" sz="14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400" b="1" dirty="0">
                <a:solidFill>
                  <a:srgbClr val="7F0055"/>
                </a:solidFill>
                <a:latin typeface="Consolas"/>
              </a:rPr>
              <a:t>implements</a:t>
            </a:r>
            <a:r>
              <a:rPr lang="en-US" sz="1400" b="1" dirty="0">
                <a:solidFill>
                  <a:srgbClr val="000000"/>
                </a:solidFill>
                <a:latin typeface="Consolas"/>
              </a:rPr>
              <a:t> Reducer&lt;Text, Text, Text, Text&gt; {</a:t>
            </a:r>
          </a:p>
          <a:p>
            <a:r>
              <a:rPr lang="en-US" sz="1400" dirty="0">
                <a:solidFill>
                  <a:srgbClr val="000000"/>
                </a:solidFill>
                <a:latin typeface="Consolas"/>
              </a:rPr>
              <a:t>      </a:t>
            </a:r>
          </a:p>
          <a:p>
            <a:r>
              <a:rPr lang="en-US" sz="1400" dirty="0">
                <a:solidFill>
                  <a:srgbClr val="000000"/>
                </a:solidFill>
                <a:latin typeface="Consolas"/>
              </a:rPr>
              <a:t>       </a:t>
            </a:r>
            <a:r>
              <a:rPr lang="en-US" sz="1400" dirty="0">
                <a:solidFill>
                  <a:srgbClr val="3F7F5F"/>
                </a:solidFill>
                <a:latin typeface="Consolas"/>
              </a:rPr>
              <a:t>//Variables to aid the join process</a:t>
            </a:r>
          </a:p>
          <a:p>
            <a:r>
              <a:rPr lang="en-US" sz="1400" dirty="0">
                <a:solidFill>
                  <a:srgbClr val="000000"/>
                </a:solidFill>
                <a:latin typeface="Consolas"/>
              </a:rPr>
              <a:t>       </a:t>
            </a:r>
            <a:r>
              <a:rPr lang="en-US" sz="1400" b="1" dirty="0">
                <a:solidFill>
                  <a:srgbClr val="7F0055"/>
                </a:solidFill>
                <a:latin typeface="Consolas"/>
              </a:rPr>
              <a:t>private</a:t>
            </a:r>
            <a:r>
              <a:rPr lang="en-US" sz="1400" b="1" dirty="0">
                <a:solidFill>
                  <a:srgbClr val="000000"/>
                </a:solidFill>
                <a:latin typeface="Consolas"/>
              </a:rPr>
              <a:t> String </a:t>
            </a:r>
            <a:r>
              <a:rPr lang="en-US" sz="1400" b="1" dirty="0" err="1">
                <a:solidFill>
                  <a:srgbClr val="0000C0"/>
                </a:solidFill>
                <a:latin typeface="Consolas"/>
              </a:rPr>
              <a:t>customerName</a:t>
            </a:r>
            <a:r>
              <a:rPr lang="en-US" sz="1400" b="1" dirty="0" err="1">
                <a:solidFill>
                  <a:srgbClr val="000000"/>
                </a:solidFill>
                <a:latin typeface="Consolas"/>
              </a:rPr>
              <a:t>,</a:t>
            </a:r>
            <a:r>
              <a:rPr lang="en-US" sz="1400" b="1" dirty="0" err="1">
                <a:solidFill>
                  <a:srgbClr val="0000C0"/>
                </a:solidFill>
                <a:latin typeface="Consolas"/>
              </a:rPr>
              <a:t>deliveryReport</a:t>
            </a:r>
            <a:r>
              <a:rPr lang="en-US" sz="1400" b="1" dirty="0">
                <a:solidFill>
                  <a:srgbClr val="000000"/>
                </a:solidFill>
                <a:latin typeface="Consolas"/>
              </a:rPr>
              <a:t>;</a:t>
            </a:r>
          </a:p>
          <a:p>
            <a:endParaRPr lang="en-US" sz="1400" dirty="0">
              <a:latin typeface="Consolas"/>
            </a:endParaRPr>
          </a:p>
          <a:p>
            <a:endParaRPr lang="en-US" sz="1400" dirty="0">
              <a:latin typeface="Consolas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nsolas"/>
              </a:rPr>
              <a:t>       </a:t>
            </a:r>
            <a:r>
              <a:rPr lang="en-US" sz="1400" b="1" dirty="0">
                <a:solidFill>
                  <a:srgbClr val="7F0055"/>
                </a:solidFill>
                <a:latin typeface="Consolas"/>
              </a:rPr>
              <a:t>public</a:t>
            </a:r>
            <a:r>
              <a:rPr lang="en-US" sz="14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400" b="1" dirty="0">
                <a:solidFill>
                  <a:srgbClr val="7F0055"/>
                </a:solidFill>
                <a:latin typeface="Consolas"/>
              </a:rPr>
              <a:t>void</a:t>
            </a:r>
            <a:r>
              <a:rPr lang="en-US" sz="1400" b="1" dirty="0">
                <a:solidFill>
                  <a:srgbClr val="000000"/>
                </a:solidFill>
                <a:latin typeface="Consolas"/>
              </a:rPr>
              <a:t> reduce(Text key, Iterator&lt;Text&gt; values, </a:t>
            </a:r>
            <a:r>
              <a:rPr lang="en-US" sz="1400" b="1" dirty="0" err="1">
                <a:solidFill>
                  <a:srgbClr val="000000"/>
                </a:solidFill>
                <a:latin typeface="Consolas"/>
              </a:rPr>
              <a:t>OutputCollector</a:t>
            </a:r>
            <a:r>
              <a:rPr lang="en-US" sz="1400" b="1" dirty="0">
                <a:solidFill>
                  <a:srgbClr val="000000"/>
                </a:solidFill>
                <a:latin typeface="Consolas"/>
              </a:rPr>
              <a:t>&lt;Text, Text&gt; output, Reporter reporter) </a:t>
            </a:r>
            <a:r>
              <a:rPr lang="en-US" sz="1400" b="1" dirty="0">
                <a:solidFill>
                  <a:srgbClr val="7F0055"/>
                </a:solidFill>
                <a:latin typeface="Consolas"/>
              </a:rPr>
              <a:t>throws</a:t>
            </a:r>
            <a:r>
              <a:rPr lang="en-US" sz="14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Consolas"/>
              </a:rPr>
              <a:t>IOException</a:t>
            </a:r>
            <a:endParaRPr lang="en-US" sz="1400" b="1" dirty="0">
              <a:solidFill>
                <a:srgbClr val="000000"/>
              </a:solidFill>
              <a:latin typeface="Consolas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nsolas"/>
              </a:rPr>
              <a:t>    {</a:t>
            </a:r>
          </a:p>
          <a:p>
            <a:r>
              <a:rPr lang="en-US" sz="1400" dirty="0">
                <a:solidFill>
                  <a:srgbClr val="000000"/>
                </a:solidFill>
                <a:latin typeface="Consolas"/>
              </a:rPr>
              <a:t>        </a:t>
            </a:r>
            <a:r>
              <a:rPr lang="en-US" sz="1400" b="1" dirty="0">
                <a:solidFill>
                  <a:srgbClr val="7F0055"/>
                </a:solidFill>
                <a:latin typeface="Consolas"/>
              </a:rPr>
              <a:t>while</a:t>
            </a:r>
            <a:r>
              <a:rPr lang="en-US" sz="1400" b="1" dirty="0">
                <a:solidFill>
                  <a:srgbClr val="000000"/>
                </a:solidFill>
                <a:latin typeface="Consolas"/>
              </a:rPr>
              <a:t> (</a:t>
            </a:r>
            <a:r>
              <a:rPr lang="en-US" sz="1400" b="1" dirty="0" err="1">
                <a:solidFill>
                  <a:srgbClr val="000000"/>
                </a:solidFill>
                <a:latin typeface="Consolas"/>
              </a:rPr>
              <a:t>values.hasNext</a:t>
            </a:r>
            <a:r>
              <a:rPr lang="en-US" sz="1400" b="1" dirty="0">
                <a:solidFill>
                  <a:srgbClr val="000000"/>
                </a:solidFill>
                <a:latin typeface="Consolas"/>
              </a:rPr>
              <a:t>())</a:t>
            </a:r>
          </a:p>
          <a:p>
            <a:r>
              <a:rPr lang="en-US" sz="1400" dirty="0">
                <a:solidFill>
                  <a:srgbClr val="000000"/>
                </a:solidFill>
                <a:latin typeface="Consolas"/>
              </a:rPr>
              <a:t>        {</a:t>
            </a:r>
          </a:p>
          <a:p>
            <a:r>
              <a:rPr lang="en-US" sz="1400" dirty="0">
                <a:solidFill>
                  <a:srgbClr val="000000"/>
                </a:solidFill>
                <a:latin typeface="Consolas"/>
              </a:rPr>
              <a:t>             String </a:t>
            </a:r>
            <a:r>
              <a:rPr lang="en-US" sz="1400" dirty="0" err="1">
                <a:solidFill>
                  <a:srgbClr val="000000"/>
                </a:solidFill>
                <a:latin typeface="Consolas"/>
              </a:rPr>
              <a:t>currValue</a:t>
            </a:r>
            <a:r>
              <a:rPr lang="en-US" sz="1400" dirty="0">
                <a:solidFill>
                  <a:srgbClr val="000000"/>
                </a:solidFill>
                <a:latin typeface="Consolas"/>
              </a:rPr>
              <a:t> = </a:t>
            </a:r>
            <a:r>
              <a:rPr lang="en-US" sz="1400" dirty="0" err="1">
                <a:solidFill>
                  <a:srgbClr val="000000"/>
                </a:solidFill>
                <a:latin typeface="Consolas"/>
              </a:rPr>
              <a:t>values.next</a:t>
            </a:r>
            <a:r>
              <a:rPr lang="en-US" sz="1400" dirty="0">
                <a:solidFill>
                  <a:srgbClr val="000000"/>
                </a:solidFill>
                <a:latin typeface="Consolas"/>
              </a:rPr>
              <a:t>().</a:t>
            </a:r>
            <a:r>
              <a:rPr lang="en-US" sz="1400" dirty="0" err="1">
                <a:solidFill>
                  <a:srgbClr val="000000"/>
                </a:solidFill>
                <a:latin typeface="Consolas"/>
              </a:rPr>
              <a:t>toString</a:t>
            </a:r>
            <a:r>
              <a:rPr lang="en-US" sz="1400" dirty="0">
                <a:solidFill>
                  <a:srgbClr val="000000"/>
                </a:solidFill>
                <a:latin typeface="Consolas"/>
              </a:rPr>
              <a:t>();</a:t>
            </a:r>
          </a:p>
          <a:p>
            <a:r>
              <a:rPr lang="en-US" sz="1400" dirty="0">
                <a:solidFill>
                  <a:srgbClr val="000000"/>
                </a:solidFill>
                <a:latin typeface="Consolas"/>
              </a:rPr>
              <a:t>             String </a:t>
            </a:r>
            <a:r>
              <a:rPr lang="en-US" sz="1400" dirty="0" err="1">
                <a:solidFill>
                  <a:srgbClr val="000000"/>
                </a:solidFill>
                <a:latin typeface="Consolas"/>
              </a:rPr>
              <a:t>valueSplitted</a:t>
            </a:r>
            <a:r>
              <a:rPr lang="en-US" sz="1400" dirty="0">
                <a:solidFill>
                  <a:srgbClr val="000000"/>
                </a:solidFill>
                <a:latin typeface="Consolas"/>
              </a:rPr>
              <a:t>[] = </a:t>
            </a:r>
            <a:r>
              <a:rPr lang="en-US" sz="1400" dirty="0" err="1">
                <a:solidFill>
                  <a:srgbClr val="000000"/>
                </a:solidFill>
                <a:latin typeface="Consolas"/>
              </a:rPr>
              <a:t>currValue.split</a:t>
            </a:r>
            <a:r>
              <a:rPr lang="en-US" sz="1400" dirty="0">
                <a:solidFill>
                  <a:srgbClr val="000000"/>
                </a:solidFill>
                <a:latin typeface="Consolas"/>
              </a:rPr>
              <a:t>(</a:t>
            </a:r>
            <a:r>
              <a:rPr lang="en-US" sz="1400" dirty="0">
                <a:solidFill>
                  <a:srgbClr val="2A00FF"/>
                </a:solidFill>
                <a:latin typeface="Consolas"/>
              </a:rPr>
              <a:t>"~"</a:t>
            </a:r>
            <a:r>
              <a:rPr lang="en-US" sz="1400" dirty="0">
                <a:solidFill>
                  <a:srgbClr val="000000"/>
                </a:solidFill>
                <a:latin typeface="Consolas"/>
              </a:rPr>
              <a:t>);</a:t>
            </a:r>
          </a:p>
          <a:p>
            <a:r>
              <a:rPr lang="en-US" sz="1400" dirty="0">
                <a:solidFill>
                  <a:srgbClr val="000000"/>
                </a:solidFill>
                <a:latin typeface="Consolas"/>
              </a:rPr>
              <a:t>             </a:t>
            </a:r>
            <a:r>
              <a:rPr lang="en-US" sz="1400" dirty="0">
                <a:solidFill>
                  <a:srgbClr val="3F7F5F"/>
                </a:solidFill>
                <a:latin typeface="Consolas"/>
              </a:rPr>
              <a:t>/*identifying the record source that corresponds to a cell number</a:t>
            </a:r>
          </a:p>
          <a:p>
            <a:r>
              <a:rPr lang="en-US" sz="1400" dirty="0">
                <a:solidFill>
                  <a:srgbClr val="3F7F5F"/>
                </a:solidFill>
                <a:latin typeface="Consolas"/>
              </a:rPr>
              <a:t>             and parses the values accordingly*/</a:t>
            </a:r>
          </a:p>
          <a:p>
            <a:r>
              <a:rPr lang="en-US" sz="1400" dirty="0">
                <a:solidFill>
                  <a:srgbClr val="000000"/>
                </a:solidFill>
                <a:latin typeface="Consolas"/>
              </a:rPr>
              <a:t>             </a:t>
            </a:r>
            <a:r>
              <a:rPr lang="en-US" sz="1400" b="1" dirty="0">
                <a:solidFill>
                  <a:srgbClr val="7F0055"/>
                </a:solidFill>
                <a:latin typeface="Consolas"/>
              </a:rPr>
              <a:t>if</a:t>
            </a:r>
            <a:r>
              <a:rPr lang="en-US" sz="1400" b="1" dirty="0">
                <a:solidFill>
                  <a:srgbClr val="000000"/>
                </a:solidFill>
                <a:latin typeface="Consolas"/>
              </a:rPr>
              <a:t>(</a:t>
            </a:r>
            <a:r>
              <a:rPr lang="en-US" sz="1400" b="1" dirty="0" err="1">
                <a:solidFill>
                  <a:srgbClr val="000000"/>
                </a:solidFill>
                <a:latin typeface="Consolas"/>
              </a:rPr>
              <a:t>valueSplitted</a:t>
            </a:r>
            <a:r>
              <a:rPr lang="en-US" sz="1400" b="1" dirty="0">
                <a:solidFill>
                  <a:srgbClr val="000000"/>
                </a:solidFill>
                <a:latin typeface="Consolas"/>
              </a:rPr>
              <a:t>[0].equals(</a:t>
            </a:r>
            <a:r>
              <a:rPr lang="en-US" sz="1400" b="1" dirty="0">
                <a:solidFill>
                  <a:srgbClr val="2A00FF"/>
                </a:solidFill>
                <a:latin typeface="Consolas"/>
              </a:rPr>
              <a:t>"CD"</a:t>
            </a:r>
            <a:r>
              <a:rPr lang="en-US" sz="1400" b="1" dirty="0">
                <a:solidFill>
                  <a:srgbClr val="000000"/>
                </a:solidFill>
                <a:latin typeface="Consolas"/>
              </a:rPr>
              <a:t>))</a:t>
            </a:r>
          </a:p>
          <a:p>
            <a:r>
              <a:rPr lang="en-US" sz="1400" dirty="0">
                <a:solidFill>
                  <a:srgbClr val="000000"/>
                </a:solidFill>
                <a:latin typeface="Consolas"/>
              </a:rPr>
              <a:t>             {</a:t>
            </a:r>
          </a:p>
          <a:p>
            <a:r>
              <a:rPr lang="en-US" sz="1400" dirty="0">
                <a:solidFill>
                  <a:srgbClr val="000000"/>
                </a:solidFill>
                <a:latin typeface="Consolas"/>
              </a:rPr>
              <a:t>               </a:t>
            </a:r>
            <a:r>
              <a:rPr lang="en-US" sz="1400" dirty="0" err="1">
                <a:solidFill>
                  <a:srgbClr val="0000C0"/>
                </a:solidFill>
                <a:latin typeface="Consolas"/>
              </a:rPr>
              <a:t>customerName</a:t>
            </a:r>
            <a:r>
              <a:rPr lang="en-US" sz="1400" dirty="0">
                <a:solidFill>
                  <a:srgbClr val="000000"/>
                </a:solidFill>
                <a:latin typeface="Consolas"/>
              </a:rPr>
              <a:t>=</a:t>
            </a:r>
            <a:r>
              <a:rPr lang="en-US" sz="1400" dirty="0" err="1">
                <a:solidFill>
                  <a:srgbClr val="000000"/>
                </a:solidFill>
                <a:latin typeface="Consolas"/>
              </a:rPr>
              <a:t>valueSplitted</a:t>
            </a:r>
            <a:r>
              <a:rPr lang="en-US" sz="1400" dirty="0">
                <a:solidFill>
                  <a:srgbClr val="000000"/>
                </a:solidFill>
                <a:latin typeface="Consolas"/>
              </a:rPr>
              <a:t>[1].trim();</a:t>
            </a:r>
          </a:p>
          <a:p>
            <a:r>
              <a:rPr lang="en-US" sz="1400" dirty="0">
                <a:solidFill>
                  <a:srgbClr val="000000"/>
                </a:solidFill>
                <a:latin typeface="Consolas"/>
              </a:rPr>
              <a:t>             }</a:t>
            </a:r>
          </a:p>
          <a:p>
            <a:r>
              <a:rPr lang="en-US" sz="1400" dirty="0">
                <a:solidFill>
                  <a:srgbClr val="000000"/>
                </a:solidFill>
                <a:latin typeface="Consolas"/>
              </a:rPr>
              <a:t>             </a:t>
            </a:r>
            <a:r>
              <a:rPr lang="en-US" sz="1400" b="1" dirty="0">
                <a:solidFill>
                  <a:srgbClr val="7F0055"/>
                </a:solidFill>
                <a:latin typeface="Consolas"/>
              </a:rPr>
              <a:t>else</a:t>
            </a:r>
            <a:r>
              <a:rPr lang="en-US" sz="14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400" b="1" dirty="0">
                <a:solidFill>
                  <a:srgbClr val="7F0055"/>
                </a:solidFill>
                <a:latin typeface="Consolas"/>
              </a:rPr>
              <a:t>if</a:t>
            </a:r>
            <a:r>
              <a:rPr lang="en-US" sz="1400" b="1" dirty="0">
                <a:solidFill>
                  <a:srgbClr val="000000"/>
                </a:solidFill>
                <a:latin typeface="Consolas"/>
              </a:rPr>
              <a:t>(</a:t>
            </a:r>
            <a:r>
              <a:rPr lang="en-US" sz="1400" b="1" dirty="0" err="1">
                <a:solidFill>
                  <a:srgbClr val="000000"/>
                </a:solidFill>
                <a:latin typeface="Consolas"/>
              </a:rPr>
              <a:t>valueSplitted</a:t>
            </a:r>
            <a:r>
              <a:rPr lang="en-US" sz="1400" b="1" dirty="0">
                <a:solidFill>
                  <a:srgbClr val="000000"/>
                </a:solidFill>
                <a:latin typeface="Consolas"/>
              </a:rPr>
              <a:t>[0].equals(</a:t>
            </a:r>
            <a:r>
              <a:rPr lang="en-US" sz="1400" b="1" dirty="0">
                <a:solidFill>
                  <a:srgbClr val="2A00FF"/>
                </a:solidFill>
                <a:latin typeface="Consolas"/>
              </a:rPr>
              <a:t>"DR"</a:t>
            </a:r>
            <a:r>
              <a:rPr lang="en-US" sz="1400" b="1" dirty="0">
                <a:solidFill>
                  <a:srgbClr val="000000"/>
                </a:solidFill>
                <a:latin typeface="Consolas"/>
              </a:rPr>
              <a:t>))</a:t>
            </a:r>
          </a:p>
          <a:p>
            <a:r>
              <a:rPr lang="en-US" sz="1400" dirty="0">
                <a:solidFill>
                  <a:srgbClr val="000000"/>
                </a:solidFill>
                <a:latin typeface="Consolas"/>
              </a:rPr>
              <a:t>             {</a:t>
            </a:r>
          </a:p>
          <a:p>
            <a:r>
              <a:rPr lang="en-US" sz="1400" dirty="0" smtClean="0">
                <a:solidFill>
                  <a:srgbClr val="0000C0"/>
                </a:solidFill>
                <a:latin typeface="Consolas"/>
              </a:rPr>
              <a:t>	      </a:t>
            </a:r>
            <a:r>
              <a:rPr lang="en-US" sz="1400" dirty="0" err="1" smtClean="0">
                <a:solidFill>
                  <a:srgbClr val="0000C0"/>
                </a:solidFill>
                <a:latin typeface="Consolas"/>
              </a:rPr>
              <a:t>deliveryReport</a:t>
            </a:r>
            <a:r>
              <a:rPr lang="en-US" sz="1400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400" dirty="0">
                <a:solidFill>
                  <a:srgbClr val="000000"/>
                </a:solidFill>
                <a:latin typeface="Consolas"/>
              </a:rPr>
              <a:t>= </a:t>
            </a:r>
            <a:r>
              <a:rPr lang="en-US" sz="1400" dirty="0" err="1">
                <a:solidFill>
                  <a:srgbClr val="000000"/>
                </a:solidFill>
                <a:latin typeface="Consolas"/>
              </a:rPr>
              <a:t>valueSplitted</a:t>
            </a:r>
            <a:r>
              <a:rPr lang="en-US" sz="1400" dirty="0">
                <a:solidFill>
                  <a:srgbClr val="000000"/>
                </a:solidFill>
                <a:latin typeface="Consolas"/>
              </a:rPr>
              <a:t>[1].trim();</a:t>
            </a:r>
          </a:p>
          <a:p>
            <a:r>
              <a:rPr lang="en-US" sz="1400" dirty="0">
                <a:solidFill>
                  <a:srgbClr val="000000"/>
                </a:solidFill>
                <a:latin typeface="Consolas"/>
              </a:rPr>
              <a:t>             }</a:t>
            </a:r>
          </a:p>
          <a:p>
            <a:r>
              <a:rPr lang="en-US" sz="1400" dirty="0">
                <a:solidFill>
                  <a:srgbClr val="000000"/>
                </a:solidFill>
                <a:latin typeface="Consolas"/>
              </a:rPr>
              <a:t>        </a:t>
            </a:r>
            <a:r>
              <a:rPr lang="en-US" sz="1400" dirty="0" smtClean="0">
                <a:solidFill>
                  <a:srgbClr val="000000"/>
                </a:solidFill>
                <a:latin typeface="Consolas"/>
              </a:rPr>
              <a:t>}</a:t>
            </a:r>
            <a:endParaRPr lang="en-US" sz="1400" dirty="0">
              <a:solidFill>
                <a:srgbClr val="000000"/>
              </a:solidFill>
              <a:latin typeface="Consolas"/>
            </a:endParaRPr>
          </a:p>
          <a:p>
            <a:r>
              <a:rPr lang="en-US" sz="1400" dirty="0" smtClean="0">
                <a:solidFill>
                  <a:srgbClr val="000000"/>
                </a:solidFill>
                <a:latin typeface="Consolas"/>
              </a:rPr>
              <a:t>	</a:t>
            </a:r>
            <a:r>
              <a:rPr lang="en-US" sz="1400" dirty="0" err="1" smtClean="0">
                <a:solidFill>
                  <a:srgbClr val="000000"/>
                </a:solidFill>
                <a:latin typeface="Consolas"/>
              </a:rPr>
              <a:t>output.collect</a:t>
            </a:r>
            <a:r>
              <a:rPr lang="en-US" sz="1400" dirty="0" smtClean="0">
                <a:solidFill>
                  <a:srgbClr val="000000"/>
                </a:solidFill>
                <a:latin typeface="Consolas"/>
              </a:rPr>
              <a:t>(</a:t>
            </a:r>
            <a:r>
              <a:rPr lang="en-US" sz="1400" b="1" dirty="0" smtClean="0">
                <a:solidFill>
                  <a:srgbClr val="7F0055"/>
                </a:solidFill>
                <a:latin typeface="Consolas"/>
              </a:rPr>
              <a:t>new</a:t>
            </a:r>
            <a:r>
              <a:rPr lang="en-US" sz="1400" b="1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400" b="1" dirty="0">
                <a:solidFill>
                  <a:srgbClr val="000000"/>
                </a:solidFill>
                <a:latin typeface="Consolas"/>
              </a:rPr>
              <a:t>Text(</a:t>
            </a:r>
            <a:r>
              <a:rPr lang="en-US" sz="1400" b="1" dirty="0" err="1">
                <a:solidFill>
                  <a:srgbClr val="0000C0"/>
                </a:solidFill>
                <a:latin typeface="Consolas"/>
              </a:rPr>
              <a:t>customerName</a:t>
            </a:r>
            <a:r>
              <a:rPr lang="en-US" sz="1400" b="1" dirty="0">
                <a:solidFill>
                  <a:srgbClr val="000000"/>
                </a:solidFill>
                <a:latin typeface="Consolas"/>
              </a:rPr>
              <a:t>), </a:t>
            </a:r>
            <a:r>
              <a:rPr lang="en-US" sz="1400" b="1" dirty="0">
                <a:solidFill>
                  <a:srgbClr val="7F0055"/>
                </a:solidFill>
                <a:latin typeface="Consolas"/>
              </a:rPr>
              <a:t>new</a:t>
            </a:r>
            <a:r>
              <a:rPr lang="en-US" sz="1400" b="1" dirty="0">
                <a:solidFill>
                  <a:srgbClr val="000000"/>
                </a:solidFill>
                <a:latin typeface="Consolas"/>
              </a:rPr>
              <a:t> Text(</a:t>
            </a:r>
            <a:r>
              <a:rPr lang="en-US" sz="1400" b="1" dirty="0" err="1">
                <a:solidFill>
                  <a:srgbClr val="0000C0"/>
                </a:solidFill>
                <a:latin typeface="Consolas"/>
              </a:rPr>
              <a:t>deliveryReport</a:t>
            </a:r>
            <a:r>
              <a:rPr lang="en-US" sz="1400" b="1" dirty="0" smtClean="0">
                <a:solidFill>
                  <a:srgbClr val="000000"/>
                </a:solidFill>
                <a:latin typeface="Consolas"/>
              </a:rPr>
              <a:t>));</a:t>
            </a:r>
            <a:r>
              <a:rPr lang="en-US" sz="1400" dirty="0" smtClean="0">
                <a:solidFill>
                  <a:srgbClr val="000000"/>
                </a:solidFill>
                <a:latin typeface="Consolas"/>
              </a:rPr>
              <a:t>        </a:t>
            </a:r>
            <a:endParaRPr lang="en-US" sz="1400" dirty="0">
              <a:solidFill>
                <a:srgbClr val="000000"/>
              </a:solidFill>
              <a:latin typeface="Consolas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nsolas"/>
              </a:rPr>
              <a:t>    </a:t>
            </a:r>
            <a:r>
              <a:rPr lang="en-US" sz="1400" dirty="0" smtClean="0">
                <a:solidFill>
                  <a:srgbClr val="000000"/>
                </a:solidFill>
                <a:latin typeface="Consolas"/>
              </a:rPr>
              <a:t>}</a:t>
            </a:r>
            <a:endParaRPr lang="en-US" sz="1400" dirty="0">
              <a:solidFill>
                <a:srgbClr val="000000"/>
              </a:solidFill>
              <a:latin typeface="Consolas"/>
            </a:endParaRPr>
          </a:p>
          <a:p>
            <a:r>
              <a:rPr lang="en-US" sz="1400" dirty="0" smtClean="0">
                <a:solidFill>
                  <a:srgbClr val="000000"/>
                </a:solidFill>
                <a:latin typeface="Consolas"/>
              </a:rPr>
              <a:t>}</a:t>
            </a:r>
            <a:endParaRPr lang="en-US" sz="1400" dirty="0"/>
          </a:p>
        </p:txBody>
      </p:sp>
      <p:sp>
        <p:nvSpPr>
          <p:cNvPr id="9" name="Right Arrow 8"/>
          <p:cNvSpPr/>
          <p:nvPr/>
        </p:nvSpPr>
        <p:spPr>
          <a:xfrm>
            <a:off x="3467100" y="1623859"/>
            <a:ext cx="2209800" cy="609600"/>
          </a:xfrm>
          <a:prstGeom prst="rightArrow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33400" y="959163"/>
            <a:ext cx="2819400" cy="175432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Reduce Input</a:t>
            </a:r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&lt;123 </a:t>
            </a:r>
            <a:r>
              <a:rPr lang="en-US" dirty="0">
                <a:solidFill>
                  <a:schemeClr val="bg1"/>
                </a:solidFill>
              </a:rPr>
              <a:t>456, </a:t>
            </a:r>
            <a:r>
              <a:rPr lang="en-US" dirty="0" err="1" smtClean="0">
                <a:solidFill>
                  <a:schemeClr val="bg1"/>
                </a:solidFill>
              </a:rPr>
              <a:t>CD~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Jim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&gt;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&lt;123 456, </a:t>
            </a:r>
            <a:r>
              <a:rPr lang="en-US" dirty="0" err="1" smtClean="0">
                <a:solidFill>
                  <a:schemeClr val="bg1"/>
                </a:solidFill>
              </a:rPr>
              <a:t>DR~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Delivered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&gt;</a:t>
            </a:r>
          </a:p>
          <a:p>
            <a:pPr algn="ctr"/>
            <a:endParaRPr lang="en-US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&lt;456 </a:t>
            </a:r>
            <a:r>
              <a:rPr lang="en-US" dirty="0">
                <a:solidFill>
                  <a:schemeClr val="bg1"/>
                </a:solidFill>
              </a:rPr>
              <a:t>123, </a:t>
            </a:r>
            <a:r>
              <a:rPr lang="en-US" dirty="0" err="1" smtClean="0">
                <a:solidFill>
                  <a:schemeClr val="bg1"/>
                </a:solidFill>
              </a:rPr>
              <a:t>CD~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Tom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&gt;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&lt;456 123, </a:t>
            </a:r>
            <a:r>
              <a:rPr lang="en-US" dirty="0" err="1" smtClean="0">
                <a:solidFill>
                  <a:schemeClr val="bg1"/>
                </a:solidFill>
              </a:rPr>
              <a:t>DR~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Pending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&gt;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67400" y="1174606"/>
            <a:ext cx="2819400" cy="132343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Reduce Output</a:t>
            </a:r>
            <a:endParaRPr lang="en-US" sz="2000" dirty="0">
              <a:solidFill>
                <a:schemeClr val="bg1"/>
              </a:solidFill>
            </a:endParaRPr>
          </a:p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&lt;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Jim, Delivered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</a:rPr>
              <a:t>&gt;</a:t>
            </a:r>
          </a:p>
          <a:p>
            <a:pPr algn="ctr"/>
            <a:endParaRPr lang="en-US" sz="2000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&lt;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Tom, Pending&gt;</a:t>
            </a:r>
            <a:endParaRPr lang="en-US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036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108" y="274638"/>
            <a:ext cx="7316092" cy="102076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die Flower" panose="02000000000000000000" pitchFamily="2" charset="0"/>
              </a:rPr>
              <a:t>The Amazon Web Services Universe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die Flower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D2E57653-3E58-4892-A7ED-712530ACC680}" type="slidenum">
              <a:rPr kumimoji="0" lang="en-US" smtClean="0"/>
              <a:pPr eaLnBrk="1" latinLnBrk="0" hangingPunct="1"/>
              <a:t>2</a:t>
            </a:fld>
            <a:endParaRPr kumimoji="0" lang="en-US"/>
          </a:p>
        </p:txBody>
      </p:sp>
      <p:sp>
        <p:nvSpPr>
          <p:cNvPr id="6" name="Cloud 5"/>
          <p:cNvSpPr/>
          <p:nvPr/>
        </p:nvSpPr>
        <p:spPr>
          <a:xfrm>
            <a:off x="381000" y="1981199"/>
            <a:ext cx="8534400" cy="4569547"/>
          </a:xfrm>
          <a:prstGeom prst="cloud">
            <a:avLst/>
          </a:prstGeom>
          <a:noFill/>
          <a:ln w="101600">
            <a:solidFill>
              <a:schemeClr val="tx1"/>
            </a:solidFill>
            <a:miter lim="800000"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3429000" y="2819400"/>
            <a:ext cx="0" cy="3003039"/>
          </a:xfrm>
          <a:prstGeom prst="line">
            <a:avLst/>
          </a:prstGeom>
          <a:ln w="76200">
            <a:solidFill>
              <a:schemeClr val="tx1"/>
            </a:solidFill>
            <a:prstDash val="sysDash"/>
            <a:miter lim="800000"/>
            <a:tailEnd type="none"/>
          </a:ln>
          <a:effectLst>
            <a:softEdge rad="3175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81" name="Picture 9" descr="C:\Users\shadi\Desktop\hd-blogshapes\hd-blogshapes\person1.pn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79399" y="1477963"/>
            <a:ext cx="482601" cy="134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2" name="Straight Connector 21"/>
          <p:cNvCxnSpPr/>
          <p:nvPr/>
        </p:nvCxnSpPr>
        <p:spPr>
          <a:xfrm>
            <a:off x="3657600" y="4610100"/>
            <a:ext cx="3483386" cy="38100"/>
          </a:xfrm>
          <a:prstGeom prst="line">
            <a:avLst/>
          </a:prstGeom>
          <a:ln w="76200">
            <a:solidFill>
              <a:schemeClr val="tx1"/>
            </a:solidFill>
            <a:prstDash val="sysDash"/>
            <a:miter lim="800000"/>
            <a:tailEnd type="none"/>
          </a:ln>
          <a:effectLst>
            <a:softEdge rad="3175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657600" y="3429000"/>
            <a:ext cx="3483386" cy="38100"/>
          </a:xfrm>
          <a:prstGeom prst="line">
            <a:avLst/>
          </a:prstGeom>
          <a:ln w="76200">
            <a:solidFill>
              <a:schemeClr val="tx1"/>
            </a:solidFill>
            <a:prstDash val="sysDash"/>
            <a:miter lim="800000"/>
            <a:tailEnd type="none"/>
          </a:ln>
          <a:effectLst>
            <a:softEdge rad="3175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4842057" y="4756269"/>
            <a:ext cx="2111786" cy="1066170"/>
            <a:chOff x="3679414" y="4725030"/>
            <a:chExt cx="2111786" cy="1066170"/>
          </a:xfrm>
        </p:grpSpPr>
        <p:pic>
          <p:nvPicPr>
            <p:cNvPr id="3079" name="Picture 7" descr="C:\Users\shadi\Desktop\hd-blogshapes\Circles\The Effortless Blog (37)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9414" y="4725030"/>
              <a:ext cx="2111786" cy="10661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TextBox 24"/>
            <p:cNvSpPr txBox="1"/>
            <p:nvPr/>
          </p:nvSpPr>
          <p:spPr>
            <a:xfrm>
              <a:off x="3902198" y="4984775"/>
              <a:ext cx="1624163" cy="6540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000" b="1" dirty="0" smtClean="0">
                  <a:solidFill>
                    <a:srgbClr val="7030A0"/>
                  </a:solidFill>
                  <a:latin typeface="Indie Flower" panose="02000000000000000000" pitchFamily="2" charset="0"/>
                </a:rPr>
                <a:t>Infrastructure</a:t>
              </a:r>
            </a:p>
            <a:p>
              <a:pPr>
                <a:lnSpc>
                  <a:spcPct val="90000"/>
                </a:lnSpc>
              </a:pPr>
              <a:r>
                <a:rPr lang="en-US" sz="2000" b="1" dirty="0" smtClean="0">
                  <a:solidFill>
                    <a:srgbClr val="7030A0"/>
                  </a:solidFill>
                  <a:latin typeface="Indie Flower" panose="02000000000000000000" pitchFamily="2" charset="0"/>
                </a:rPr>
                <a:t>Services</a:t>
              </a:r>
              <a:endParaRPr lang="en-US" sz="2000" b="1" dirty="0">
                <a:solidFill>
                  <a:srgbClr val="7030A0"/>
                </a:solidFill>
                <a:latin typeface="Indie Flower" panose="02000000000000000000" pitchFamily="2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530436" y="3453674"/>
            <a:ext cx="3013364" cy="1118326"/>
            <a:chOff x="3616036" y="3453674"/>
            <a:chExt cx="3013364" cy="1118326"/>
          </a:xfrm>
        </p:grpSpPr>
        <p:pic>
          <p:nvPicPr>
            <p:cNvPr id="3082" name="Picture 10" descr="C:\Users\shadi\Desktop\hd-blogshapes\hd-blogshapes\circle-transp-red6.png"/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16036" y="3453674"/>
              <a:ext cx="3013364" cy="11183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TextBox 26"/>
            <p:cNvSpPr txBox="1"/>
            <p:nvPr/>
          </p:nvSpPr>
          <p:spPr>
            <a:xfrm>
              <a:off x="4088620" y="3811987"/>
              <a:ext cx="2068195" cy="3770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000" b="1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Indie Flower" panose="02000000000000000000" pitchFamily="2" charset="0"/>
                </a:rPr>
                <a:t>Platform Services</a:t>
              </a:r>
              <a:endParaRPr lang="en-US" sz="2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Indie Flower" panose="02000000000000000000" pitchFamily="2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365214" y="2286000"/>
            <a:ext cx="2949986" cy="1066800"/>
            <a:chOff x="3679414" y="2286000"/>
            <a:chExt cx="2949986" cy="1066800"/>
          </a:xfrm>
        </p:grpSpPr>
        <p:pic>
          <p:nvPicPr>
            <p:cNvPr id="3083" name="Picture 11" descr="C:\Users\shadi\Desktop\hd-blogshapes\hd-blogshapes\circle-transp-red3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9414" y="2286000"/>
              <a:ext cx="2949986" cy="1066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TextBox 28"/>
            <p:cNvSpPr txBox="1"/>
            <p:nvPr/>
          </p:nvSpPr>
          <p:spPr>
            <a:xfrm>
              <a:off x="4224001" y="2590800"/>
              <a:ext cx="1643399" cy="6540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000" b="1" dirty="0" smtClean="0">
                  <a:solidFill>
                    <a:schemeClr val="accent5">
                      <a:lumMod val="50000"/>
                    </a:schemeClr>
                  </a:solidFill>
                  <a:latin typeface="Indie Flower" panose="02000000000000000000" pitchFamily="2" charset="0"/>
                </a:rPr>
                <a:t>Cross Service</a:t>
              </a:r>
            </a:p>
            <a:p>
              <a:pPr>
                <a:lnSpc>
                  <a:spcPct val="90000"/>
                </a:lnSpc>
              </a:pPr>
              <a:r>
                <a:rPr lang="en-US" sz="2000" b="1" dirty="0" smtClean="0">
                  <a:solidFill>
                    <a:schemeClr val="accent5">
                      <a:lumMod val="50000"/>
                    </a:schemeClr>
                  </a:solidFill>
                  <a:latin typeface="Indie Flower" panose="02000000000000000000" pitchFamily="2" charset="0"/>
                </a:rPr>
                <a:t>Features</a:t>
              </a:r>
              <a:endParaRPr lang="en-US" sz="2000" b="1" dirty="0">
                <a:solidFill>
                  <a:schemeClr val="accent5">
                    <a:lumMod val="50000"/>
                  </a:schemeClr>
                </a:solidFill>
                <a:latin typeface="Indie Flower" panose="02000000000000000000" pitchFamily="2" charset="0"/>
              </a:endParaRPr>
            </a:p>
          </p:txBody>
        </p:sp>
      </p:grpSp>
      <p:pic>
        <p:nvPicPr>
          <p:cNvPr id="3085" name="Picture 13" descr="C:\Users\shadi\Desktop\hd-blogshapes\hd-blogshapes\arrow-black-curve4.png"/>
          <p:cNvPicPr>
            <a:picLocks noChangeAspect="1" noChangeArrowheads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762000" y="1752599"/>
            <a:ext cx="1371599" cy="1382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Curved Connector 15"/>
          <p:cNvCxnSpPr/>
          <p:nvPr/>
        </p:nvCxnSpPr>
        <p:spPr>
          <a:xfrm flipV="1">
            <a:off x="3200400" y="2900450"/>
            <a:ext cx="1253836" cy="680950"/>
          </a:xfrm>
          <a:prstGeom prst="curvedConnector3">
            <a:avLst/>
          </a:prstGeom>
          <a:ln w="76200">
            <a:solidFill>
              <a:schemeClr val="accent3">
                <a:lumMod val="75000"/>
              </a:schemeClr>
            </a:solidFill>
            <a:miter lim="800000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urved Connector 17"/>
          <p:cNvCxnSpPr>
            <a:endCxn id="3082" idx="1"/>
          </p:cNvCxnSpPr>
          <p:nvPr/>
        </p:nvCxnSpPr>
        <p:spPr>
          <a:xfrm>
            <a:off x="3124200" y="3811987"/>
            <a:ext cx="1406236" cy="200850"/>
          </a:xfrm>
          <a:prstGeom prst="curvedConnector3">
            <a:avLst/>
          </a:prstGeom>
          <a:ln w="76200">
            <a:solidFill>
              <a:schemeClr val="accent3">
                <a:lumMod val="75000"/>
              </a:schemeClr>
            </a:solidFill>
            <a:miter lim="800000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urved Connector 19"/>
          <p:cNvCxnSpPr/>
          <p:nvPr/>
        </p:nvCxnSpPr>
        <p:spPr>
          <a:xfrm>
            <a:off x="3032002" y="4114800"/>
            <a:ext cx="1616198" cy="1020297"/>
          </a:xfrm>
          <a:prstGeom prst="curvedConnector3">
            <a:avLst/>
          </a:prstGeom>
          <a:ln w="76200">
            <a:solidFill>
              <a:schemeClr val="accent3">
                <a:lumMod val="75000"/>
              </a:schemeClr>
            </a:solidFill>
            <a:miter lim="800000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990600" y="2900449"/>
            <a:ext cx="2514600" cy="1874522"/>
            <a:chOff x="914400" y="2900449"/>
            <a:chExt cx="2514600" cy="1874522"/>
          </a:xfrm>
        </p:grpSpPr>
        <p:pic>
          <p:nvPicPr>
            <p:cNvPr id="3084" name="Picture 12" descr="C:\Users\shadi\Desktop\hd-blogshapes\hd-blogshapes\circle-transp-red5.png"/>
            <p:cNvPicPr>
              <a:picLocks noChangeAspect="1" noChangeArrowheads="1"/>
            </p:cNvPicPr>
            <p:nvPr/>
          </p:nvPicPr>
          <p:blipFill>
            <a:blip r:embed="rId7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0" y="2900449"/>
              <a:ext cx="2514600" cy="1874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1524000" y="3581400"/>
              <a:ext cx="1431802" cy="6540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000" b="1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Indie Flower" panose="02000000000000000000" pitchFamily="2" charset="0"/>
                </a:rPr>
                <a:t>Management</a:t>
              </a:r>
            </a:p>
            <a:p>
              <a:pPr>
                <a:lnSpc>
                  <a:spcPct val="90000"/>
                </a:lnSpc>
              </a:pPr>
              <a:r>
                <a:rPr lang="en-US" sz="2000" b="1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Indie Flower" panose="02000000000000000000" pitchFamily="2" charset="0"/>
                </a:rPr>
                <a:t>Interface</a:t>
              </a:r>
              <a:endParaRPr lang="en-US" sz="2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Indie Flower" panose="02000000000000000000" pitchFamily="2" charset="0"/>
              </a:endParaRPr>
            </a:p>
          </p:txBody>
        </p:sp>
      </p:grpSp>
      <p:grpSp>
        <p:nvGrpSpPr>
          <p:cNvPr id="3105" name="Group 3104"/>
          <p:cNvGrpSpPr/>
          <p:nvPr/>
        </p:nvGrpSpPr>
        <p:grpSpPr>
          <a:xfrm rot="5400000" flipV="1">
            <a:off x="3989027" y="3173039"/>
            <a:ext cx="817514" cy="653232"/>
            <a:chOff x="6964720" y="3489124"/>
            <a:chExt cx="1902189" cy="1553697"/>
          </a:xfrm>
        </p:grpSpPr>
        <p:pic>
          <p:nvPicPr>
            <p:cNvPr id="65" name="Picture 13" descr="C:\Users\shadi\Desktop\hd-blogshapes\hd-blogshapes\arrow-black-curve4.png"/>
            <p:cNvPicPr>
              <a:picLocks noChangeAspect="1" noChangeArrowheads="1"/>
            </p:cNvPicPr>
            <p:nvPr/>
          </p:nvPicPr>
          <p:blipFill>
            <a:blip r:embed="rId8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7495310" y="3633641"/>
              <a:ext cx="1371599" cy="13823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6" name="Picture 13" descr="C:\Users\shadi\Desktop\hd-blogshapes\hd-blogshapes\arrow-black-curve4.png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2226105" flipH="1">
              <a:off x="6964720" y="3489124"/>
              <a:ext cx="1371599" cy="15536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8" name="Group 67"/>
          <p:cNvGrpSpPr/>
          <p:nvPr/>
        </p:nvGrpSpPr>
        <p:grpSpPr>
          <a:xfrm rot="5400000" flipV="1">
            <a:off x="4168414" y="4365987"/>
            <a:ext cx="802256" cy="604683"/>
            <a:chOff x="6964720" y="3489124"/>
            <a:chExt cx="1902189" cy="1553697"/>
          </a:xfrm>
        </p:grpSpPr>
        <p:pic>
          <p:nvPicPr>
            <p:cNvPr id="69" name="Picture 13" descr="C:\Users\shadi\Desktop\hd-blogshapes\hd-blogshapes\arrow-black-curve4.png"/>
            <p:cNvPicPr>
              <a:picLocks noChangeAspect="1" noChangeArrowheads="1"/>
            </p:cNvPicPr>
            <p:nvPr/>
          </p:nvPicPr>
          <p:blipFill>
            <a:blip r:embed="rId9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7495310" y="3633641"/>
              <a:ext cx="1371599" cy="13823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0" name="Picture 13" descr="C:\Users\shadi\Desktop\hd-blogshapes\hd-blogshapes\arrow-black-curve4.png"/>
            <p:cNvPicPr>
              <a:picLocks noChangeAspect="1" noChangeArrowheads="1"/>
            </p:cNvPicPr>
            <p:nvPr/>
          </p:nvPicPr>
          <p:blipFill>
            <a:blip r:embed="rId10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2226105" flipH="1">
              <a:off x="6964720" y="3489124"/>
              <a:ext cx="1371599" cy="15536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1" name="Group 70"/>
          <p:cNvGrpSpPr/>
          <p:nvPr/>
        </p:nvGrpSpPr>
        <p:grpSpPr>
          <a:xfrm rot="4297823">
            <a:off x="6123413" y="3190024"/>
            <a:ext cx="2910209" cy="1690358"/>
            <a:chOff x="6963992" y="3492486"/>
            <a:chExt cx="1890300" cy="2207105"/>
          </a:xfrm>
        </p:grpSpPr>
        <p:pic>
          <p:nvPicPr>
            <p:cNvPr id="72" name="Picture 13" descr="C:\Users\shadi\Desktop\hd-blogshapes\hd-blogshapes\arrow-black-curve4.png"/>
            <p:cNvPicPr>
              <a:picLocks noChangeAspect="1" noChangeArrowheads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857365" flipH="1" flipV="1">
              <a:off x="7482693" y="3779655"/>
              <a:ext cx="1371599" cy="19199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3" name="Picture 13" descr="C:\Users\shadi\Desktop\hd-blogshapes\hd-blogshapes\arrow-black-curve4.png"/>
            <p:cNvPicPr>
              <a:picLocks noChangeAspect="1" noChangeArrowheads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2226105" flipH="1">
              <a:off x="6963992" y="3492486"/>
              <a:ext cx="1371599" cy="15536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47882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108" y="76200"/>
            <a:ext cx="6859785" cy="639762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latin typeface="Indie Flower" panose="02000000000000000000" pitchFamily="2" charset="0"/>
              </a:rPr>
              <a:t>Driver Class</a:t>
            </a:r>
            <a:endParaRPr lang="en-US" sz="3600" b="1" dirty="0">
              <a:latin typeface="Indie Flower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05000"/>
            <a:ext cx="8534400" cy="1524000"/>
          </a:xfrm>
        </p:spPr>
        <p:txBody>
          <a:bodyPr>
            <a:normAutofit/>
          </a:bodyPr>
          <a:lstStyle/>
          <a:p>
            <a:pPr algn="just"/>
            <a:r>
              <a:rPr lang="en-US" sz="1800" dirty="0" smtClean="0">
                <a:latin typeface="Indie Flower" panose="02000000000000000000" pitchFamily="2" charset="0"/>
              </a:rPr>
              <a:t>Since we have 2 map functions and 2 input files, </a:t>
            </a:r>
            <a:r>
              <a:rPr lang="en-US" sz="1800" b="1" dirty="0" err="1" smtClean="0">
                <a:solidFill>
                  <a:schemeClr val="accent2">
                    <a:lumMod val="75000"/>
                  </a:schemeClr>
                </a:solidFill>
                <a:latin typeface="Indie Flower" panose="02000000000000000000" pitchFamily="2" charset="0"/>
              </a:rPr>
              <a:t>MulipleInputFormat</a:t>
            </a: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  <a:latin typeface="Indie Flower" panose="02000000000000000000" pitchFamily="2" charset="0"/>
              </a:rPr>
              <a:t> </a:t>
            </a:r>
            <a:r>
              <a:rPr lang="en-US" sz="1800" dirty="0" smtClean="0">
                <a:latin typeface="Indie Flower" panose="02000000000000000000" pitchFamily="2" charset="0"/>
              </a:rPr>
              <a:t>is used to </a:t>
            </a:r>
            <a:r>
              <a:rPr lang="en-US" sz="1800" dirty="0">
                <a:latin typeface="Indie Flower" panose="02000000000000000000" pitchFamily="2" charset="0"/>
              </a:rPr>
              <a:t>specify which input to go into which mapper. 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D2E57653-3E58-4892-A7ED-712530ACC680}" type="slidenum">
              <a:rPr kumimoji="0" lang="en-US" smtClean="0"/>
              <a:pPr eaLnBrk="1" latinLnBrk="0" hangingPunct="1"/>
              <a:t>20</a:t>
            </a:fld>
            <a:endParaRPr kumimoji="0" lang="en-US"/>
          </a:p>
        </p:txBody>
      </p:sp>
      <p:sp>
        <p:nvSpPr>
          <p:cNvPr id="5" name="Rectangle 4"/>
          <p:cNvSpPr/>
          <p:nvPr/>
        </p:nvSpPr>
        <p:spPr>
          <a:xfrm>
            <a:off x="0" y="567562"/>
            <a:ext cx="9144000" cy="637097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7F0055"/>
                </a:solidFill>
                <a:latin typeface="Consolas"/>
              </a:rPr>
              <a:t>public</a:t>
            </a:r>
            <a:r>
              <a:rPr lang="en-US" sz="12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200" b="1" dirty="0">
                <a:solidFill>
                  <a:srgbClr val="7F0055"/>
                </a:solidFill>
                <a:latin typeface="Consolas"/>
              </a:rPr>
              <a:t>class</a:t>
            </a:r>
            <a:r>
              <a:rPr lang="en-US" sz="12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latin typeface="Consolas"/>
              </a:rPr>
              <a:t>SmsDriver</a:t>
            </a:r>
            <a:r>
              <a:rPr lang="en-US" sz="12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200" b="1" dirty="0">
                <a:solidFill>
                  <a:srgbClr val="7F0055"/>
                </a:solidFill>
                <a:latin typeface="Consolas"/>
              </a:rPr>
              <a:t>extends</a:t>
            </a:r>
            <a:r>
              <a:rPr lang="en-US" sz="1200" b="1" dirty="0">
                <a:solidFill>
                  <a:srgbClr val="000000"/>
                </a:solidFill>
                <a:latin typeface="Consolas"/>
              </a:rPr>
              <a:t> Configured </a:t>
            </a:r>
            <a:r>
              <a:rPr lang="en-US" sz="1200" b="1" dirty="0">
                <a:solidFill>
                  <a:srgbClr val="7F0055"/>
                </a:solidFill>
                <a:latin typeface="Consolas"/>
              </a:rPr>
              <a:t>implements</a:t>
            </a:r>
            <a:r>
              <a:rPr lang="en-US" sz="1200" b="1" dirty="0">
                <a:solidFill>
                  <a:srgbClr val="000000"/>
                </a:solidFill>
                <a:latin typeface="Consolas"/>
              </a:rPr>
              <a:t> Tool</a:t>
            </a:r>
          </a:p>
          <a:p>
            <a:r>
              <a:rPr lang="en-US" sz="1200" dirty="0">
                <a:solidFill>
                  <a:srgbClr val="000000"/>
                </a:solidFill>
                <a:latin typeface="Consolas"/>
              </a:rPr>
              <a:t>{</a:t>
            </a:r>
          </a:p>
          <a:p>
            <a:r>
              <a:rPr lang="en-US" sz="1200" dirty="0">
                <a:solidFill>
                  <a:srgbClr val="000000"/>
                </a:solidFill>
                <a:latin typeface="Consolas"/>
              </a:rPr>
              <a:t>       </a:t>
            </a:r>
            <a:r>
              <a:rPr lang="en-US" sz="1200" b="1" dirty="0">
                <a:solidFill>
                  <a:srgbClr val="7F0055"/>
                </a:solidFill>
                <a:latin typeface="Consolas"/>
              </a:rPr>
              <a:t>public</a:t>
            </a:r>
            <a:r>
              <a:rPr lang="en-US" sz="12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200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en-US" sz="1200" b="1" dirty="0">
                <a:solidFill>
                  <a:srgbClr val="000000"/>
                </a:solidFill>
                <a:latin typeface="Consolas"/>
              </a:rPr>
              <a:t> run(String[] </a:t>
            </a:r>
            <a:r>
              <a:rPr lang="en-US" sz="1200" b="1" dirty="0" err="1">
                <a:solidFill>
                  <a:srgbClr val="000000"/>
                </a:solidFill>
                <a:latin typeface="Consolas"/>
              </a:rPr>
              <a:t>args</a:t>
            </a:r>
            <a:r>
              <a:rPr lang="en-US" sz="1200" b="1" dirty="0">
                <a:solidFill>
                  <a:srgbClr val="000000"/>
                </a:solidFill>
                <a:latin typeface="Consolas"/>
              </a:rPr>
              <a:t>) </a:t>
            </a:r>
            <a:r>
              <a:rPr lang="en-US" sz="1200" b="1" dirty="0">
                <a:solidFill>
                  <a:srgbClr val="7F0055"/>
                </a:solidFill>
                <a:latin typeface="Consolas"/>
              </a:rPr>
              <a:t>throws</a:t>
            </a:r>
            <a:r>
              <a:rPr lang="en-US" sz="1200" b="1" dirty="0">
                <a:solidFill>
                  <a:srgbClr val="000000"/>
                </a:solidFill>
                <a:latin typeface="Consolas"/>
              </a:rPr>
              <a:t> Exception {</a:t>
            </a:r>
          </a:p>
          <a:p>
            <a:endParaRPr lang="en-US" sz="1200" dirty="0">
              <a:latin typeface="Consolas"/>
            </a:endParaRPr>
          </a:p>
          <a:p>
            <a:r>
              <a:rPr lang="en-US" sz="1200" dirty="0">
                <a:solidFill>
                  <a:srgbClr val="000000"/>
                </a:solidFill>
                <a:latin typeface="Consolas"/>
              </a:rPr>
              <a:t>              </a:t>
            </a:r>
            <a:r>
              <a:rPr lang="en-US" sz="1200" dirty="0">
                <a:solidFill>
                  <a:srgbClr val="3F7F5F"/>
                </a:solidFill>
                <a:latin typeface="Consolas"/>
              </a:rPr>
              <a:t>//get the configuration parameters and assigns a job name</a:t>
            </a:r>
          </a:p>
          <a:p>
            <a:r>
              <a:rPr lang="en-US" sz="1200" dirty="0">
                <a:solidFill>
                  <a:srgbClr val="000000"/>
                </a:solidFill>
                <a:latin typeface="Consolas"/>
              </a:rPr>
              <a:t>              </a:t>
            </a:r>
            <a:r>
              <a:rPr lang="en-US" sz="1200" dirty="0" err="1">
                <a:solidFill>
                  <a:srgbClr val="000000"/>
                </a:solidFill>
                <a:latin typeface="Consolas"/>
              </a:rPr>
              <a:t>JobConf</a:t>
            </a:r>
            <a:r>
              <a:rPr lang="en-US" sz="1200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Consolas"/>
              </a:rPr>
              <a:t>conf</a:t>
            </a:r>
            <a:r>
              <a:rPr lang="en-US" sz="1200" dirty="0">
                <a:solidFill>
                  <a:srgbClr val="000000"/>
                </a:solidFill>
                <a:latin typeface="Consolas"/>
              </a:rPr>
              <a:t> = </a:t>
            </a:r>
            <a:r>
              <a:rPr lang="en-US" sz="1200" b="1" dirty="0">
                <a:solidFill>
                  <a:srgbClr val="7F0055"/>
                </a:solidFill>
                <a:latin typeface="Consolas"/>
              </a:rPr>
              <a:t>new</a:t>
            </a:r>
            <a:r>
              <a:rPr lang="en-US" sz="12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latin typeface="Consolas"/>
              </a:rPr>
              <a:t>JobConf</a:t>
            </a:r>
            <a:r>
              <a:rPr lang="en-US" sz="1200" b="1" dirty="0">
                <a:solidFill>
                  <a:srgbClr val="000000"/>
                </a:solidFill>
                <a:latin typeface="Consolas"/>
              </a:rPr>
              <a:t>(</a:t>
            </a:r>
            <a:r>
              <a:rPr lang="en-US" sz="1200" b="1" dirty="0" err="1">
                <a:solidFill>
                  <a:srgbClr val="000000"/>
                </a:solidFill>
                <a:latin typeface="Consolas"/>
              </a:rPr>
              <a:t>getConf</a:t>
            </a:r>
            <a:r>
              <a:rPr lang="en-US" sz="1200" b="1" dirty="0">
                <a:solidFill>
                  <a:srgbClr val="000000"/>
                </a:solidFill>
                <a:latin typeface="Consolas"/>
              </a:rPr>
              <a:t>(), </a:t>
            </a:r>
            <a:r>
              <a:rPr lang="en-US" sz="1200" b="1" dirty="0" err="1">
                <a:solidFill>
                  <a:srgbClr val="000000"/>
                </a:solidFill>
                <a:latin typeface="Consolas"/>
              </a:rPr>
              <a:t>SmsDriver.</a:t>
            </a:r>
            <a:r>
              <a:rPr lang="en-US" sz="1200" b="1" dirty="0" err="1">
                <a:solidFill>
                  <a:srgbClr val="7F0055"/>
                </a:solidFill>
                <a:latin typeface="Consolas"/>
              </a:rPr>
              <a:t>class</a:t>
            </a:r>
            <a:r>
              <a:rPr lang="en-US" sz="1200" b="1" dirty="0">
                <a:solidFill>
                  <a:srgbClr val="000000"/>
                </a:solidFill>
                <a:latin typeface="Consolas"/>
              </a:rPr>
              <a:t>);</a:t>
            </a:r>
          </a:p>
          <a:p>
            <a:r>
              <a:rPr lang="en-US" sz="1200" dirty="0">
                <a:solidFill>
                  <a:srgbClr val="000000"/>
                </a:solidFill>
                <a:latin typeface="Consolas"/>
              </a:rPr>
              <a:t>              </a:t>
            </a:r>
            <a:r>
              <a:rPr lang="en-US" sz="1200" dirty="0" err="1">
                <a:solidFill>
                  <a:srgbClr val="000000"/>
                </a:solidFill>
                <a:latin typeface="Consolas"/>
              </a:rPr>
              <a:t>conf.setJobName</a:t>
            </a:r>
            <a:r>
              <a:rPr lang="en-US" sz="1200" dirty="0">
                <a:solidFill>
                  <a:srgbClr val="000000"/>
                </a:solidFill>
                <a:latin typeface="Consolas"/>
              </a:rPr>
              <a:t>(</a:t>
            </a:r>
            <a:r>
              <a:rPr lang="en-US" sz="1200" dirty="0">
                <a:solidFill>
                  <a:srgbClr val="2A00FF"/>
                </a:solidFill>
                <a:latin typeface="Consolas"/>
              </a:rPr>
              <a:t>"SMS Reports"</a:t>
            </a:r>
            <a:r>
              <a:rPr lang="en-US" sz="1200" dirty="0">
                <a:solidFill>
                  <a:srgbClr val="000000"/>
                </a:solidFill>
                <a:latin typeface="Consolas"/>
              </a:rPr>
              <a:t>);</a:t>
            </a:r>
          </a:p>
          <a:p>
            <a:endParaRPr lang="en-US" sz="1200" dirty="0">
              <a:latin typeface="Consolas"/>
            </a:endParaRPr>
          </a:p>
          <a:p>
            <a:r>
              <a:rPr lang="en-US" sz="1200" dirty="0">
                <a:solidFill>
                  <a:srgbClr val="000000"/>
                </a:solidFill>
                <a:latin typeface="Consolas"/>
              </a:rPr>
              <a:t>              </a:t>
            </a:r>
            <a:r>
              <a:rPr lang="en-US" sz="1200" dirty="0">
                <a:solidFill>
                  <a:srgbClr val="3F7F5F"/>
                </a:solidFill>
                <a:latin typeface="Consolas"/>
              </a:rPr>
              <a:t>//setting key value types for </a:t>
            </a:r>
            <a:r>
              <a:rPr lang="en-US" sz="1200" u="sng" dirty="0">
                <a:solidFill>
                  <a:srgbClr val="3F7F5F"/>
                </a:solidFill>
                <a:latin typeface="Consolas"/>
              </a:rPr>
              <a:t>mapper and reducer outputs</a:t>
            </a:r>
          </a:p>
          <a:p>
            <a:r>
              <a:rPr lang="en-US" sz="1200" dirty="0">
                <a:solidFill>
                  <a:srgbClr val="000000"/>
                </a:solidFill>
                <a:latin typeface="Consolas"/>
              </a:rPr>
              <a:t>              </a:t>
            </a:r>
            <a:r>
              <a:rPr lang="en-US" sz="1200" dirty="0" err="1">
                <a:solidFill>
                  <a:srgbClr val="000000"/>
                </a:solidFill>
                <a:latin typeface="Consolas"/>
              </a:rPr>
              <a:t>conf.setOutputKeyClass</a:t>
            </a:r>
            <a:r>
              <a:rPr lang="en-US" sz="1200" dirty="0">
                <a:solidFill>
                  <a:srgbClr val="000000"/>
                </a:solidFill>
                <a:latin typeface="Consolas"/>
              </a:rPr>
              <a:t>(</a:t>
            </a:r>
            <a:r>
              <a:rPr lang="en-US" sz="1200" dirty="0" err="1">
                <a:solidFill>
                  <a:srgbClr val="000000"/>
                </a:solidFill>
                <a:latin typeface="Consolas"/>
              </a:rPr>
              <a:t>Text.</a:t>
            </a:r>
            <a:r>
              <a:rPr lang="en-US" sz="1200" b="1" dirty="0" err="1">
                <a:solidFill>
                  <a:srgbClr val="7F0055"/>
                </a:solidFill>
                <a:latin typeface="Consolas"/>
              </a:rPr>
              <a:t>class</a:t>
            </a:r>
            <a:r>
              <a:rPr lang="en-US" sz="1200" b="1" dirty="0">
                <a:solidFill>
                  <a:srgbClr val="000000"/>
                </a:solidFill>
                <a:latin typeface="Consolas"/>
              </a:rPr>
              <a:t>);</a:t>
            </a:r>
          </a:p>
          <a:p>
            <a:r>
              <a:rPr lang="en-US" sz="1200" dirty="0">
                <a:solidFill>
                  <a:srgbClr val="000000"/>
                </a:solidFill>
                <a:latin typeface="Consolas"/>
              </a:rPr>
              <a:t>              </a:t>
            </a:r>
            <a:r>
              <a:rPr lang="en-US" sz="1200" dirty="0" err="1">
                <a:solidFill>
                  <a:srgbClr val="000000"/>
                </a:solidFill>
                <a:latin typeface="Consolas"/>
              </a:rPr>
              <a:t>conf.setOutputValueClass</a:t>
            </a:r>
            <a:r>
              <a:rPr lang="en-US" sz="1200" dirty="0">
                <a:solidFill>
                  <a:srgbClr val="000000"/>
                </a:solidFill>
                <a:latin typeface="Consolas"/>
              </a:rPr>
              <a:t>(</a:t>
            </a:r>
            <a:r>
              <a:rPr lang="en-US" sz="1200" dirty="0" err="1">
                <a:solidFill>
                  <a:srgbClr val="000000"/>
                </a:solidFill>
                <a:latin typeface="Consolas"/>
              </a:rPr>
              <a:t>Text.</a:t>
            </a:r>
            <a:r>
              <a:rPr lang="en-US" sz="1200" b="1" dirty="0" err="1">
                <a:solidFill>
                  <a:srgbClr val="7F0055"/>
                </a:solidFill>
                <a:latin typeface="Consolas"/>
              </a:rPr>
              <a:t>class</a:t>
            </a:r>
            <a:r>
              <a:rPr lang="en-US" sz="1200" b="1" dirty="0">
                <a:solidFill>
                  <a:srgbClr val="000000"/>
                </a:solidFill>
                <a:latin typeface="Consolas"/>
              </a:rPr>
              <a:t>);</a:t>
            </a:r>
          </a:p>
          <a:p>
            <a:endParaRPr lang="en-US" sz="1200" dirty="0">
              <a:latin typeface="Consolas"/>
            </a:endParaRPr>
          </a:p>
          <a:p>
            <a:r>
              <a:rPr lang="en-US" sz="1200" dirty="0">
                <a:solidFill>
                  <a:srgbClr val="000000"/>
                </a:solidFill>
                <a:latin typeface="Consolas"/>
              </a:rPr>
              <a:t>              </a:t>
            </a:r>
            <a:r>
              <a:rPr lang="en-US" sz="1200" dirty="0">
                <a:solidFill>
                  <a:srgbClr val="3F7F5F"/>
                </a:solidFill>
                <a:latin typeface="Consolas"/>
              </a:rPr>
              <a:t>//specifying the custom reducer class</a:t>
            </a:r>
          </a:p>
          <a:p>
            <a:r>
              <a:rPr lang="en-US" sz="1200" dirty="0">
                <a:solidFill>
                  <a:srgbClr val="000000"/>
                </a:solidFill>
                <a:latin typeface="Consolas"/>
              </a:rPr>
              <a:t>              </a:t>
            </a:r>
            <a:r>
              <a:rPr lang="en-US" sz="1200" dirty="0" err="1">
                <a:solidFill>
                  <a:srgbClr val="000000"/>
                </a:solidFill>
                <a:latin typeface="Consolas"/>
              </a:rPr>
              <a:t>conf.setReducerClass</a:t>
            </a:r>
            <a:r>
              <a:rPr lang="en-US" sz="1200" dirty="0">
                <a:solidFill>
                  <a:srgbClr val="000000"/>
                </a:solidFill>
                <a:latin typeface="Consolas"/>
              </a:rPr>
              <a:t>(</a:t>
            </a:r>
            <a:r>
              <a:rPr lang="en-US" sz="1200" dirty="0" err="1">
                <a:solidFill>
                  <a:srgbClr val="000000"/>
                </a:solidFill>
                <a:latin typeface="Consolas"/>
              </a:rPr>
              <a:t>SmsReducer.</a:t>
            </a:r>
            <a:r>
              <a:rPr lang="en-US" sz="1200" b="1" dirty="0" err="1">
                <a:solidFill>
                  <a:srgbClr val="7F0055"/>
                </a:solidFill>
                <a:latin typeface="Consolas"/>
              </a:rPr>
              <a:t>class</a:t>
            </a:r>
            <a:r>
              <a:rPr lang="en-US" sz="1200" b="1" dirty="0" smtClean="0">
                <a:solidFill>
                  <a:srgbClr val="000000"/>
                </a:solidFill>
                <a:latin typeface="Consolas"/>
              </a:rPr>
              <a:t>);</a:t>
            </a:r>
          </a:p>
          <a:p>
            <a:endParaRPr lang="en-US" sz="1200" b="1" dirty="0">
              <a:solidFill>
                <a:srgbClr val="000000"/>
              </a:solidFill>
              <a:latin typeface="Consolas"/>
            </a:endParaRPr>
          </a:p>
          <a:p>
            <a:r>
              <a:rPr lang="en-US" sz="1200" dirty="0">
                <a:solidFill>
                  <a:srgbClr val="3F7F5F"/>
                </a:solidFill>
                <a:latin typeface="Consolas"/>
              </a:rPr>
              <a:t>// If only one Mapper exists</a:t>
            </a:r>
          </a:p>
          <a:p>
            <a:r>
              <a:rPr lang="en-US" sz="1200" dirty="0">
                <a:solidFill>
                  <a:srgbClr val="3F7F5F"/>
                </a:solidFill>
                <a:latin typeface="Consolas"/>
              </a:rPr>
              <a:t>  //   </a:t>
            </a:r>
            <a:r>
              <a:rPr lang="en-US" sz="1200" dirty="0" err="1">
                <a:solidFill>
                  <a:srgbClr val="3F7F5F"/>
                </a:solidFill>
                <a:latin typeface="Consolas"/>
              </a:rPr>
              <a:t>conf.setMapperClass</a:t>
            </a:r>
            <a:r>
              <a:rPr lang="en-US" sz="1200" dirty="0">
                <a:solidFill>
                  <a:srgbClr val="3F7F5F"/>
                </a:solidFill>
                <a:latin typeface="Consolas"/>
              </a:rPr>
              <a:t>(</a:t>
            </a:r>
            <a:r>
              <a:rPr lang="en-US" sz="1200" dirty="0" err="1">
                <a:solidFill>
                  <a:srgbClr val="3F7F5F"/>
                </a:solidFill>
                <a:latin typeface="Consolas"/>
              </a:rPr>
              <a:t>Mapper.class</a:t>
            </a:r>
            <a:r>
              <a:rPr lang="en-US" sz="1200" dirty="0">
                <a:solidFill>
                  <a:srgbClr val="3F7F5F"/>
                </a:solidFill>
                <a:latin typeface="Consolas"/>
              </a:rPr>
              <a:t>);</a:t>
            </a:r>
          </a:p>
          <a:p>
            <a:r>
              <a:rPr lang="en-US" sz="1200" dirty="0">
                <a:solidFill>
                  <a:srgbClr val="3F7F5F"/>
                </a:solidFill>
                <a:latin typeface="Consolas"/>
              </a:rPr>
              <a:t>  //   </a:t>
            </a:r>
            <a:r>
              <a:rPr lang="en-US" sz="1200" dirty="0" err="1">
                <a:solidFill>
                  <a:srgbClr val="3F7F5F"/>
                </a:solidFill>
                <a:latin typeface="Consolas"/>
              </a:rPr>
              <a:t>FileInputFormat.addInputPath</a:t>
            </a:r>
            <a:r>
              <a:rPr lang="en-US" sz="1200" dirty="0">
                <a:solidFill>
                  <a:srgbClr val="3F7F5F"/>
                </a:solidFill>
                <a:latin typeface="Consolas"/>
              </a:rPr>
              <a:t>(</a:t>
            </a:r>
            <a:r>
              <a:rPr lang="en-US" sz="1200" dirty="0" err="1">
                <a:solidFill>
                  <a:srgbClr val="3F7F5F"/>
                </a:solidFill>
                <a:latin typeface="Consolas"/>
              </a:rPr>
              <a:t>conf</a:t>
            </a:r>
            <a:r>
              <a:rPr lang="en-US" sz="1200" dirty="0">
                <a:solidFill>
                  <a:srgbClr val="3F7F5F"/>
                </a:solidFill>
                <a:latin typeface="Consolas"/>
              </a:rPr>
              <a:t>, </a:t>
            </a:r>
            <a:r>
              <a:rPr lang="en-US" sz="1200" dirty="0" err="1">
                <a:solidFill>
                  <a:srgbClr val="3F7F5F"/>
                </a:solidFill>
                <a:latin typeface="Consolas"/>
              </a:rPr>
              <a:t>newPath</a:t>
            </a:r>
            <a:r>
              <a:rPr lang="en-US" sz="1200" dirty="0">
                <a:solidFill>
                  <a:srgbClr val="3F7F5F"/>
                </a:solidFill>
                <a:latin typeface="Consolas"/>
              </a:rPr>
              <a:t>(</a:t>
            </a:r>
            <a:r>
              <a:rPr lang="en-US" sz="1200" dirty="0" err="1">
                <a:solidFill>
                  <a:srgbClr val="3F7F5F"/>
                </a:solidFill>
                <a:latin typeface="Consolas"/>
              </a:rPr>
              <a:t>args</a:t>
            </a:r>
            <a:r>
              <a:rPr lang="en-US" sz="1200" dirty="0">
                <a:solidFill>
                  <a:srgbClr val="3F7F5F"/>
                </a:solidFill>
                <a:latin typeface="Consolas"/>
              </a:rPr>
              <a:t>[0]));</a:t>
            </a:r>
          </a:p>
          <a:p>
            <a:r>
              <a:rPr lang="en-US" sz="1200" dirty="0" smtClean="0">
                <a:solidFill>
                  <a:srgbClr val="3F7F5F"/>
                </a:solidFill>
                <a:latin typeface="Consolas"/>
              </a:rPr>
              <a:t>//</a:t>
            </a:r>
            <a:r>
              <a:rPr lang="en-US" sz="1200" dirty="0">
                <a:solidFill>
                  <a:srgbClr val="3F7F5F"/>
                </a:solidFill>
                <a:latin typeface="Consolas"/>
              </a:rPr>
              <a:t>Specifying the input directories(@ runtime) and </a:t>
            </a:r>
            <a:r>
              <a:rPr lang="en-US" sz="1200" u="sng" dirty="0">
                <a:solidFill>
                  <a:srgbClr val="3F7F5F"/>
                </a:solidFill>
                <a:latin typeface="Consolas"/>
              </a:rPr>
              <a:t>Mappers independently for inputs from multiple sources</a:t>
            </a:r>
          </a:p>
          <a:p>
            <a:r>
              <a:rPr lang="en-US" sz="1200" dirty="0">
                <a:solidFill>
                  <a:srgbClr val="000000"/>
                </a:solidFill>
                <a:latin typeface="Consolas"/>
              </a:rPr>
              <a:t>    </a:t>
            </a:r>
            <a:r>
              <a:rPr lang="en-US" sz="1200" dirty="0" err="1" smtClean="0">
                <a:solidFill>
                  <a:srgbClr val="000000"/>
                </a:solidFill>
                <a:latin typeface="Consolas"/>
              </a:rPr>
              <a:t>MultipleInputs.</a:t>
            </a:r>
            <a:r>
              <a:rPr lang="en-US" sz="1200" i="1" dirty="0" err="1" smtClean="0">
                <a:solidFill>
                  <a:srgbClr val="000000"/>
                </a:solidFill>
                <a:latin typeface="Consolas"/>
              </a:rPr>
              <a:t>addInputPath</a:t>
            </a:r>
            <a:r>
              <a:rPr lang="en-US" sz="1200" i="1" dirty="0" smtClean="0">
                <a:solidFill>
                  <a:srgbClr val="000000"/>
                </a:solidFill>
                <a:latin typeface="Consolas"/>
              </a:rPr>
              <a:t>(</a:t>
            </a:r>
            <a:r>
              <a:rPr lang="en-US" sz="1200" i="1" dirty="0" err="1" smtClean="0">
                <a:solidFill>
                  <a:srgbClr val="000000"/>
                </a:solidFill>
                <a:latin typeface="Consolas"/>
              </a:rPr>
              <a:t>conf</a:t>
            </a:r>
            <a:r>
              <a:rPr lang="en-US" sz="1200" i="1" dirty="0">
                <a:solidFill>
                  <a:srgbClr val="000000"/>
                </a:solidFill>
                <a:latin typeface="Consolas"/>
              </a:rPr>
              <a:t>, </a:t>
            </a:r>
            <a:r>
              <a:rPr lang="en-US" sz="1200" b="1" i="1" dirty="0">
                <a:solidFill>
                  <a:srgbClr val="7F0055"/>
                </a:solidFill>
                <a:latin typeface="Consolas"/>
              </a:rPr>
              <a:t>new</a:t>
            </a:r>
            <a:r>
              <a:rPr lang="en-US" sz="1200" b="1" i="1" dirty="0">
                <a:solidFill>
                  <a:srgbClr val="000000"/>
                </a:solidFill>
                <a:latin typeface="Consolas"/>
              </a:rPr>
              <a:t> Path(</a:t>
            </a:r>
            <a:r>
              <a:rPr lang="en-US" sz="1200" b="1" i="1" dirty="0" err="1">
                <a:solidFill>
                  <a:srgbClr val="000000"/>
                </a:solidFill>
                <a:latin typeface="Consolas"/>
              </a:rPr>
              <a:t>args</a:t>
            </a:r>
            <a:r>
              <a:rPr lang="en-US" sz="1200" b="1" i="1" dirty="0">
                <a:solidFill>
                  <a:srgbClr val="000000"/>
                </a:solidFill>
                <a:latin typeface="Consolas"/>
              </a:rPr>
              <a:t>[0]), </a:t>
            </a:r>
            <a:r>
              <a:rPr lang="en-US" sz="1200" b="1" i="1" dirty="0" err="1">
                <a:solidFill>
                  <a:srgbClr val="000000"/>
                </a:solidFill>
                <a:latin typeface="Consolas"/>
              </a:rPr>
              <a:t>TextInputFormat.</a:t>
            </a:r>
            <a:r>
              <a:rPr lang="en-US" sz="1200" b="1" i="1" dirty="0" err="1">
                <a:solidFill>
                  <a:srgbClr val="7F0055"/>
                </a:solidFill>
                <a:latin typeface="Consolas"/>
              </a:rPr>
              <a:t>class</a:t>
            </a:r>
            <a:r>
              <a:rPr lang="en-US" sz="1200" b="1" i="1" dirty="0">
                <a:solidFill>
                  <a:srgbClr val="000000"/>
                </a:solidFill>
                <a:latin typeface="Consolas"/>
              </a:rPr>
              <a:t>, </a:t>
            </a:r>
            <a:r>
              <a:rPr lang="en-US" sz="1200" b="1" i="1" dirty="0" err="1">
                <a:solidFill>
                  <a:srgbClr val="000000"/>
                </a:solidFill>
                <a:latin typeface="Consolas"/>
              </a:rPr>
              <a:t>UserFileMapper.</a:t>
            </a:r>
            <a:r>
              <a:rPr lang="en-US" sz="1200" b="1" i="1" dirty="0" err="1">
                <a:solidFill>
                  <a:srgbClr val="7F0055"/>
                </a:solidFill>
                <a:latin typeface="Consolas"/>
              </a:rPr>
              <a:t>class</a:t>
            </a:r>
            <a:r>
              <a:rPr lang="en-US" sz="1200" b="1" i="1" dirty="0">
                <a:solidFill>
                  <a:srgbClr val="000000"/>
                </a:solidFill>
                <a:latin typeface="Consolas"/>
              </a:rPr>
              <a:t>);</a:t>
            </a:r>
          </a:p>
          <a:p>
            <a:r>
              <a:rPr lang="en-US" sz="1200" dirty="0">
                <a:solidFill>
                  <a:srgbClr val="000000"/>
                </a:solidFill>
                <a:latin typeface="Consolas"/>
              </a:rPr>
              <a:t>    </a:t>
            </a:r>
            <a:r>
              <a:rPr lang="en-US" sz="1200" dirty="0" err="1" smtClean="0">
                <a:solidFill>
                  <a:srgbClr val="000000"/>
                </a:solidFill>
                <a:latin typeface="Consolas"/>
              </a:rPr>
              <a:t>MultipleInputs.</a:t>
            </a:r>
            <a:r>
              <a:rPr lang="en-US" sz="1200" i="1" dirty="0" err="1" smtClean="0">
                <a:solidFill>
                  <a:srgbClr val="000000"/>
                </a:solidFill>
                <a:latin typeface="Consolas"/>
              </a:rPr>
              <a:t>addInputPath</a:t>
            </a:r>
            <a:r>
              <a:rPr lang="en-US" sz="1200" i="1" dirty="0" smtClean="0">
                <a:solidFill>
                  <a:srgbClr val="000000"/>
                </a:solidFill>
                <a:latin typeface="Consolas"/>
              </a:rPr>
              <a:t>(</a:t>
            </a:r>
            <a:r>
              <a:rPr lang="en-US" sz="1200" i="1" dirty="0" err="1" smtClean="0">
                <a:solidFill>
                  <a:srgbClr val="000000"/>
                </a:solidFill>
                <a:latin typeface="Consolas"/>
              </a:rPr>
              <a:t>conf</a:t>
            </a:r>
            <a:r>
              <a:rPr lang="en-US" sz="1200" i="1" dirty="0">
                <a:solidFill>
                  <a:srgbClr val="000000"/>
                </a:solidFill>
                <a:latin typeface="Consolas"/>
              </a:rPr>
              <a:t>, </a:t>
            </a:r>
            <a:r>
              <a:rPr lang="en-US" sz="1200" b="1" i="1" dirty="0">
                <a:solidFill>
                  <a:srgbClr val="7F0055"/>
                </a:solidFill>
                <a:latin typeface="Consolas"/>
              </a:rPr>
              <a:t>new</a:t>
            </a:r>
            <a:r>
              <a:rPr lang="en-US" sz="1200" b="1" i="1" dirty="0">
                <a:solidFill>
                  <a:srgbClr val="000000"/>
                </a:solidFill>
                <a:latin typeface="Consolas"/>
              </a:rPr>
              <a:t> Path(</a:t>
            </a:r>
            <a:r>
              <a:rPr lang="en-US" sz="1200" b="1" i="1" dirty="0" err="1">
                <a:solidFill>
                  <a:srgbClr val="000000"/>
                </a:solidFill>
                <a:latin typeface="Consolas"/>
              </a:rPr>
              <a:t>args</a:t>
            </a:r>
            <a:r>
              <a:rPr lang="en-US" sz="1200" b="1" i="1" dirty="0">
                <a:solidFill>
                  <a:srgbClr val="000000"/>
                </a:solidFill>
                <a:latin typeface="Consolas"/>
              </a:rPr>
              <a:t>[1]), </a:t>
            </a:r>
            <a:r>
              <a:rPr lang="en-US" sz="1200" b="1" i="1" dirty="0" err="1">
                <a:solidFill>
                  <a:srgbClr val="000000"/>
                </a:solidFill>
                <a:latin typeface="Consolas"/>
              </a:rPr>
              <a:t>TextInputFormat.</a:t>
            </a:r>
            <a:r>
              <a:rPr lang="en-US" sz="1200" b="1" i="1" dirty="0" err="1">
                <a:solidFill>
                  <a:srgbClr val="7F0055"/>
                </a:solidFill>
                <a:latin typeface="Consolas"/>
              </a:rPr>
              <a:t>class</a:t>
            </a:r>
            <a:r>
              <a:rPr lang="en-US" sz="1200" b="1" i="1" dirty="0">
                <a:solidFill>
                  <a:srgbClr val="000000"/>
                </a:solidFill>
                <a:latin typeface="Consolas"/>
              </a:rPr>
              <a:t>, </a:t>
            </a:r>
            <a:r>
              <a:rPr lang="en-US" sz="1200" b="1" i="1" dirty="0" err="1">
                <a:solidFill>
                  <a:srgbClr val="000000"/>
                </a:solidFill>
                <a:latin typeface="Consolas"/>
              </a:rPr>
              <a:t>DeliveryFileMapper.</a:t>
            </a:r>
            <a:r>
              <a:rPr lang="en-US" sz="1200" b="1" i="1" dirty="0" err="1">
                <a:solidFill>
                  <a:srgbClr val="7F0055"/>
                </a:solidFill>
                <a:latin typeface="Consolas"/>
              </a:rPr>
              <a:t>class</a:t>
            </a:r>
            <a:r>
              <a:rPr lang="en-US" sz="1200" b="1" i="1" dirty="0" smtClean="0">
                <a:solidFill>
                  <a:srgbClr val="000000"/>
                </a:solidFill>
                <a:latin typeface="Consolas"/>
              </a:rPr>
              <a:t>);</a:t>
            </a:r>
          </a:p>
          <a:p>
            <a:r>
              <a:rPr lang="en-US" sz="1200" b="1" i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200" b="1" i="1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200" dirty="0" smtClean="0">
                <a:solidFill>
                  <a:srgbClr val="000000"/>
                </a:solidFill>
                <a:latin typeface="Consolas"/>
              </a:rPr>
              <a:t>             </a:t>
            </a:r>
            <a:endParaRPr lang="en-US" sz="1200" dirty="0">
              <a:solidFill>
                <a:srgbClr val="000000"/>
              </a:solidFill>
              <a:latin typeface="Consolas"/>
            </a:endParaRPr>
          </a:p>
          <a:p>
            <a:r>
              <a:rPr lang="en-US" sz="1200" dirty="0">
                <a:solidFill>
                  <a:srgbClr val="000000"/>
                </a:solidFill>
                <a:latin typeface="Consolas"/>
              </a:rPr>
              <a:t>              </a:t>
            </a:r>
            <a:r>
              <a:rPr lang="en-US" sz="1200" dirty="0">
                <a:solidFill>
                  <a:srgbClr val="3F7F5F"/>
                </a:solidFill>
                <a:latin typeface="Consolas"/>
              </a:rPr>
              <a:t>//Specifying the output directory @ runtime</a:t>
            </a:r>
          </a:p>
          <a:p>
            <a:r>
              <a:rPr lang="en-US" sz="1200" dirty="0">
                <a:solidFill>
                  <a:srgbClr val="000000"/>
                </a:solidFill>
                <a:latin typeface="Consolas"/>
              </a:rPr>
              <a:t>              </a:t>
            </a:r>
            <a:r>
              <a:rPr lang="en-US" sz="1200" dirty="0" err="1">
                <a:solidFill>
                  <a:srgbClr val="000000"/>
                </a:solidFill>
                <a:latin typeface="Consolas"/>
              </a:rPr>
              <a:t>FileOutputFormat.</a:t>
            </a:r>
            <a:r>
              <a:rPr lang="en-US" sz="1200" i="1" dirty="0" err="1">
                <a:solidFill>
                  <a:srgbClr val="000000"/>
                </a:solidFill>
                <a:latin typeface="Consolas"/>
              </a:rPr>
              <a:t>setOutputPath</a:t>
            </a:r>
            <a:r>
              <a:rPr lang="en-US" sz="1200" i="1" dirty="0">
                <a:solidFill>
                  <a:srgbClr val="000000"/>
                </a:solidFill>
                <a:latin typeface="Consolas"/>
              </a:rPr>
              <a:t>(</a:t>
            </a:r>
            <a:r>
              <a:rPr lang="en-US" sz="1200" i="1" dirty="0" err="1">
                <a:solidFill>
                  <a:srgbClr val="000000"/>
                </a:solidFill>
                <a:latin typeface="Consolas"/>
              </a:rPr>
              <a:t>conf</a:t>
            </a:r>
            <a:r>
              <a:rPr lang="en-US" sz="1200" i="1" dirty="0">
                <a:solidFill>
                  <a:srgbClr val="000000"/>
                </a:solidFill>
                <a:latin typeface="Consolas"/>
              </a:rPr>
              <a:t>, </a:t>
            </a:r>
            <a:r>
              <a:rPr lang="en-US" sz="1200" b="1" i="1" dirty="0">
                <a:solidFill>
                  <a:srgbClr val="7F0055"/>
                </a:solidFill>
                <a:latin typeface="Consolas"/>
              </a:rPr>
              <a:t>new</a:t>
            </a:r>
            <a:r>
              <a:rPr lang="en-US" sz="1200" b="1" i="1" dirty="0">
                <a:solidFill>
                  <a:srgbClr val="000000"/>
                </a:solidFill>
                <a:latin typeface="Consolas"/>
              </a:rPr>
              <a:t> Path(</a:t>
            </a:r>
            <a:r>
              <a:rPr lang="en-US" sz="1200" b="1" i="1" dirty="0" err="1">
                <a:solidFill>
                  <a:srgbClr val="000000"/>
                </a:solidFill>
                <a:latin typeface="Consolas"/>
              </a:rPr>
              <a:t>args</a:t>
            </a:r>
            <a:r>
              <a:rPr lang="en-US" sz="1200" b="1" i="1" dirty="0">
                <a:solidFill>
                  <a:srgbClr val="000000"/>
                </a:solidFill>
                <a:latin typeface="Consolas"/>
              </a:rPr>
              <a:t>[2]));</a:t>
            </a:r>
          </a:p>
          <a:p>
            <a:endParaRPr lang="en-US" sz="1200" dirty="0">
              <a:latin typeface="Consolas"/>
            </a:endParaRPr>
          </a:p>
          <a:p>
            <a:r>
              <a:rPr lang="en-US" sz="1200" dirty="0">
                <a:solidFill>
                  <a:srgbClr val="000000"/>
                </a:solidFill>
                <a:latin typeface="Consolas"/>
              </a:rPr>
              <a:t>              </a:t>
            </a:r>
            <a:r>
              <a:rPr lang="en-US" sz="1200" dirty="0" err="1">
                <a:solidFill>
                  <a:srgbClr val="000000"/>
                </a:solidFill>
                <a:latin typeface="Consolas"/>
              </a:rPr>
              <a:t>JobClient.</a:t>
            </a:r>
            <a:r>
              <a:rPr lang="en-US" sz="1200" i="1" dirty="0" err="1">
                <a:solidFill>
                  <a:srgbClr val="000000"/>
                </a:solidFill>
                <a:latin typeface="Consolas"/>
              </a:rPr>
              <a:t>runJob</a:t>
            </a:r>
            <a:r>
              <a:rPr lang="en-US" sz="1200" i="1" dirty="0">
                <a:solidFill>
                  <a:srgbClr val="000000"/>
                </a:solidFill>
                <a:latin typeface="Consolas"/>
              </a:rPr>
              <a:t>(</a:t>
            </a:r>
            <a:r>
              <a:rPr lang="en-US" sz="1200" i="1" dirty="0" err="1">
                <a:solidFill>
                  <a:srgbClr val="000000"/>
                </a:solidFill>
                <a:latin typeface="Consolas"/>
              </a:rPr>
              <a:t>conf</a:t>
            </a:r>
            <a:r>
              <a:rPr lang="en-US" sz="1200" i="1" dirty="0">
                <a:solidFill>
                  <a:srgbClr val="000000"/>
                </a:solidFill>
                <a:latin typeface="Consolas"/>
              </a:rPr>
              <a:t>);</a:t>
            </a:r>
          </a:p>
          <a:p>
            <a:r>
              <a:rPr lang="en-US" sz="1200" dirty="0">
                <a:solidFill>
                  <a:srgbClr val="000000"/>
                </a:solidFill>
                <a:latin typeface="Consolas"/>
              </a:rPr>
              <a:t>              </a:t>
            </a:r>
            <a:r>
              <a:rPr lang="en-US" sz="1200" b="1" dirty="0">
                <a:solidFill>
                  <a:srgbClr val="7F0055"/>
                </a:solidFill>
                <a:latin typeface="Consolas"/>
              </a:rPr>
              <a:t>return</a:t>
            </a:r>
            <a:r>
              <a:rPr lang="en-US" sz="1200" b="1" dirty="0">
                <a:solidFill>
                  <a:srgbClr val="000000"/>
                </a:solidFill>
                <a:latin typeface="Consolas"/>
              </a:rPr>
              <a:t> 0;</a:t>
            </a:r>
          </a:p>
          <a:p>
            <a:r>
              <a:rPr lang="en-US" sz="1200" dirty="0">
                <a:solidFill>
                  <a:srgbClr val="000000"/>
                </a:solidFill>
                <a:latin typeface="Consolas"/>
              </a:rPr>
              <a:t>       }</a:t>
            </a:r>
          </a:p>
          <a:p>
            <a:endParaRPr lang="en-US" sz="1200" dirty="0">
              <a:latin typeface="Consolas"/>
            </a:endParaRPr>
          </a:p>
          <a:p>
            <a:r>
              <a:rPr lang="en-US" sz="1200" dirty="0">
                <a:solidFill>
                  <a:srgbClr val="000000"/>
                </a:solidFill>
                <a:latin typeface="Consolas"/>
              </a:rPr>
              <a:t>       </a:t>
            </a:r>
            <a:r>
              <a:rPr lang="en-US" sz="1200" b="1" dirty="0">
                <a:solidFill>
                  <a:srgbClr val="7F0055"/>
                </a:solidFill>
                <a:latin typeface="Consolas"/>
              </a:rPr>
              <a:t>public</a:t>
            </a:r>
            <a:r>
              <a:rPr lang="en-US" sz="12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200" b="1" dirty="0">
                <a:solidFill>
                  <a:srgbClr val="7F0055"/>
                </a:solidFill>
                <a:latin typeface="Consolas"/>
              </a:rPr>
              <a:t>static</a:t>
            </a:r>
            <a:r>
              <a:rPr lang="en-US" sz="12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200" b="1" dirty="0">
                <a:solidFill>
                  <a:srgbClr val="7F0055"/>
                </a:solidFill>
                <a:latin typeface="Consolas"/>
              </a:rPr>
              <a:t>void</a:t>
            </a:r>
            <a:r>
              <a:rPr lang="en-US" sz="1200" b="1" dirty="0">
                <a:solidFill>
                  <a:srgbClr val="000000"/>
                </a:solidFill>
                <a:latin typeface="Consolas"/>
              </a:rPr>
              <a:t> main(String[] </a:t>
            </a:r>
            <a:r>
              <a:rPr lang="en-US" sz="1200" b="1" dirty="0" err="1">
                <a:solidFill>
                  <a:srgbClr val="000000"/>
                </a:solidFill>
                <a:latin typeface="Consolas"/>
              </a:rPr>
              <a:t>args</a:t>
            </a:r>
            <a:r>
              <a:rPr lang="en-US" sz="1200" b="1" dirty="0">
                <a:solidFill>
                  <a:srgbClr val="000000"/>
                </a:solidFill>
                <a:latin typeface="Consolas"/>
              </a:rPr>
              <a:t>) </a:t>
            </a:r>
            <a:r>
              <a:rPr lang="en-US" sz="1200" b="1" dirty="0">
                <a:solidFill>
                  <a:srgbClr val="7F0055"/>
                </a:solidFill>
                <a:latin typeface="Consolas"/>
              </a:rPr>
              <a:t>throws</a:t>
            </a:r>
            <a:r>
              <a:rPr lang="en-US" sz="1200" b="1" dirty="0">
                <a:solidFill>
                  <a:srgbClr val="000000"/>
                </a:solidFill>
                <a:latin typeface="Consolas"/>
              </a:rPr>
              <a:t> Exception {</a:t>
            </a:r>
          </a:p>
          <a:p>
            <a:r>
              <a:rPr lang="en-US" sz="1200" dirty="0">
                <a:solidFill>
                  <a:srgbClr val="000000"/>
                </a:solidFill>
                <a:latin typeface="Consolas"/>
              </a:rPr>
              <a:t>              </a:t>
            </a:r>
            <a:r>
              <a:rPr lang="en-US" sz="1200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en-US" sz="1200" b="1" dirty="0">
                <a:solidFill>
                  <a:srgbClr val="000000"/>
                </a:solidFill>
                <a:latin typeface="Consolas"/>
              </a:rPr>
              <a:t> res = </a:t>
            </a:r>
            <a:r>
              <a:rPr lang="en-US" sz="1200" b="1" dirty="0" err="1">
                <a:solidFill>
                  <a:srgbClr val="000000"/>
                </a:solidFill>
                <a:latin typeface="Consolas"/>
              </a:rPr>
              <a:t>ToolRunner.</a:t>
            </a:r>
            <a:r>
              <a:rPr lang="en-US" sz="1200" b="1" i="1" dirty="0" err="1">
                <a:solidFill>
                  <a:srgbClr val="000000"/>
                </a:solidFill>
                <a:latin typeface="Consolas"/>
              </a:rPr>
              <a:t>run</a:t>
            </a:r>
            <a:r>
              <a:rPr lang="en-US" sz="1200" b="1" i="1" dirty="0">
                <a:solidFill>
                  <a:srgbClr val="000000"/>
                </a:solidFill>
                <a:latin typeface="Consolas"/>
              </a:rPr>
              <a:t>(</a:t>
            </a:r>
            <a:r>
              <a:rPr lang="en-US" sz="1200" b="1" i="1" dirty="0">
                <a:solidFill>
                  <a:srgbClr val="7F0055"/>
                </a:solidFill>
                <a:latin typeface="Consolas"/>
              </a:rPr>
              <a:t>new</a:t>
            </a:r>
            <a:r>
              <a:rPr lang="en-US" sz="1200" b="1" i="1" dirty="0">
                <a:solidFill>
                  <a:srgbClr val="000000"/>
                </a:solidFill>
                <a:latin typeface="Consolas"/>
              </a:rPr>
              <a:t> Configuration(), </a:t>
            </a:r>
            <a:r>
              <a:rPr lang="en-US" sz="1200" b="1" i="1" dirty="0">
                <a:solidFill>
                  <a:srgbClr val="7F0055"/>
                </a:solidFill>
                <a:latin typeface="Consolas"/>
              </a:rPr>
              <a:t>new</a:t>
            </a:r>
            <a:r>
              <a:rPr lang="en-US" sz="1200" b="1" i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200" b="1" i="1" dirty="0" err="1">
                <a:solidFill>
                  <a:srgbClr val="000000"/>
                </a:solidFill>
                <a:latin typeface="Consolas"/>
              </a:rPr>
              <a:t>SmsDriver</a:t>
            </a:r>
            <a:r>
              <a:rPr lang="en-US" sz="1200" b="1" i="1" dirty="0" smtClean="0">
                <a:solidFill>
                  <a:srgbClr val="000000"/>
                </a:solidFill>
                <a:latin typeface="Consolas"/>
              </a:rPr>
              <a:t>(), </a:t>
            </a:r>
            <a:r>
              <a:rPr lang="en-US" sz="1200" dirty="0" err="1" smtClean="0">
                <a:solidFill>
                  <a:srgbClr val="000000"/>
                </a:solidFill>
                <a:latin typeface="Consolas"/>
              </a:rPr>
              <a:t>args</a:t>
            </a:r>
            <a:r>
              <a:rPr lang="en-US" sz="1200" dirty="0">
                <a:solidFill>
                  <a:srgbClr val="000000"/>
                </a:solidFill>
                <a:latin typeface="Consolas"/>
              </a:rPr>
              <a:t>);</a:t>
            </a:r>
          </a:p>
          <a:p>
            <a:r>
              <a:rPr lang="en-US" sz="1200" dirty="0">
                <a:solidFill>
                  <a:srgbClr val="000000"/>
                </a:solidFill>
                <a:latin typeface="Consolas"/>
              </a:rPr>
              <a:t>              </a:t>
            </a:r>
            <a:r>
              <a:rPr lang="en-US" sz="1200" dirty="0" err="1">
                <a:solidFill>
                  <a:srgbClr val="000000"/>
                </a:solidFill>
                <a:latin typeface="Consolas"/>
              </a:rPr>
              <a:t>System.</a:t>
            </a:r>
            <a:r>
              <a:rPr lang="en-US" sz="1200" i="1" dirty="0" err="1">
                <a:solidFill>
                  <a:srgbClr val="000000"/>
                </a:solidFill>
                <a:latin typeface="Consolas"/>
              </a:rPr>
              <a:t>exit</a:t>
            </a:r>
            <a:r>
              <a:rPr lang="en-US" sz="1200" i="1" dirty="0">
                <a:solidFill>
                  <a:srgbClr val="000000"/>
                </a:solidFill>
                <a:latin typeface="Consolas"/>
              </a:rPr>
              <a:t>(res);</a:t>
            </a:r>
          </a:p>
          <a:p>
            <a:r>
              <a:rPr lang="en-US" sz="1200" dirty="0">
                <a:solidFill>
                  <a:srgbClr val="000000"/>
                </a:solidFill>
                <a:latin typeface="Consolas"/>
              </a:rPr>
              <a:t>       }</a:t>
            </a:r>
          </a:p>
          <a:p>
            <a:r>
              <a:rPr lang="en-US" sz="1200" dirty="0">
                <a:solidFill>
                  <a:srgbClr val="000000"/>
                </a:solidFill>
                <a:latin typeface="Consolas"/>
              </a:rPr>
              <a:t>}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502057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015" y="350838"/>
            <a:ext cx="6859785" cy="1020762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latin typeface="Indie Flower" panose="02000000000000000000" pitchFamily="2" charset="0"/>
              </a:rPr>
              <a:t>Export Project to Jar</a:t>
            </a:r>
            <a:endParaRPr lang="en-US" sz="3600" b="1" dirty="0">
              <a:latin typeface="Indie Flower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D2E57653-3E58-4892-A7ED-712530ACC680}" type="slidenum">
              <a:rPr kumimoji="0" lang="en-US" smtClean="0"/>
              <a:pPr eaLnBrk="1" latinLnBrk="0" hangingPunct="1"/>
              <a:t>21</a:t>
            </a:fld>
            <a:endParaRPr kumimoji="0"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48" y="762000"/>
            <a:ext cx="1731852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1" y="3740973"/>
            <a:ext cx="2543550" cy="2659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3105" y="1828800"/>
            <a:ext cx="2908095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8002" y="2743199"/>
            <a:ext cx="2993598" cy="3534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Up Arrow 4"/>
          <p:cNvSpPr/>
          <p:nvPr/>
        </p:nvSpPr>
        <p:spPr>
          <a:xfrm rot="19128845">
            <a:off x="3177117" y="2527942"/>
            <a:ext cx="599811" cy="738187"/>
          </a:xfrm>
          <a:prstGeom prst="upArrow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Up Arrow 9"/>
          <p:cNvSpPr/>
          <p:nvPr/>
        </p:nvSpPr>
        <p:spPr>
          <a:xfrm rot="1331668">
            <a:off x="4841604" y="4246757"/>
            <a:ext cx="599811" cy="738187"/>
          </a:xfrm>
          <a:prstGeom prst="upArrow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Up Arrow 10"/>
          <p:cNvSpPr/>
          <p:nvPr/>
        </p:nvSpPr>
        <p:spPr>
          <a:xfrm rot="1331668">
            <a:off x="7965805" y="5418938"/>
            <a:ext cx="599811" cy="738187"/>
          </a:xfrm>
          <a:prstGeom prst="upArrow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933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2" presetClass="emph" presetSubtype="0" repeatCount="5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32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32" presetClass="emph" presetSubtype="0" repeatCount="5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1" y="274638"/>
            <a:ext cx="7467600" cy="102076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Indie Flower" panose="02000000000000000000" pitchFamily="2" charset="0"/>
              </a:rPr>
              <a:t>Uploading Project Jar and Data to S3</a:t>
            </a:r>
            <a:endParaRPr lang="en-US" sz="3600" b="1" dirty="0">
              <a:latin typeface="Indie Flower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2108" y="1676400"/>
            <a:ext cx="6859786" cy="4267200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Indie Flower" panose="02000000000000000000" pitchFamily="2" charset="0"/>
                <a:hlinkClick r:id="rId2"/>
              </a:rPr>
              <a:t>https://console.aws.amazon.com/s3/home?region=us-east-1</a:t>
            </a:r>
            <a:endParaRPr lang="en-US" sz="2000" dirty="0">
              <a:latin typeface="Indie Flower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D2E57653-3E58-4892-A7ED-712530ACC680}" type="slidenum">
              <a:rPr kumimoji="0" lang="en-US" smtClean="0"/>
              <a:pPr eaLnBrk="1" latinLnBrk="0" hangingPunct="1"/>
              <a:t>22</a:t>
            </a:fld>
            <a:endParaRPr kumimoji="0"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777"/>
          <a:stretch/>
        </p:blipFill>
        <p:spPr bwMode="auto">
          <a:xfrm>
            <a:off x="180976" y="2866697"/>
            <a:ext cx="8810624" cy="2467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0230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D2E57653-3E58-4892-A7ED-712530ACC680}" type="slidenum">
              <a:rPr kumimoji="0" lang="en-US" smtClean="0"/>
              <a:pPr eaLnBrk="1" latinLnBrk="0" hangingPunct="1"/>
              <a:t>23</a:t>
            </a:fld>
            <a:endParaRPr kumimoji="0" lang="en-US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74"/>
          <a:stretch/>
        </p:blipFill>
        <p:spPr bwMode="auto">
          <a:xfrm>
            <a:off x="493713" y="1112332"/>
            <a:ext cx="8269287" cy="52122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066800" y="274638"/>
            <a:ext cx="6859785" cy="7159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 err="1" smtClean="0">
                <a:latin typeface="Indie Flower" panose="02000000000000000000" pitchFamily="2" charset="0"/>
              </a:rPr>
              <a:t>Hadoop</a:t>
            </a:r>
            <a:r>
              <a:rPr lang="en-US" sz="3600" dirty="0" smtClean="0">
                <a:latin typeface="Indie Flower" panose="02000000000000000000" pitchFamily="2" charset="0"/>
              </a:rPr>
              <a:t> Execution Overview</a:t>
            </a:r>
            <a:endParaRPr lang="en-US" sz="3600" dirty="0">
              <a:latin typeface="Indie Flower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7948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 smtClean="0">
                <a:latin typeface="Indie Flower" panose="02000000000000000000" pitchFamily="2" charset="0"/>
              </a:rPr>
              <a:t>Using Amazon EMR</a:t>
            </a:r>
            <a:endParaRPr lang="en-US" sz="3600" b="1" dirty="0">
              <a:latin typeface="Indie Flower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D2E57653-3E58-4892-A7ED-712530ACC680}" type="slidenum">
              <a:rPr kumimoji="0" lang="en-US" smtClean="0"/>
              <a:pPr eaLnBrk="1" latinLnBrk="0" hangingPunct="1"/>
              <a:t>24</a:t>
            </a:fld>
            <a:endParaRPr kumimoji="0"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998474"/>
            <a:ext cx="7119938" cy="4716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066800" y="1563469"/>
            <a:ext cx="76533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console.aws.amazon.com/elasticmapreduce/home?region=us-east-1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5000" y="4285467"/>
            <a:ext cx="3036094" cy="546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3469" y="4934608"/>
            <a:ext cx="3067625" cy="662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1870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 smtClean="0">
                <a:latin typeface="Indie Flower" panose="02000000000000000000" pitchFamily="2" charset="0"/>
              </a:rPr>
              <a:t>Using Amazon EMR</a:t>
            </a:r>
            <a:endParaRPr lang="en-US" sz="3600" b="1" dirty="0">
              <a:latin typeface="Indie Flower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D2E57653-3E58-4892-A7ED-712530ACC680}" type="slidenum">
              <a:rPr kumimoji="0" lang="en-US" smtClean="0"/>
              <a:pPr eaLnBrk="1" latinLnBrk="0" hangingPunct="1"/>
              <a:t>25</a:t>
            </a:fld>
            <a:endParaRPr kumimoji="0" lang="en-US"/>
          </a:p>
        </p:txBody>
      </p:sp>
      <p:sp>
        <p:nvSpPr>
          <p:cNvPr id="5" name="Rectangle 4"/>
          <p:cNvSpPr/>
          <p:nvPr/>
        </p:nvSpPr>
        <p:spPr>
          <a:xfrm>
            <a:off x="914400" y="1639669"/>
            <a:ext cx="76533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Indie Flower" panose="02000000000000000000" pitchFamily="2" charset="0"/>
              </a:rPr>
              <a:t>Make Sure that the output folder (3</a:t>
            </a:r>
            <a:r>
              <a:rPr lang="en-US" b="1" baseline="30000" dirty="0" smtClean="0">
                <a:latin typeface="Indie Flower" panose="02000000000000000000" pitchFamily="2" charset="0"/>
              </a:rPr>
              <a:t>rd</a:t>
            </a:r>
            <a:r>
              <a:rPr lang="en-US" b="1" dirty="0" smtClean="0">
                <a:latin typeface="Indie Flower" panose="02000000000000000000" pitchFamily="2" charset="0"/>
              </a:rPr>
              <a:t> argument in our example) does NOT exists on S3 (</a:t>
            </a:r>
            <a:r>
              <a:rPr lang="en-US" b="1" dirty="0" err="1" smtClean="0">
                <a:latin typeface="Indie Flower" panose="02000000000000000000" pitchFamily="2" charset="0"/>
              </a:rPr>
              <a:t>MapReduce</a:t>
            </a:r>
            <a:r>
              <a:rPr lang="en-US" b="1" dirty="0" smtClean="0">
                <a:latin typeface="Indie Flower" panose="02000000000000000000" pitchFamily="2" charset="0"/>
              </a:rPr>
              <a:t> will create it) </a:t>
            </a:r>
            <a:endParaRPr lang="en-US" b="1" dirty="0">
              <a:latin typeface="Indie Flower" panose="02000000000000000000" pitchFamily="2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2333625"/>
            <a:ext cx="8258175" cy="360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1677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 smtClean="0">
                <a:latin typeface="Indie Flower" panose="02000000000000000000" pitchFamily="2" charset="0"/>
              </a:rPr>
              <a:t>Using Amazon EMR</a:t>
            </a:r>
            <a:endParaRPr lang="en-US" sz="3600" b="1" dirty="0">
              <a:latin typeface="Indie Flower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D2E57653-3E58-4892-A7ED-712530ACC680}" type="slidenum">
              <a:rPr kumimoji="0" lang="en-US" smtClean="0"/>
              <a:pPr eaLnBrk="1" latinLnBrk="0" hangingPunct="1"/>
              <a:t>26</a:t>
            </a:fld>
            <a:endParaRPr kumimoji="0" lang="en-US"/>
          </a:p>
        </p:txBody>
      </p:sp>
      <p:sp>
        <p:nvSpPr>
          <p:cNvPr id="5" name="Rectangle 4"/>
          <p:cNvSpPr/>
          <p:nvPr/>
        </p:nvSpPr>
        <p:spPr>
          <a:xfrm>
            <a:off x="442913" y="1639669"/>
            <a:ext cx="81248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Indie Flower" panose="02000000000000000000" pitchFamily="2" charset="0"/>
              </a:rPr>
              <a:t>Set the number and type of the EC2 instances used to process your application</a:t>
            </a:r>
            <a:endParaRPr lang="en-US" b="1" dirty="0">
              <a:latin typeface="Indie Flower" panose="02000000000000000000" pitchFamily="2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057400"/>
            <a:ext cx="7862888" cy="4253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8954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 smtClean="0">
                <a:latin typeface="Indie Flower" panose="02000000000000000000" pitchFamily="2" charset="0"/>
              </a:rPr>
              <a:t>Using Amazon EMR</a:t>
            </a:r>
            <a:endParaRPr lang="en-US" sz="3600" b="1" dirty="0">
              <a:latin typeface="Indie Flower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D2E57653-3E58-4892-A7ED-712530ACC680}" type="slidenum">
              <a:rPr kumimoji="0" lang="en-US" smtClean="0"/>
              <a:pPr eaLnBrk="1" latinLnBrk="0" hangingPunct="1"/>
              <a:t>27</a:t>
            </a:fld>
            <a:endParaRPr kumimoji="0" lang="en-US"/>
          </a:p>
        </p:txBody>
      </p:sp>
      <p:sp>
        <p:nvSpPr>
          <p:cNvPr id="5" name="Rectangle 4"/>
          <p:cNvSpPr/>
          <p:nvPr/>
        </p:nvSpPr>
        <p:spPr>
          <a:xfrm>
            <a:off x="442913" y="1639669"/>
            <a:ext cx="81248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Indie Flower" panose="02000000000000000000" pitchFamily="2" charset="0"/>
              </a:rPr>
              <a:t>Remember to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Indie Flower" panose="02000000000000000000" pitchFamily="2" charset="0"/>
              </a:rPr>
              <a:t>ENABLE </a:t>
            </a:r>
            <a:r>
              <a:rPr lang="en-US" b="1" dirty="0" smtClean="0">
                <a:latin typeface="Indie Flower" panose="02000000000000000000" pitchFamily="2" charset="0"/>
              </a:rPr>
              <a:t>the Debugging and provide the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Indie Flower" panose="02000000000000000000" pitchFamily="2" charset="0"/>
              </a:rPr>
              <a:t>log Path</a:t>
            </a:r>
            <a:endParaRPr lang="en-US" b="1" dirty="0">
              <a:solidFill>
                <a:schemeClr val="accent2">
                  <a:lumMod val="75000"/>
                </a:schemeClr>
              </a:solidFill>
              <a:latin typeface="Indie Flower" panose="02000000000000000000" pitchFamily="2" charset="0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057400"/>
            <a:ext cx="6564199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Up Arrow 6"/>
          <p:cNvSpPr/>
          <p:nvPr/>
        </p:nvSpPr>
        <p:spPr>
          <a:xfrm rot="18629449">
            <a:off x="3680731" y="4497163"/>
            <a:ext cx="599811" cy="738187"/>
          </a:xfrm>
          <a:prstGeom prst="upArrow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Up Arrow 7"/>
          <p:cNvSpPr/>
          <p:nvPr/>
        </p:nvSpPr>
        <p:spPr>
          <a:xfrm rot="18629449">
            <a:off x="4787258" y="4061050"/>
            <a:ext cx="599811" cy="738187"/>
          </a:xfrm>
          <a:prstGeom prst="upArrow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121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 animBg="1"/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 smtClean="0">
                <a:latin typeface="Indie Flower" panose="02000000000000000000" pitchFamily="2" charset="0"/>
              </a:rPr>
              <a:t>Performance</a:t>
            </a:r>
            <a:endParaRPr lang="en-US" sz="3600" b="1" dirty="0">
              <a:latin typeface="Indie Flower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D2E57653-3E58-4892-A7ED-712530ACC680}" type="slidenum">
              <a:rPr kumimoji="0" lang="en-US" smtClean="0"/>
              <a:pPr eaLnBrk="1" latinLnBrk="0" hangingPunct="1"/>
              <a:t>28</a:t>
            </a:fld>
            <a:endParaRPr kumimoji="0" lang="en-US"/>
          </a:p>
        </p:txBody>
      </p:sp>
      <p:sp>
        <p:nvSpPr>
          <p:cNvPr id="5" name="Rectangle 4"/>
          <p:cNvSpPr/>
          <p:nvPr/>
        </p:nvSpPr>
        <p:spPr>
          <a:xfrm>
            <a:off x="442913" y="1639669"/>
            <a:ext cx="81248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Indie Flower" panose="02000000000000000000" pitchFamily="2" charset="0"/>
              </a:rPr>
              <a:t>Using Amazon </a:t>
            </a:r>
            <a:r>
              <a:rPr lang="en-US" b="1" dirty="0" err="1" smtClean="0">
                <a:latin typeface="Indie Flower" panose="02000000000000000000" pitchFamily="2" charset="0"/>
              </a:rPr>
              <a:t>cloudWatch</a:t>
            </a:r>
            <a:r>
              <a:rPr lang="en-US" b="1" dirty="0" smtClean="0">
                <a:latin typeface="Indie Flower" panose="02000000000000000000" pitchFamily="2" charset="0"/>
              </a:rPr>
              <a:t> (Monitoring Tab) you can  check the performance of the job</a:t>
            </a:r>
            <a:endParaRPr lang="en-US" b="1" dirty="0">
              <a:solidFill>
                <a:schemeClr val="accent2">
                  <a:lumMod val="75000"/>
                </a:schemeClr>
              </a:solidFill>
              <a:latin typeface="Indie Flower" panose="02000000000000000000" pitchFamily="2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905000"/>
            <a:ext cx="7828705" cy="47727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495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 smtClean="0">
                <a:latin typeface="Indie Flower" panose="02000000000000000000" pitchFamily="2" charset="0"/>
              </a:rPr>
              <a:t>Debugging the Job</a:t>
            </a:r>
            <a:endParaRPr lang="en-US" sz="3600" b="1" dirty="0">
              <a:latin typeface="Indie Flower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D2E57653-3E58-4892-A7ED-712530ACC680}" type="slidenum">
              <a:rPr kumimoji="0" lang="en-US" smtClean="0"/>
              <a:pPr eaLnBrk="1" latinLnBrk="0" hangingPunct="1"/>
              <a:t>29</a:t>
            </a:fld>
            <a:endParaRPr kumimoji="0" lang="en-US"/>
          </a:p>
        </p:txBody>
      </p:sp>
      <p:sp>
        <p:nvSpPr>
          <p:cNvPr id="5" name="Rectangle 4"/>
          <p:cNvSpPr/>
          <p:nvPr/>
        </p:nvSpPr>
        <p:spPr>
          <a:xfrm>
            <a:off x="442913" y="1639669"/>
            <a:ext cx="81248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Indie Flower" panose="02000000000000000000" pitchFamily="2" charset="0"/>
              </a:rPr>
              <a:t>For detailed information on the </a:t>
            </a:r>
            <a:r>
              <a:rPr lang="en-US" b="1" dirty="0" err="1" smtClean="0">
                <a:latin typeface="Indie Flower" panose="02000000000000000000" pitchFamily="2" charset="0"/>
              </a:rPr>
              <a:t>MapReduce</a:t>
            </a:r>
            <a:r>
              <a:rPr lang="en-US" b="1" dirty="0" smtClean="0">
                <a:latin typeface="Indie Flower" panose="02000000000000000000" pitchFamily="2" charset="0"/>
              </a:rPr>
              <a:t> progress, click on the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Indie Flower" panose="02000000000000000000" pitchFamily="2" charset="0"/>
              </a:rPr>
              <a:t>syslog</a:t>
            </a:r>
            <a:r>
              <a:rPr lang="en-US" b="1" dirty="0" smtClean="0">
                <a:latin typeface="Indie Flower" panose="02000000000000000000" pitchFamily="2" charset="0"/>
              </a:rPr>
              <a:t> link</a:t>
            </a:r>
            <a:endParaRPr lang="en-US" b="1" dirty="0">
              <a:solidFill>
                <a:schemeClr val="accent2">
                  <a:lumMod val="75000"/>
                </a:schemeClr>
              </a:solidFill>
              <a:latin typeface="Indie Flower" panose="02000000000000000000" pitchFamily="2" charset="0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8" y="2262188"/>
            <a:ext cx="8277225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8" y="762000"/>
            <a:ext cx="1542556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Up Arrow 9"/>
          <p:cNvSpPr/>
          <p:nvPr/>
        </p:nvSpPr>
        <p:spPr>
          <a:xfrm rot="18629449">
            <a:off x="7262130" y="4192363"/>
            <a:ext cx="599811" cy="738187"/>
          </a:xfrm>
          <a:prstGeom prst="upArrow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001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108" y="274638"/>
            <a:ext cx="7316092" cy="102076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die Flower" panose="02000000000000000000" pitchFamily="2" charset="0"/>
              </a:rPr>
              <a:t>Infrastructure Services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die Flower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D2E57653-3E58-4892-A7ED-712530ACC680}" type="slidenum">
              <a:rPr kumimoji="0" lang="en-US" smtClean="0"/>
              <a:pPr eaLnBrk="1" latinLnBrk="0" hangingPunct="1"/>
              <a:t>3</a:t>
            </a:fld>
            <a:endParaRPr kumimoji="0" lang="en-US"/>
          </a:p>
        </p:txBody>
      </p:sp>
      <p:sp>
        <p:nvSpPr>
          <p:cNvPr id="6" name="Cloud 5"/>
          <p:cNvSpPr/>
          <p:nvPr/>
        </p:nvSpPr>
        <p:spPr>
          <a:xfrm>
            <a:off x="381000" y="1981199"/>
            <a:ext cx="8534400" cy="4569547"/>
          </a:xfrm>
          <a:prstGeom prst="cloud">
            <a:avLst/>
          </a:prstGeom>
          <a:noFill/>
          <a:ln w="101600">
            <a:solidFill>
              <a:schemeClr val="tx1"/>
            </a:solidFill>
            <a:miter lim="800000"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81" name="Picture 9" descr="C:\Users\shadi\Desktop\hd-blogshapes\hd-blogshapes\person1.pn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79399" y="1477963"/>
            <a:ext cx="482601" cy="134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5" name="Picture 13" descr="C:\Users\shadi\Desktop\hd-blogshapes\hd-blogshapes\arrow-black-curve4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762000" y="1752599"/>
            <a:ext cx="1371599" cy="1382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Curved Connector 15"/>
          <p:cNvCxnSpPr>
            <a:endCxn id="5122" idx="1"/>
          </p:cNvCxnSpPr>
          <p:nvPr/>
        </p:nvCxnSpPr>
        <p:spPr>
          <a:xfrm flipV="1">
            <a:off x="3200400" y="2841008"/>
            <a:ext cx="1762114" cy="848367"/>
          </a:xfrm>
          <a:prstGeom prst="curvedConnector3">
            <a:avLst/>
          </a:prstGeom>
          <a:ln w="76200">
            <a:solidFill>
              <a:schemeClr val="accent3">
                <a:lumMod val="75000"/>
              </a:schemeClr>
            </a:solidFill>
            <a:miter lim="800000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urved Connector 17"/>
          <p:cNvCxnSpPr>
            <a:endCxn id="37" idx="1"/>
          </p:cNvCxnSpPr>
          <p:nvPr/>
        </p:nvCxnSpPr>
        <p:spPr>
          <a:xfrm>
            <a:off x="3200400" y="4213212"/>
            <a:ext cx="2209800" cy="377553"/>
          </a:xfrm>
          <a:prstGeom prst="curvedConnector3">
            <a:avLst/>
          </a:prstGeom>
          <a:ln w="76200">
            <a:solidFill>
              <a:schemeClr val="accent3">
                <a:lumMod val="75000"/>
              </a:schemeClr>
            </a:solidFill>
            <a:miter lim="800000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urved Connector 19"/>
          <p:cNvCxnSpPr>
            <a:stCxn id="29" idx="2"/>
            <a:endCxn id="35" idx="1"/>
          </p:cNvCxnSpPr>
          <p:nvPr/>
        </p:nvCxnSpPr>
        <p:spPr>
          <a:xfrm rot="16200000" flipH="1">
            <a:off x="2314558" y="4380134"/>
            <a:ext cx="922577" cy="1153907"/>
          </a:xfrm>
          <a:prstGeom prst="curvedConnector2">
            <a:avLst/>
          </a:prstGeom>
          <a:ln w="76200">
            <a:solidFill>
              <a:schemeClr val="accent3">
                <a:lumMod val="75000"/>
              </a:schemeClr>
            </a:solidFill>
            <a:miter lim="800000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4343400" y="4964668"/>
            <a:ext cx="27799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Indie Flower" panose="02000000000000000000" pitchFamily="2" charset="0"/>
                <a:hlinkClick r:id="rId4"/>
              </a:rPr>
              <a:t>http://aws.amazon.com/s3/</a:t>
            </a:r>
            <a:endParaRPr lang="en-US" dirty="0">
              <a:latin typeface="Indie Flower" panose="02000000000000000000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069942" y="3285425"/>
            <a:ext cx="28023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Indie Flower" panose="02000000000000000000" pitchFamily="2" charset="0"/>
                <a:hlinkClick r:id="rId5"/>
              </a:rPr>
              <a:t>http://</a:t>
            </a:r>
            <a:r>
              <a:rPr lang="en-US" dirty="0" smtClean="0">
                <a:latin typeface="Indie Flower" panose="02000000000000000000" pitchFamily="2" charset="0"/>
                <a:hlinkClick r:id="rId5"/>
              </a:rPr>
              <a:t>aws.amazon.com/ec2/</a:t>
            </a:r>
            <a:endParaRPr lang="en-US" dirty="0">
              <a:latin typeface="Indie Flower" panose="02000000000000000000" pitchFamily="2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475755" y="5802868"/>
            <a:ext cx="29145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Indie Flower" panose="02000000000000000000" pitchFamily="2" charset="0"/>
                <a:hlinkClick r:id="rId6"/>
              </a:rPr>
              <a:t>http://aws.amazon.com/ebs/</a:t>
            </a:r>
            <a:endParaRPr lang="en-US" dirty="0">
              <a:latin typeface="Indie Flower" panose="02000000000000000000" pitchFamily="2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1143000" y="3429630"/>
            <a:ext cx="2111786" cy="1066170"/>
            <a:chOff x="3679414" y="4725030"/>
            <a:chExt cx="2111786" cy="1066170"/>
          </a:xfrm>
        </p:grpSpPr>
        <p:pic>
          <p:nvPicPr>
            <p:cNvPr id="29" name="Picture 7" descr="C:\Users\shadi\Desktop\hd-blogshapes\Circles\The Effortless Blog (37)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9414" y="4725030"/>
              <a:ext cx="2111786" cy="10661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TextBox 29"/>
            <p:cNvSpPr txBox="1"/>
            <p:nvPr/>
          </p:nvSpPr>
          <p:spPr>
            <a:xfrm>
              <a:off x="3902198" y="4984775"/>
              <a:ext cx="1624163" cy="6540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000" b="1" dirty="0" smtClean="0">
                  <a:solidFill>
                    <a:srgbClr val="7030A0"/>
                  </a:solidFill>
                  <a:latin typeface="Indie Flower" panose="02000000000000000000" pitchFamily="2" charset="0"/>
                </a:rPr>
                <a:t>Infrastructure</a:t>
              </a:r>
            </a:p>
            <a:p>
              <a:pPr>
                <a:lnSpc>
                  <a:spcPct val="90000"/>
                </a:lnSpc>
              </a:pPr>
              <a:r>
                <a:rPr lang="en-US" sz="2000" b="1" dirty="0" smtClean="0">
                  <a:solidFill>
                    <a:srgbClr val="7030A0"/>
                  </a:solidFill>
                  <a:latin typeface="Indie Flower" panose="02000000000000000000" pitchFamily="2" charset="0"/>
                </a:rPr>
                <a:t>Services</a:t>
              </a:r>
              <a:endParaRPr lang="en-US" sz="2000" b="1" dirty="0">
                <a:solidFill>
                  <a:srgbClr val="7030A0"/>
                </a:solidFill>
                <a:latin typeface="Indie Flower" panose="02000000000000000000" pitchFamily="2" charset="0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6178887" y="3886200"/>
            <a:ext cx="2778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Indie Flower" panose="02000000000000000000" pitchFamily="2" charset="0"/>
                <a:hlinkClick r:id="rId8"/>
              </a:rPr>
              <a:t>http://aws.amazon.com/vpc/</a:t>
            </a:r>
            <a:endParaRPr lang="en-US" dirty="0">
              <a:latin typeface="Indie Flower" panose="02000000000000000000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4962514" y="2362200"/>
            <a:ext cx="828686" cy="990600"/>
            <a:chOff x="4962514" y="2362200"/>
            <a:chExt cx="828686" cy="990600"/>
          </a:xfrm>
        </p:grpSpPr>
        <p:grpSp>
          <p:nvGrpSpPr>
            <p:cNvPr id="26" name="Group 25"/>
            <p:cNvGrpSpPr/>
            <p:nvPr/>
          </p:nvGrpSpPr>
          <p:grpSpPr>
            <a:xfrm>
              <a:off x="4962514" y="2362200"/>
              <a:ext cx="828686" cy="990600"/>
              <a:chOff x="4419600" y="2362200"/>
              <a:chExt cx="828686" cy="990600"/>
            </a:xfrm>
          </p:grpSpPr>
          <p:pic>
            <p:nvPicPr>
              <p:cNvPr id="5122" name="Picture 2" descr="C:\Users\shadi\Desktop\hd-blogshapes\hd-blogshapes\filled-box13.png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19600" y="2362200"/>
                <a:ext cx="828686" cy="95761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" name="TextBox 10"/>
              <p:cNvSpPr txBox="1"/>
              <p:nvPr/>
            </p:nvSpPr>
            <p:spPr>
              <a:xfrm>
                <a:off x="4572000" y="3004243"/>
                <a:ext cx="532518" cy="3485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b="1" dirty="0" smtClean="0">
                    <a:solidFill>
                      <a:schemeClr val="bg1"/>
                    </a:solidFill>
                    <a:latin typeface="Indie Flower" panose="02000000000000000000" pitchFamily="2" charset="0"/>
                  </a:rPr>
                  <a:t>EC2</a:t>
                </a:r>
                <a:endParaRPr lang="en-US" b="1" dirty="0">
                  <a:solidFill>
                    <a:schemeClr val="bg1"/>
                  </a:solidFill>
                  <a:latin typeface="Indie Flower" panose="02000000000000000000" pitchFamily="2" charset="0"/>
                </a:endParaRPr>
              </a:p>
            </p:txBody>
          </p:sp>
        </p:grpSp>
        <p:pic>
          <p:nvPicPr>
            <p:cNvPr id="6146" name="Picture 2" descr="C:\Users\shadi\AppData\Local\Microsoft\Windows\Temporary Internet Files\Content.IE5\GVT8W622\MC900241587[1].wmf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14914" y="2525436"/>
              <a:ext cx="504238" cy="4788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" name="Group 13"/>
          <p:cNvGrpSpPr/>
          <p:nvPr/>
        </p:nvGrpSpPr>
        <p:grpSpPr>
          <a:xfrm>
            <a:off x="5410200" y="4111957"/>
            <a:ext cx="828686" cy="993443"/>
            <a:chOff x="5410200" y="3807157"/>
            <a:chExt cx="828686" cy="993443"/>
          </a:xfrm>
        </p:grpSpPr>
        <p:grpSp>
          <p:nvGrpSpPr>
            <p:cNvPr id="21" name="Group 20"/>
            <p:cNvGrpSpPr/>
            <p:nvPr/>
          </p:nvGrpSpPr>
          <p:grpSpPr>
            <a:xfrm>
              <a:off x="5410200" y="3807157"/>
              <a:ext cx="828686" cy="993443"/>
              <a:chOff x="5791200" y="4147785"/>
              <a:chExt cx="828686" cy="993443"/>
            </a:xfrm>
          </p:grpSpPr>
          <p:pic>
            <p:nvPicPr>
              <p:cNvPr id="37" name="Picture 2" descr="C:\Users\shadi\Desktop\hd-blogshapes\hd-blogshapes\filled-box13.png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91200" y="4147785"/>
                <a:ext cx="828686" cy="95761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5" name="TextBox 44"/>
              <p:cNvSpPr txBox="1"/>
              <p:nvPr/>
            </p:nvSpPr>
            <p:spPr>
              <a:xfrm>
                <a:off x="5867400" y="4792671"/>
                <a:ext cx="425116" cy="3485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b="1" dirty="0" smtClean="0">
                    <a:solidFill>
                      <a:schemeClr val="bg1"/>
                    </a:solidFill>
                    <a:latin typeface="Indie Flower" panose="02000000000000000000" pitchFamily="2" charset="0"/>
                  </a:rPr>
                  <a:t>S3</a:t>
                </a:r>
                <a:endParaRPr lang="en-US" b="1" dirty="0">
                  <a:solidFill>
                    <a:schemeClr val="bg1"/>
                  </a:solidFill>
                  <a:latin typeface="Indie Flower" panose="02000000000000000000" pitchFamily="2" charset="0"/>
                </a:endParaRPr>
              </a:p>
            </p:txBody>
          </p:sp>
        </p:grpSp>
        <p:pic>
          <p:nvPicPr>
            <p:cNvPr id="6148" name="Picture 4" descr="C:\Users\shadi\AppData\Local\Microsoft\Windows\Temporary Internet Files\Content.IE5\8PS2C6LG\MC900442142[1].pn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2600" y="3894187"/>
              <a:ext cx="525413" cy="5254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Group 16"/>
          <p:cNvGrpSpPr/>
          <p:nvPr/>
        </p:nvGrpSpPr>
        <p:grpSpPr>
          <a:xfrm>
            <a:off x="3352800" y="4939569"/>
            <a:ext cx="828686" cy="1004031"/>
            <a:chOff x="3667114" y="4939569"/>
            <a:chExt cx="828686" cy="1004031"/>
          </a:xfrm>
        </p:grpSpPr>
        <p:grpSp>
          <p:nvGrpSpPr>
            <p:cNvPr id="19" name="Group 18"/>
            <p:cNvGrpSpPr/>
            <p:nvPr/>
          </p:nvGrpSpPr>
          <p:grpSpPr>
            <a:xfrm>
              <a:off x="3667114" y="4939569"/>
              <a:ext cx="828686" cy="1004031"/>
              <a:chOff x="3909937" y="5168169"/>
              <a:chExt cx="828686" cy="1004031"/>
            </a:xfrm>
          </p:grpSpPr>
          <p:pic>
            <p:nvPicPr>
              <p:cNvPr id="35" name="Picture 2" descr="C:\Users\shadi\Desktop\hd-blogshapes\hd-blogshapes\filled-box13.png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09937" y="5168169"/>
                <a:ext cx="828686" cy="95761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6" name="TextBox 45"/>
              <p:cNvSpPr txBox="1"/>
              <p:nvPr/>
            </p:nvSpPr>
            <p:spPr>
              <a:xfrm>
                <a:off x="3962400" y="5823643"/>
                <a:ext cx="614271" cy="3485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b="1" dirty="0" smtClean="0">
                    <a:solidFill>
                      <a:schemeClr val="bg1"/>
                    </a:solidFill>
                    <a:latin typeface="Indie Flower" panose="02000000000000000000" pitchFamily="2" charset="0"/>
                  </a:rPr>
                  <a:t>EBS</a:t>
                </a:r>
                <a:endParaRPr lang="en-US" b="1" dirty="0">
                  <a:solidFill>
                    <a:schemeClr val="bg1"/>
                  </a:solidFill>
                  <a:latin typeface="Indie Flower" panose="02000000000000000000" pitchFamily="2" charset="0"/>
                </a:endParaRPr>
              </a:p>
            </p:txBody>
          </p:sp>
        </p:grpSp>
        <p:pic>
          <p:nvPicPr>
            <p:cNvPr id="38" name="Picture 4" descr="C:\Users\shadi\AppData\Local\Microsoft\Windows\Temporary Internet Files\Content.IE5\8PS2C6LG\MC900442142[1].pn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7987" y="5037187"/>
              <a:ext cx="525413" cy="5254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49" name="Curved Connector 48"/>
          <p:cNvCxnSpPr>
            <a:stCxn id="29" idx="3"/>
          </p:cNvCxnSpPr>
          <p:nvPr/>
        </p:nvCxnSpPr>
        <p:spPr>
          <a:xfrm flipV="1">
            <a:off x="3254786" y="3654757"/>
            <a:ext cx="3917528" cy="307958"/>
          </a:xfrm>
          <a:prstGeom prst="curvedConnector3">
            <a:avLst/>
          </a:prstGeom>
          <a:ln w="76200">
            <a:solidFill>
              <a:schemeClr val="accent3">
                <a:lumMod val="75000"/>
              </a:schemeClr>
            </a:solidFill>
            <a:miter lim="800000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/>
          <p:cNvGrpSpPr/>
          <p:nvPr/>
        </p:nvGrpSpPr>
        <p:grpSpPr>
          <a:xfrm>
            <a:off x="7172314" y="3022944"/>
            <a:ext cx="828686" cy="993443"/>
            <a:chOff x="7172314" y="3429000"/>
            <a:chExt cx="828686" cy="993443"/>
          </a:xfrm>
        </p:grpSpPr>
        <p:pic>
          <p:nvPicPr>
            <p:cNvPr id="6152" name="Picture 8" descr="C:\Users\shadi\AppData\Local\Microsoft\Windows\Temporary Internet Files\Content.IE5\8PS2C6LG\MC900339642[1].wmf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5200" y="3548804"/>
              <a:ext cx="533400" cy="5341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2" name="Group 41"/>
            <p:cNvGrpSpPr/>
            <p:nvPr/>
          </p:nvGrpSpPr>
          <p:grpSpPr>
            <a:xfrm>
              <a:off x="7172314" y="3429000"/>
              <a:ext cx="828686" cy="993443"/>
              <a:chOff x="5791200" y="4147785"/>
              <a:chExt cx="828686" cy="993443"/>
            </a:xfrm>
          </p:grpSpPr>
          <p:pic>
            <p:nvPicPr>
              <p:cNvPr id="43" name="Picture 2" descr="C:\Users\shadi\Desktop\hd-blogshapes\hd-blogshapes\filled-box13.png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91200" y="4147785"/>
                <a:ext cx="828686" cy="95761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4" name="TextBox 43"/>
              <p:cNvSpPr txBox="1"/>
              <p:nvPr/>
            </p:nvSpPr>
            <p:spPr>
              <a:xfrm>
                <a:off x="5867400" y="4792671"/>
                <a:ext cx="540533" cy="3485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b="1" dirty="0" smtClean="0">
                    <a:solidFill>
                      <a:schemeClr val="bg1"/>
                    </a:solidFill>
                    <a:latin typeface="Indie Flower" panose="02000000000000000000" pitchFamily="2" charset="0"/>
                  </a:rPr>
                  <a:t>VPC</a:t>
                </a:r>
                <a:endParaRPr lang="en-US" b="1" dirty="0">
                  <a:solidFill>
                    <a:schemeClr val="bg1"/>
                  </a:solidFill>
                  <a:latin typeface="Indie Flower" panose="02000000000000000000" pitchFamily="2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472678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 smtClean="0">
                <a:latin typeface="Indie Flower" panose="02000000000000000000" pitchFamily="2" charset="0"/>
              </a:rPr>
              <a:t>Accessing the Results on S3</a:t>
            </a:r>
            <a:endParaRPr lang="en-US" sz="3600" b="1" dirty="0">
              <a:latin typeface="Indie Flower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D2E57653-3E58-4892-A7ED-712530ACC680}" type="slidenum">
              <a:rPr kumimoji="0" lang="en-US" smtClean="0"/>
              <a:pPr eaLnBrk="1" latinLnBrk="0" hangingPunct="1"/>
              <a:t>30</a:t>
            </a:fld>
            <a:endParaRPr kumimoji="0" lang="en-US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8" y="2233613"/>
            <a:ext cx="9039225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Up Arrow 7"/>
          <p:cNvSpPr/>
          <p:nvPr/>
        </p:nvSpPr>
        <p:spPr>
          <a:xfrm rot="16200000">
            <a:off x="1354424" y="3272994"/>
            <a:ext cx="299905" cy="459517"/>
          </a:xfrm>
          <a:prstGeom prst="upArrow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Up Arrow 8"/>
          <p:cNvSpPr/>
          <p:nvPr/>
        </p:nvSpPr>
        <p:spPr>
          <a:xfrm rot="16200000">
            <a:off x="1375206" y="3811289"/>
            <a:ext cx="299905" cy="459517"/>
          </a:xfrm>
          <a:prstGeom prst="upArrow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Up Arrow 9"/>
          <p:cNvSpPr/>
          <p:nvPr/>
        </p:nvSpPr>
        <p:spPr>
          <a:xfrm rot="16200000">
            <a:off x="1372889" y="3538021"/>
            <a:ext cx="299905" cy="459517"/>
          </a:xfrm>
          <a:prstGeom prst="upArrow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466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 smtClean="0">
                <a:latin typeface="Indie Flower" panose="02000000000000000000" pitchFamily="2" charset="0"/>
              </a:rPr>
              <a:t>Questions?</a:t>
            </a:r>
            <a:endParaRPr lang="en-US" sz="6000" b="1" dirty="0">
              <a:latin typeface="Indie Flower" panose="02000000000000000000" pitchFamily="2" charset="0"/>
            </a:endParaRPr>
          </a:p>
        </p:txBody>
      </p:sp>
      <p:pic>
        <p:nvPicPr>
          <p:cNvPr id="1026" name="Picture 2" descr="http://www.queensu.ca/mc_administrator/sites/default/files/assets/pages/QueensLogo_colou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0"/>
            <a:ext cx="2455102" cy="186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http://2.bp.blogspot.com/-Mm8hrZccbPc/T-kioM4MkZI/AAAAAAAABTE/xYUpdcK8f2o/s1600/hadoop+elephant_rg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62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200400"/>
            <a:ext cx="5867400" cy="1386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1" name="Picture 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1965758" cy="914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59432" y="2244779"/>
            <a:ext cx="6965368" cy="10318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die Flower" panose="02000000000000000000" pitchFamily="2" charset="0"/>
              </a:rPr>
              <a:t>Elastic Map Reduce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die Flower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0205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4508" y="350838"/>
            <a:ext cx="7620892" cy="1020762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Indie Flower" panose="02000000000000000000" pitchFamily="2" charset="0"/>
              </a:rPr>
              <a:t>Amazon Simple Storage </a:t>
            </a:r>
            <a:r>
              <a:rPr lang="en-US" sz="3600" dirty="0" smtClean="0">
                <a:latin typeface="Indie Flower" panose="02000000000000000000" pitchFamily="2" charset="0"/>
              </a:rPr>
              <a:t>Service (S3)</a:t>
            </a:r>
            <a:endParaRPr lang="en-US" sz="3600" dirty="0">
              <a:latin typeface="Indie Flower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610600" cy="4724400"/>
          </a:xfrm>
        </p:spPr>
        <p:txBody>
          <a:bodyPr>
            <a:noAutofit/>
          </a:bodyPr>
          <a:lstStyle/>
          <a:p>
            <a:pPr algn="just"/>
            <a:r>
              <a:rPr lang="en-US" sz="1800" dirty="0" smtClean="0">
                <a:latin typeface="Indie Flower" panose="02000000000000000000" pitchFamily="2" charset="0"/>
              </a:rPr>
              <a:t>Amazon </a:t>
            </a:r>
            <a:r>
              <a:rPr lang="en-US" sz="1800" dirty="0">
                <a:latin typeface="Indie Flower" panose="02000000000000000000" pitchFamily="2" charset="0"/>
              </a:rPr>
              <a:t>S3 provides a simple web services interface that can be 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Indie Flower" panose="02000000000000000000" pitchFamily="2" charset="0"/>
              </a:rPr>
              <a:t>used to store and retrieve 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Indie Flower" panose="02000000000000000000" pitchFamily="2" charset="0"/>
              </a:rPr>
              <a:t>any amount of data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Indie Flower" panose="02000000000000000000" pitchFamily="2" charset="0"/>
              </a:rPr>
              <a:t>, 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Indie Flower" panose="02000000000000000000" pitchFamily="2" charset="0"/>
              </a:rPr>
              <a:t>at any time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Indie Flower" panose="02000000000000000000" pitchFamily="2" charset="0"/>
              </a:rPr>
              <a:t>, 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Indie Flower" panose="02000000000000000000" pitchFamily="2" charset="0"/>
              </a:rPr>
              <a:t>from anywhere 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Indie Flower" panose="02000000000000000000" pitchFamily="2" charset="0"/>
              </a:rPr>
              <a:t>on the web</a:t>
            </a:r>
            <a:r>
              <a:rPr lang="en-US" sz="1800" dirty="0">
                <a:latin typeface="Indie Flower" panose="02000000000000000000" pitchFamily="2" charset="0"/>
              </a:rPr>
              <a:t>. </a:t>
            </a:r>
            <a:endParaRPr lang="en-US" sz="1800" dirty="0" smtClean="0">
              <a:latin typeface="Indie Flower" panose="02000000000000000000" pitchFamily="2" charset="0"/>
            </a:endParaRPr>
          </a:p>
          <a:p>
            <a:r>
              <a:rPr lang="en-US" sz="1800" dirty="0">
                <a:latin typeface="Indie Flower" panose="02000000000000000000" pitchFamily="2" charset="0"/>
              </a:rPr>
              <a:t>Write, read, and delete objects containing from 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Indie Flower" panose="02000000000000000000" pitchFamily="2" charset="0"/>
              </a:rPr>
              <a:t>1 byte to 5 terabytes of data each</a:t>
            </a:r>
            <a:r>
              <a:rPr lang="en-US" sz="1800" dirty="0">
                <a:latin typeface="Indie Flower" panose="02000000000000000000" pitchFamily="2" charset="0"/>
              </a:rPr>
              <a:t>. The 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Indie Flower" panose="02000000000000000000" pitchFamily="2" charset="0"/>
              </a:rPr>
              <a:t>number of objects </a:t>
            </a:r>
            <a:r>
              <a:rPr lang="en-US" sz="1800" dirty="0">
                <a:latin typeface="Indie Flower" panose="02000000000000000000" pitchFamily="2" charset="0"/>
              </a:rPr>
              <a:t>you can store is 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Indie Flower" panose="02000000000000000000" pitchFamily="2" charset="0"/>
              </a:rPr>
              <a:t>unlimited</a:t>
            </a:r>
            <a:r>
              <a:rPr lang="en-US" sz="1800" dirty="0">
                <a:latin typeface="Indie Flower" panose="02000000000000000000" pitchFamily="2" charset="0"/>
              </a:rPr>
              <a:t>.</a:t>
            </a:r>
          </a:p>
          <a:p>
            <a:r>
              <a:rPr lang="en-US" sz="1800" dirty="0">
                <a:latin typeface="Indie Flower" panose="02000000000000000000" pitchFamily="2" charset="0"/>
              </a:rPr>
              <a:t>Each object is stored in a 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Indie Flower" panose="02000000000000000000" pitchFamily="2" charset="0"/>
              </a:rPr>
              <a:t>bucket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Indie Flower" panose="02000000000000000000" pitchFamily="2" charset="0"/>
              </a:rPr>
              <a:t> </a:t>
            </a:r>
            <a:r>
              <a:rPr lang="en-US" sz="1800" dirty="0">
                <a:latin typeface="Indie Flower" panose="02000000000000000000" pitchFamily="2" charset="0"/>
              </a:rPr>
              <a:t>and retrieved via a unique, developer-assigned 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Indie Flower" panose="02000000000000000000" pitchFamily="2" charset="0"/>
              </a:rPr>
              <a:t>key</a:t>
            </a:r>
            <a:r>
              <a:rPr lang="en-US" sz="1800" dirty="0">
                <a:latin typeface="Indie Flower" panose="02000000000000000000" pitchFamily="2" charset="0"/>
              </a:rPr>
              <a:t>.</a:t>
            </a:r>
          </a:p>
          <a:p>
            <a:pPr lvl="1"/>
            <a:r>
              <a:rPr lang="en-US" sz="1600" dirty="0">
                <a:latin typeface="Indie Flower" panose="02000000000000000000" pitchFamily="2" charset="0"/>
              </a:rPr>
              <a:t>A bucket can be stored in </a:t>
            </a: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  <a:latin typeface="Indie Flower" panose="02000000000000000000" pitchFamily="2" charset="0"/>
              </a:rPr>
              <a:t>one of several Regions</a:t>
            </a:r>
            <a:r>
              <a:rPr lang="en-US" sz="1600" dirty="0">
                <a:latin typeface="Indie Flower" panose="02000000000000000000" pitchFamily="2" charset="0"/>
              </a:rPr>
              <a:t>. </a:t>
            </a:r>
            <a:endParaRPr lang="en-US" sz="1600" dirty="0" smtClean="0">
              <a:latin typeface="Indie Flower" panose="02000000000000000000" pitchFamily="2" charset="0"/>
            </a:endParaRPr>
          </a:p>
          <a:p>
            <a:pPr lvl="1"/>
            <a:r>
              <a:rPr lang="en-US" sz="1600" dirty="0" smtClean="0">
                <a:latin typeface="Indie Flower" panose="02000000000000000000" pitchFamily="2" charset="0"/>
              </a:rPr>
              <a:t>You </a:t>
            </a:r>
            <a:r>
              <a:rPr lang="en-US" sz="1600" dirty="0">
                <a:latin typeface="Indie Flower" panose="02000000000000000000" pitchFamily="2" charset="0"/>
              </a:rPr>
              <a:t>can </a:t>
            </a: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  <a:latin typeface="Indie Flower" panose="02000000000000000000" pitchFamily="2" charset="0"/>
              </a:rPr>
              <a:t>choose a Region </a:t>
            </a:r>
            <a:r>
              <a:rPr lang="en-US" sz="1600" dirty="0">
                <a:latin typeface="Indie Flower" panose="02000000000000000000" pitchFamily="2" charset="0"/>
              </a:rPr>
              <a:t>to </a:t>
            </a: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  <a:latin typeface="Indie Flower" panose="02000000000000000000" pitchFamily="2" charset="0"/>
              </a:rPr>
              <a:t>optimize for latency, minimize costs, or address regulatory requirements</a:t>
            </a:r>
            <a:r>
              <a:rPr lang="en-US" sz="1600" dirty="0">
                <a:latin typeface="Indie Flower" panose="02000000000000000000" pitchFamily="2" charset="0"/>
              </a:rPr>
              <a:t>. </a:t>
            </a:r>
            <a:endParaRPr lang="en-US" sz="1600" dirty="0" smtClean="0">
              <a:latin typeface="Indie Flower" panose="02000000000000000000" pitchFamily="2" charset="0"/>
            </a:endParaRPr>
          </a:p>
          <a:p>
            <a:pPr lvl="1"/>
            <a:r>
              <a:rPr lang="en-US" sz="1600" dirty="0" smtClean="0">
                <a:latin typeface="Indie Flower" panose="02000000000000000000" pitchFamily="2" charset="0"/>
              </a:rPr>
              <a:t>Objects </a:t>
            </a:r>
            <a:r>
              <a:rPr lang="en-US" sz="1600" dirty="0">
                <a:latin typeface="Indie Flower" panose="02000000000000000000" pitchFamily="2" charset="0"/>
              </a:rPr>
              <a:t>stored in a Region </a:t>
            </a: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  <a:latin typeface="Indie Flower" panose="02000000000000000000" pitchFamily="2" charset="0"/>
              </a:rPr>
              <a:t>never leave the Region </a:t>
            </a:r>
            <a:r>
              <a:rPr lang="en-US" sz="1600" dirty="0">
                <a:latin typeface="Indie Flower" panose="02000000000000000000" pitchFamily="2" charset="0"/>
              </a:rPr>
              <a:t>unless you transfer them out. </a:t>
            </a:r>
            <a:endParaRPr lang="en-US" sz="1600" dirty="0" smtClean="0">
              <a:latin typeface="Indie Flower" panose="02000000000000000000" pitchFamily="2" charset="0"/>
            </a:endParaRPr>
          </a:p>
          <a:p>
            <a:r>
              <a:rPr lang="en-US" sz="1800" b="1" dirty="0" smtClean="0">
                <a:solidFill>
                  <a:schemeClr val="accent2">
                    <a:lumMod val="75000"/>
                  </a:schemeClr>
                </a:solidFill>
                <a:latin typeface="Indie Flower" panose="02000000000000000000" pitchFamily="2" charset="0"/>
              </a:rPr>
              <a:t>Authentication 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Indie Flower" panose="02000000000000000000" pitchFamily="2" charset="0"/>
              </a:rPr>
              <a:t>mechanisms </a:t>
            </a:r>
            <a:r>
              <a:rPr lang="en-US" sz="1800" dirty="0">
                <a:latin typeface="Indie Flower" panose="02000000000000000000" pitchFamily="2" charset="0"/>
              </a:rPr>
              <a:t>are provided to ensure that data is kept secure from unauthorized access. </a:t>
            </a:r>
            <a:endParaRPr lang="en-US" sz="1800" dirty="0" smtClean="0">
              <a:latin typeface="Indie Flower" panose="02000000000000000000" pitchFamily="2" charset="0"/>
            </a:endParaRPr>
          </a:p>
          <a:p>
            <a:pPr lvl="1"/>
            <a:r>
              <a:rPr lang="en-US" sz="1600" dirty="0" smtClean="0">
                <a:latin typeface="Indie Flower" panose="02000000000000000000" pitchFamily="2" charset="0"/>
              </a:rPr>
              <a:t>Objects </a:t>
            </a:r>
            <a:r>
              <a:rPr lang="en-US" sz="1600" dirty="0">
                <a:latin typeface="Indie Flower" panose="02000000000000000000" pitchFamily="2" charset="0"/>
              </a:rPr>
              <a:t>can be made </a:t>
            </a: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  <a:latin typeface="Indie Flower" panose="02000000000000000000" pitchFamily="2" charset="0"/>
              </a:rPr>
              <a:t>private or public, and rights can be granted to specific users</a:t>
            </a:r>
            <a:r>
              <a:rPr lang="en-US" sz="1600" dirty="0" smtClean="0">
                <a:latin typeface="Indie Flower" panose="02000000000000000000" pitchFamily="2" charset="0"/>
              </a:rPr>
              <a:t>.</a:t>
            </a:r>
          </a:p>
          <a:p>
            <a:r>
              <a:rPr lang="en-US" sz="1800" dirty="0" smtClean="0">
                <a:latin typeface="Indie Flower" panose="02000000000000000000" pitchFamily="2" charset="0"/>
              </a:rPr>
              <a:t>S3 </a:t>
            </a:r>
            <a:r>
              <a:rPr lang="en-US" sz="1800" dirty="0">
                <a:latin typeface="Indie Flower" panose="02000000000000000000" pitchFamily="2" charset="0"/>
              </a:rPr>
              <a:t>charges based on 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Indie Flower" panose="02000000000000000000" pitchFamily="2" charset="0"/>
              </a:rPr>
              <a:t>per GB-month </a:t>
            </a:r>
            <a:r>
              <a:rPr lang="en-US" sz="1800" dirty="0">
                <a:latin typeface="Indie Flower" panose="02000000000000000000" pitchFamily="2" charset="0"/>
              </a:rPr>
              <a:t>AND </a:t>
            </a:r>
            <a:r>
              <a:rPr lang="en-US" sz="1800" b="1" dirty="0" smtClean="0">
                <a:solidFill>
                  <a:schemeClr val="accent2">
                    <a:lumMod val="75000"/>
                  </a:schemeClr>
                </a:solidFill>
                <a:latin typeface="Indie Flower" panose="02000000000000000000" pitchFamily="2" charset="0"/>
              </a:rPr>
              <a:t>per I/O requests </a:t>
            </a:r>
            <a:r>
              <a:rPr lang="en-US" sz="1800" dirty="0" smtClean="0">
                <a:latin typeface="Indie Flower" panose="02000000000000000000" pitchFamily="2" charset="0"/>
              </a:rPr>
              <a:t>AND</a:t>
            </a:r>
            <a:r>
              <a:rPr lang="en-US" sz="1800" b="1" dirty="0" smtClean="0">
                <a:solidFill>
                  <a:schemeClr val="accent2">
                    <a:lumMod val="75000"/>
                  </a:schemeClr>
                </a:solidFill>
                <a:latin typeface="Indie Flower" panose="02000000000000000000" pitchFamily="2" charset="0"/>
              </a:rPr>
              <a:t> per data modification requests.</a:t>
            </a:r>
            <a:endParaRPr lang="en-US" sz="1800" b="1" dirty="0">
              <a:solidFill>
                <a:schemeClr val="accent2">
                  <a:lumMod val="75000"/>
                </a:schemeClr>
              </a:solidFill>
              <a:latin typeface="Indie Flower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D2E57653-3E58-4892-A7ED-712530ACC680}" type="slidenum">
              <a:rPr kumimoji="0" lang="en-US" smtClean="0"/>
              <a:pPr eaLnBrk="1" latinLnBrk="0" hangingPunct="1"/>
              <a:t>4</a:t>
            </a:fld>
            <a:endParaRPr kumimoji="0" lang="en-US"/>
          </a:p>
        </p:txBody>
      </p:sp>
      <p:grpSp>
        <p:nvGrpSpPr>
          <p:cNvPr id="6" name="Group 5"/>
          <p:cNvGrpSpPr/>
          <p:nvPr/>
        </p:nvGrpSpPr>
        <p:grpSpPr>
          <a:xfrm rot="19551984">
            <a:off x="30459" y="263056"/>
            <a:ext cx="1407464" cy="887049"/>
            <a:chOff x="3679414" y="4725030"/>
            <a:chExt cx="2111786" cy="1066170"/>
          </a:xfrm>
        </p:grpSpPr>
        <p:pic>
          <p:nvPicPr>
            <p:cNvPr id="7" name="Picture 7" descr="C:\Users\shadi\Desktop\hd-blogshapes\Circles\The Effortless Blog (37)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9414" y="4725030"/>
              <a:ext cx="2111786" cy="10661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3713484" y="4989953"/>
              <a:ext cx="2001589" cy="6436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600" b="1" dirty="0" smtClean="0">
                  <a:solidFill>
                    <a:srgbClr val="7030A0"/>
                  </a:solidFill>
                  <a:latin typeface="Indie Flower" panose="02000000000000000000" pitchFamily="2" charset="0"/>
                </a:rPr>
                <a:t>Infrastructure</a:t>
              </a:r>
            </a:p>
            <a:p>
              <a:pPr>
                <a:lnSpc>
                  <a:spcPct val="90000"/>
                </a:lnSpc>
              </a:pPr>
              <a:r>
                <a:rPr lang="en-US" sz="1600" b="1" dirty="0" smtClean="0">
                  <a:solidFill>
                    <a:srgbClr val="7030A0"/>
                  </a:solidFill>
                  <a:latin typeface="Indie Flower" panose="02000000000000000000" pitchFamily="2" charset="0"/>
                </a:rPr>
                <a:t>Services</a:t>
              </a:r>
              <a:endParaRPr lang="en-US" sz="1600" b="1" dirty="0">
                <a:solidFill>
                  <a:srgbClr val="7030A0"/>
                </a:solidFill>
                <a:latin typeface="Indie Flower" panose="02000000000000000000" pitchFamily="2" charset="0"/>
              </a:endParaRPr>
            </a:p>
          </p:txBody>
        </p:sp>
      </p:grp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52400"/>
            <a:ext cx="2473535" cy="5541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2199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D2E57653-3E58-4892-A7ED-712530ACC680}" type="slidenum">
              <a:rPr kumimoji="0" lang="en-US" smtClean="0"/>
              <a:pPr eaLnBrk="1" latinLnBrk="0" hangingPunct="1"/>
              <a:t>5</a:t>
            </a:fld>
            <a:endParaRPr kumimoji="0" lang="en-US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8" y="709613"/>
            <a:ext cx="9039225" cy="54387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917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108" y="274638"/>
            <a:ext cx="7316092" cy="1020762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die Flower" panose="02000000000000000000" pitchFamily="2" charset="0"/>
              </a:rPr>
              <a:t>Platform Services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die Flower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D2E57653-3E58-4892-A7ED-712530ACC680}" type="slidenum">
              <a:rPr kumimoji="0" lang="en-US" smtClean="0"/>
              <a:pPr eaLnBrk="1" latinLnBrk="0" hangingPunct="1"/>
              <a:t>6</a:t>
            </a:fld>
            <a:endParaRPr kumimoji="0" lang="en-US"/>
          </a:p>
        </p:txBody>
      </p:sp>
      <p:sp>
        <p:nvSpPr>
          <p:cNvPr id="6" name="Cloud 5"/>
          <p:cNvSpPr/>
          <p:nvPr/>
        </p:nvSpPr>
        <p:spPr>
          <a:xfrm>
            <a:off x="381000" y="1981199"/>
            <a:ext cx="8534400" cy="4569547"/>
          </a:xfrm>
          <a:prstGeom prst="cloud">
            <a:avLst/>
          </a:prstGeom>
          <a:noFill/>
          <a:ln w="101600">
            <a:solidFill>
              <a:schemeClr val="tx1"/>
            </a:solidFill>
            <a:miter lim="800000"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81" name="Picture 9" descr="C:\Users\shadi\Desktop\hd-blogshapes\hd-blogshapes\person1.pn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79399" y="1477963"/>
            <a:ext cx="482601" cy="134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5" name="Picture 13" descr="C:\Users\shadi\Desktop\hd-blogshapes\hd-blogshapes\arrow-black-curve4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762000" y="1752599"/>
            <a:ext cx="1371599" cy="1382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Curved Connector 15"/>
          <p:cNvCxnSpPr>
            <a:endCxn id="5122" idx="1"/>
          </p:cNvCxnSpPr>
          <p:nvPr/>
        </p:nvCxnSpPr>
        <p:spPr>
          <a:xfrm flipV="1">
            <a:off x="3200400" y="2841008"/>
            <a:ext cx="1762114" cy="967728"/>
          </a:xfrm>
          <a:prstGeom prst="curvedConnector3">
            <a:avLst/>
          </a:prstGeom>
          <a:ln w="76200">
            <a:solidFill>
              <a:schemeClr val="accent3">
                <a:lumMod val="75000"/>
              </a:schemeClr>
            </a:solidFill>
            <a:miter lim="800000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urved Connector 17"/>
          <p:cNvCxnSpPr>
            <a:endCxn id="37" idx="1"/>
          </p:cNvCxnSpPr>
          <p:nvPr/>
        </p:nvCxnSpPr>
        <p:spPr>
          <a:xfrm>
            <a:off x="3200400" y="4290535"/>
            <a:ext cx="2209800" cy="471105"/>
          </a:xfrm>
          <a:prstGeom prst="curvedConnector3">
            <a:avLst/>
          </a:prstGeom>
          <a:ln w="76200">
            <a:solidFill>
              <a:schemeClr val="accent3">
                <a:lumMod val="75000"/>
              </a:schemeClr>
            </a:solidFill>
            <a:miter lim="800000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urved Connector 19"/>
          <p:cNvCxnSpPr>
            <a:endCxn id="35" idx="1"/>
          </p:cNvCxnSpPr>
          <p:nvPr/>
        </p:nvCxnSpPr>
        <p:spPr>
          <a:xfrm>
            <a:off x="2286000" y="4495799"/>
            <a:ext cx="1066800" cy="786455"/>
          </a:xfrm>
          <a:prstGeom prst="curvedConnector3">
            <a:avLst>
              <a:gd name="adj1" fmla="val 50000"/>
            </a:avLst>
          </a:prstGeom>
          <a:ln w="76200">
            <a:solidFill>
              <a:schemeClr val="accent3">
                <a:lumMod val="75000"/>
              </a:schemeClr>
            </a:solidFill>
            <a:miter lim="800000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4661165" y="5254823"/>
            <a:ext cx="273023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Indie Flower" panose="02000000000000000000" pitchFamily="2" charset="0"/>
                <a:hlinkClick r:id="rId4"/>
              </a:rPr>
              <a:t>http://aws.amazon.com/dynamodb/</a:t>
            </a:r>
            <a:endParaRPr lang="en-US" sz="1400" dirty="0">
              <a:latin typeface="Indie Flower" panose="02000000000000000000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069942" y="3285425"/>
            <a:ext cx="326724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Indie Flower" panose="02000000000000000000" pitchFamily="2" charset="0"/>
                <a:hlinkClick r:id="rId5"/>
              </a:rPr>
              <a:t>http://aws.amazon.com/elasticmapreduce/</a:t>
            </a:r>
            <a:endParaRPr lang="en-US" sz="1400" dirty="0">
              <a:latin typeface="Indie Flower" panose="02000000000000000000" pitchFamily="2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286000" y="5802868"/>
            <a:ext cx="312938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Indie Flower" panose="02000000000000000000" pitchFamily="2" charset="0"/>
                <a:hlinkClick r:id="rId6"/>
              </a:rPr>
              <a:t>http://aws.amazon.com/elasticbeanstalk/</a:t>
            </a:r>
            <a:endParaRPr lang="en-US" sz="1400" dirty="0">
              <a:latin typeface="Indie Flower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623529" y="4035623"/>
            <a:ext cx="221567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Indie Flower" panose="02000000000000000000" pitchFamily="2" charset="0"/>
                <a:hlinkClick r:id="rId7"/>
              </a:rPr>
              <a:t>http://aws.amazon.com/rds/</a:t>
            </a:r>
            <a:endParaRPr lang="en-US" sz="1400" dirty="0">
              <a:latin typeface="Indie Flower" panose="02000000000000000000" pitchFamily="2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4962514" y="2362200"/>
            <a:ext cx="828686" cy="1004455"/>
            <a:chOff x="4419600" y="2362200"/>
            <a:chExt cx="828686" cy="1004455"/>
          </a:xfrm>
        </p:grpSpPr>
        <p:pic>
          <p:nvPicPr>
            <p:cNvPr id="5122" name="Picture 2" descr="C:\Users\shadi\Desktop\hd-blogshapes\hd-blogshapes\filled-box13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9600" y="2362200"/>
              <a:ext cx="828686" cy="9576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4513996" y="3018098"/>
              <a:ext cx="556563" cy="3485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b="1" dirty="0" smtClean="0">
                  <a:solidFill>
                    <a:schemeClr val="bg1"/>
                  </a:solidFill>
                  <a:latin typeface="Indie Flower" panose="02000000000000000000" pitchFamily="2" charset="0"/>
                </a:rPr>
                <a:t>EMR</a:t>
              </a:r>
              <a:endParaRPr lang="en-US" b="1" dirty="0">
                <a:solidFill>
                  <a:schemeClr val="bg1"/>
                </a:solidFill>
                <a:latin typeface="Indie Flower" panose="02000000000000000000" pitchFamily="2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5410200" y="4189280"/>
            <a:ext cx="1219200" cy="1144720"/>
            <a:chOff x="5791200" y="4147785"/>
            <a:chExt cx="1219200" cy="1144720"/>
          </a:xfrm>
        </p:grpSpPr>
        <p:pic>
          <p:nvPicPr>
            <p:cNvPr id="37" name="Picture 2" descr="C:\Users\shadi\Desktop\hd-blogshapes\hd-blogshapes\filled-box13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1200" y="4147785"/>
              <a:ext cx="1219200" cy="11447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5" name="TextBox 44"/>
            <p:cNvSpPr txBox="1"/>
            <p:nvPr/>
          </p:nvSpPr>
          <p:spPr>
            <a:xfrm>
              <a:off x="5832765" y="4937361"/>
              <a:ext cx="10668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err="1">
                  <a:solidFill>
                    <a:schemeClr val="bg1"/>
                  </a:solidFill>
                  <a:latin typeface="Indie Flower" panose="02000000000000000000" pitchFamily="2" charset="0"/>
                </a:rPr>
                <a:t>DynamoDB</a:t>
              </a:r>
              <a:endParaRPr lang="en-US" sz="1400" b="1" dirty="0">
                <a:solidFill>
                  <a:schemeClr val="bg1"/>
                </a:solidFill>
                <a:latin typeface="Indie Flower" panose="02000000000000000000" pitchFamily="2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331585" y="4667323"/>
            <a:ext cx="1085493" cy="1229861"/>
            <a:chOff x="3888722" y="4895923"/>
            <a:chExt cx="1085493" cy="1229861"/>
          </a:xfrm>
        </p:grpSpPr>
        <p:pic>
          <p:nvPicPr>
            <p:cNvPr id="35" name="Picture 2" descr="C:\Users\shadi\Desktop\hd-blogshapes\hd-blogshapes\filled-box13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9937" y="4895923"/>
              <a:ext cx="1064278" cy="12298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6" name="TextBox 45"/>
            <p:cNvSpPr txBox="1"/>
            <p:nvPr/>
          </p:nvSpPr>
          <p:spPr>
            <a:xfrm>
              <a:off x="3888722" y="5791200"/>
              <a:ext cx="1011815" cy="3200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600" b="1" dirty="0" smtClean="0">
                  <a:solidFill>
                    <a:schemeClr val="bg1"/>
                  </a:solidFill>
                  <a:latin typeface="Indie Flower" panose="02000000000000000000" pitchFamily="2" charset="0"/>
                </a:rPr>
                <a:t>Beanstalk</a:t>
              </a:r>
              <a:endParaRPr lang="en-US" sz="1600" b="1" dirty="0">
                <a:solidFill>
                  <a:schemeClr val="bg1"/>
                </a:solidFill>
                <a:latin typeface="Indie Flower" panose="02000000000000000000" pitchFamily="2" charset="0"/>
              </a:endParaRPr>
            </a:p>
          </p:txBody>
        </p:sp>
      </p:grpSp>
      <p:cxnSp>
        <p:nvCxnSpPr>
          <p:cNvPr id="49" name="Curved Connector 48"/>
          <p:cNvCxnSpPr/>
          <p:nvPr/>
        </p:nvCxnSpPr>
        <p:spPr>
          <a:xfrm flipV="1">
            <a:off x="3352801" y="3706264"/>
            <a:ext cx="3971913" cy="256451"/>
          </a:xfrm>
          <a:prstGeom prst="curvedConnector3">
            <a:avLst/>
          </a:prstGeom>
          <a:ln w="76200">
            <a:solidFill>
              <a:schemeClr val="accent3">
                <a:lumMod val="75000"/>
              </a:schemeClr>
            </a:solidFill>
            <a:miter lim="800000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Group 41"/>
          <p:cNvGrpSpPr/>
          <p:nvPr/>
        </p:nvGrpSpPr>
        <p:grpSpPr>
          <a:xfrm>
            <a:off x="7324714" y="3122174"/>
            <a:ext cx="828686" cy="992626"/>
            <a:chOff x="6449468" y="3671370"/>
            <a:chExt cx="828686" cy="992626"/>
          </a:xfrm>
        </p:grpSpPr>
        <p:pic>
          <p:nvPicPr>
            <p:cNvPr id="43" name="Picture 2" descr="C:\Users\shadi\Desktop\hd-blogshapes\hd-blogshapes\filled-box13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49468" y="3671370"/>
              <a:ext cx="828686" cy="9576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" name="TextBox 43"/>
            <p:cNvSpPr txBox="1"/>
            <p:nvPr/>
          </p:nvSpPr>
          <p:spPr>
            <a:xfrm>
              <a:off x="6477000" y="4315439"/>
              <a:ext cx="627095" cy="3485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b="1" dirty="0" smtClean="0">
                  <a:solidFill>
                    <a:schemeClr val="bg1"/>
                  </a:solidFill>
                  <a:latin typeface="Indie Flower" panose="02000000000000000000" pitchFamily="2" charset="0"/>
                </a:rPr>
                <a:t>RDS</a:t>
              </a:r>
              <a:endParaRPr lang="en-US" b="1" dirty="0">
                <a:solidFill>
                  <a:schemeClr val="bg1"/>
                </a:solidFill>
                <a:latin typeface="Indie Flower" panose="02000000000000000000" pitchFamily="2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491836" y="3529874"/>
            <a:ext cx="3013364" cy="1118326"/>
            <a:chOff x="3616036" y="3453674"/>
            <a:chExt cx="3013364" cy="1118326"/>
          </a:xfrm>
        </p:grpSpPr>
        <p:pic>
          <p:nvPicPr>
            <p:cNvPr id="40" name="Picture 10" descr="C:\Users\shadi\Desktop\hd-blogshapes\hd-blogshapes\circle-transp-red6.png"/>
            <p:cNvPicPr>
              <a:picLocks noChangeAspect="1" noChangeArrowheads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16036" y="3453674"/>
              <a:ext cx="3013364" cy="11183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TextBox 40"/>
            <p:cNvSpPr txBox="1"/>
            <p:nvPr/>
          </p:nvSpPr>
          <p:spPr>
            <a:xfrm>
              <a:off x="4088620" y="3811987"/>
              <a:ext cx="2068195" cy="3770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000" b="1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Indie Flower" panose="02000000000000000000" pitchFamily="2" charset="0"/>
                </a:rPr>
                <a:t>Platform Services</a:t>
              </a:r>
              <a:endParaRPr lang="en-US" sz="2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Indie Flower" panose="02000000000000000000" pitchFamily="2" charset="0"/>
              </a:endParaRPr>
            </a:p>
          </p:txBody>
        </p:sp>
      </p:grpSp>
      <p:pic>
        <p:nvPicPr>
          <p:cNvPr id="17410" name="Picture 2" descr="http://pentahoadmin.files.wordpress.com/2013/03/hadoop-elephant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914" y="2520889"/>
            <a:ext cx="519136" cy="3885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7412" name="Picture 4" descr="http://3.bp.blogspot.com/-ZeYZpE3tESU/UOz8-49WYvI/AAAAAAAAAP8/vt0-vDzXxwk/s72-c/database-developer-Eastbourne-Brighton-Sussex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225" y="3276600"/>
            <a:ext cx="429664" cy="429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http://www.bodhtree.com/blog/wp-content/uploads/2013/08/nosql_logo_0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964" y="4387363"/>
            <a:ext cx="794836" cy="4701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7416" name="Picture 8" descr="http://clipartist.info/RSS/openclipart.org/2011/August/13-Saturday/server-999px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5087" y="4861316"/>
            <a:ext cx="392520" cy="606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2898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4508" y="350838"/>
            <a:ext cx="7620892" cy="1020762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Indie Flower" panose="02000000000000000000" pitchFamily="2" charset="0"/>
              </a:rPr>
              <a:t>Amazon Elastic </a:t>
            </a:r>
            <a:r>
              <a:rPr lang="en-US" sz="3600" dirty="0" err="1" smtClean="0">
                <a:latin typeface="Indie Flower" panose="02000000000000000000" pitchFamily="2" charset="0"/>
              </a:rPr>
              <a:t>MapReduce</a:t>
            </a:r>
            <a:r>
              <a:rPr lang="en-US" sz="3600" dirty="0">
                <a:latin typeface="Indie Flower" panose="02000000000000000000" pitchFamily="2" charset="0"/>
              </a:rPr>
              <a:t> </a:t>
            </a:r>
            <a:r>
              <a:rPr lang="en-US" sz="3600" dirty="0" smtClean="0">
                <a:latin typeface="Indie Flower" panose="02000000000000000000" pitchFamily="2" charset="0"/>
              </a:rPr>
              <a:t>(EMR)</a:t>
            </a:r>
            <a:endParaRPr lang="en-US" sz="3600" dirty="0">
              <a:latin typeface="Indie Flower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610600" cy="4724400"/>
          </a:xfrm>
        </p:spPr>
        <p:txBody>
          <a:bodyPr>
            <a:noAutofit/>
          </a:bodyPr>
          <a:lstStyle/>
          <a:p>
            <a:pPr algn="just"/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Indie Flower" panose="02000000000000000000" pitchFamily="2" charset="0"/>
              </a:rPr>
              <a:t>Amazon </a:t>
            </a:r>
            <a:r>
              <a:rPr lang="en-US" sz="1800" b="1" dirty="0" smtClean="0">
                <a:solidFill>
                  <a:schemeClr val="accent2">
                    <a:lumMod val="75000"/>
                  </a:schemeClr>
                </a:solidFill>
                <a:latin typeface="Indie Flower" panose="02000000000000000000" pitchFamily="2" charset="0"/>
              </a:rPr>
              <a:t>EMR </a:t>
            </a:r>
            <a:r>
              <a:rPr lang="en-US" sz="1800" dirty="0">
                <a:latin typeface="Indie Flower" panose="02000000000000000000" pitchFamily="2" charset="0"/>
              </a:rPr>
              <a:t>is a web service that makes it easy to 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Indie Flower" panose="02000000000000000000" pitchFamily="2" charset="0"/>
              </a:rPr>
              <a:t>quickly and cost-effectively process vast amounts of </a:t>
            </a:r>
            <a:r>
              <a:rPr lang="en-US" sz="1800" b="1" dirty="0" smtClean="0">
                <a:solidFill>
                  <a:schemeClr val="accent2">
                    <a:lumMod val="75000"/>
                  </a:schemeClr>
                </a:solidFill>
                <a:latin typeface="Indie Flower" panose="02000000000000000000" pitchFamily="2" charset="0"/>
              </a:rPr>
              <a:t>data </a:t>
            </a:r>
            <a:r>
              <a:rPr lang="en-US" sz="1800" dirty="0" smtClean="0">
                <a:latin typeface="Indie Flower" panose="02000000000000000000" pitchFamily="2" charset="0"/>
              </a:rPr>
              <a:t>using </a:t>
            </a:r>
            <a:r>
              <a:rPr lang="en-US" sz="1800" b="1" dirty="0" err="1" smtClean="0">
                <a:solidFill>
                  <a:schemeClr val="accent1">
                    <a:lumMod val="75000"/>
                  </a:schemeClr>
                </a:solidFill>
                <a:latin typeface="Indie Flower" panose="02000000000000000000" pitchFamily="2" charset="0"/>
              </a:rPr>
              <a:t>Hadoop</a:t>
            </a:r>
            <a:r>
              <a:rPr lang="en-US" sz="1800" dirty="0" smtClean="0">
                <a:latin typeface="Indie Flower" panose="02000000000000000000" pitchFamily="2" charset="0"/>
              </a:rPr>
              <a:t>.</a:t>
            </a:r>
          </a:p>
          <a:p>
            <a:pPr algn="just"/>
            <a:r>
              <a:rPr lang="en-US" sz="1800" dirty="0">
                <a:latin typeface="Indie Flower" panose="02000000000000000000" pitchFamily="2" charset="0"/>
              </a:rPr>
              <a:t>Amazon EMR </a:t>
            </a:r>
            <a:r>
              <a:rPr lang="en-US" sz="1800" b="1" dirty="0" smtClean="0">
                <a:solidFill>
                  <a:schemeClr val="accent2">
                    <a:lumMod val="75000"/>
                  </a:schemeClr>
                </a:solidFill>
                <a:latin typeface="Indie Flower" panose="02000000000000000000" pitchFamily="2" charset="0"/>
              </a:rPr>
              <a:t>distribute</a:t>
            </a:r>
            <a:r>
              <a:rPr lang="en-US" sz="1800" dirty="0" smtClean="0">
                <a:latin typeface="Indie Flower" panose="02000000000000000000" pitchFamily="2" charset="0"/>
              </a:rPr>
              <a:t> the </a:t>
            </a:r>
            <a:r>
              <a:rPr lang="en-US" sz="1800" b="1" dirty="0" smtClean="0">
                <a:solidFill>
                  <a:schemeClr val="accent2">
                    <a:lumMod val="75000"/>
                  </a:schemeClr>
                </a:solidFill>
                <a:latin typeface="Indie Flower" panose="02000000000000000000" pitchFamily="2" charset="0"/>
              </a:rPr>
              <a:t>data 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Indie Flower" panose="02000000000000000000" pitchFamily="2" charset="0"/>
              </a:rPr>
              <a:t>and processing </a:t>
            </a:r>
            <a:r>
              <a:rPr lang="en-US" sz="1800" dirty="0">
                <a:latin typeface="Indie Flower" panose="02000000000000000000" pitchFamily="2" charset="0"/>
              </a:rPr>
              <a:t>across a resizable cluster of Amazon 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Indie Flower" panose="02000000000000000000" pitchFamily="2" charset="0"/>
              </a:rPr>
              <a:t>EC2 instances</a:t>
            </a:r>
            <a:r>
              <a:rPr lang="en-US" sz="1800" dirty="0">
                <a:latin typeface="Indie Flower" panose="02000000000000000000" pitchFamily="2" charset="0"/>
              </a:rPr>
              <a:t>. </a:t>
            </a:r>
            <a:endParaRPr lang="en-US" sz="1800" dirty="0" smtClean="0">
              <a:latin typeface="Indie Flower" panose="02000000000000000000" pitchFamily="2" charset="0"/>
            </a:endParaRPr>
          </a:p>
          <a:p>
            <a:pPr algn="just"/>
            <a:r>
              <a:rPr lang="en-US" sz="1800" dirty="0" smtClean="0">
                <a:latin typeface="Indie Flower" panose="02000000000000000000" pitchFamily="2" charset="0"/>
              </a:rPr>
              <a:t>With </a:t>
            </a:r>
            <a:r>
              <a:rPr lang="en-US" sz="1800" dirty="0">
                <a:latin typeface="Indie Flower" panose="02000000000000000000" pitchFamily="2" charset="0"/>
              </a:rPr>
              <a:t>Amazon EMR you can launch a 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Indie Flower" panose="02000000000000000000" pitchFamily="2" charset="0"/>
              </a:rPr>
              <a:t>persistent cluster </a:t>
            </a:r>
            <a:r>
              <a:rPr lang="en-US" sz="1800" dirty="0">
                <a:latin typeface="Indie Flower" panose="02000000000000000000" pitchFamily="2" charset="0"/>
              </a:rPr>
              <a:t>that stays up indefinitely or a 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Indie Flower" panose="02000000000000000000" pitchFamily="2" charset="0"/>
              </a:rPr>
              <a:t>temporary cluster </a:t>
            </a:r>
            <a:r>
              <a:rPr lang="en-US" sz="1800" dirty="0">
                <a:latin typeface="Indie Flower" panose="02000000000000000000" pitchFamily="2" charset="0"/>
              </a:rPr>
              <a:t>that terminates after the analysis is complete. </a:t>
            </a:r>
            <a:endParaRPr lang="en-US" sz="1800" dirty="0" smtClean="0">
              <a:latin typeface="Indie Flower" panose="02000000000000000000" pitchFamily="2" charset="0"/>
            </a:endParaRPr>
          </a:p>
          <a:p>
            <a:pPr algn="just"/>
            <a:r>
              <a:rPr lang="en-US" sz="1800" dirty="0" smtClean="0">
                <a:latin typeface="Indie Flower" panose="02000000000000000000" pitchFamily="2" charset="0"/>
              </a:rPr>
              <a:t>Amazon </a:t>
            </a:r>
            <a:r>
              <a:rPr lang="en-US" sz="1800" dirty="0">
                <a:latin typeface="Indie Flower" panose="02000000000000000000" pitchFamily="2" charset="0"/>
              </a:rPr>
              <a:t>EMR 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Indie Flower" panose="02000000000000000000" pitchFamily="2" charset="0"/>
              </a:rPr>
              <a:t>supports a variety </a:t>
            </a:r>
            <a:r>
              <a:rPr lang="en-US" sz="1800" dirty="0">
                <a:latin typeface="Indie Flower" panose="02000000000000000000" pitchFamily="2" charset="0"/>
              </a:rPr>
              <a:t>of Amazon 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Indie Flower" panose="02000000000000000000" pitchFamily="2" charset="0"/>
              </a:rPr>
              <a:t>EC2 instance types </a:t>
            </a:r>
            <a:r>
              <a:rPr lang="en-US" sz="1800" dirty="0" smtClean="0">
                <a:latin typeface="Indie Flower" panose="02000000000000000000" pitchFamily="2" charset="0"/>
              </a:rPr>
              <a:t>and </a:t>
            </a:r>
            <a:r>
              <a:rPr lang="en-US" sz="1800" dirty="0">
                <a:latin typeface="Indie Flower" panose="02000000000000000000" pitchFamily="2" charset="0"/>
              </a:rPr>
              <a:t>Amazon EC2 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Indie Flower" panose="02000000000000000000" pitchFamily="2" charset="0"/>
              </a:rPr>
              <a:t>pricing options </a:t>
            </a:r>
            <a:r>
              <a:rPr lang="en-US" sz="1800" dirty="0">
                <a:latin typeface="Indie Flower" panose="02000000000000000000" pitchFamily="2" charset="0"/>
              </a:rPr>
              <a:t>(On-Demand, Reserved, and Spot). </a:t>
            </a:r>
            <a:endParaRPr lang="en-US" sz="1800" dirty="0" smtClean="0">
              <a:latin typeface="Indie Flower" panose="02000000000000000000" pitchFamily="2" charset="0"/>
            </a:endParaRPr>
          </a:p>
          <a:p>
            <a:pPr algn="just"/>
            <a:r>
              <a:rPr lang="en-US" sz="1800" dirty="0" smtClean="0">
                <a:latin typeface="Indie Flower" panose="02000000000000000000" pitchFamily="2" charset="0"/>
              </a:rPr>
              <a:t>When launching </a:t>
            </a:r>
            <a:r>
              <a:rPr lang="en-US" sz="1800" dirty="0">
                <a:latin typeface="Indie Flower" panose="02000000000000000000" pitchFamily="2" charset="0"/>
              </a:rPr>
              <a:t>an Amazon EMR cluster (also called a "job flow"), you 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Indie Flower" panose="02000000000000000000" pitchFamily="2" charset="0"/>
              </a:rPr>
              <a:t>choose</a:t>
            </a:r>
            <a:r>
              <a:rPr lang="en-US" sz="1800" dirty="0">
                <a:latin typeface="Indie Flower" panose="02000000000000000000" pitchFamily="2" charset="0"/>
              </a:rPr>
              <a:t> 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Indie Flower" panose="02000000000000000000" pitchFamily="2" charset="0"/>
              </a:rPr>
              <a:t>how many </a:t>
            </a:r>
            <a:r>
              <a:rPr lang="en-US" sz="1800" dirty="0">
                <a:latin typeface="Indie Flower" panose="02000000000000000000" pitchFamily="2" charset="0"/>
              </a:rPr>
              <a:t>and 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Indie Flower" panose="02000000000000000000" pitchFamily="2" charset="0"/>
              </a:rPr>
              <a:t>what type </a:t>
            </a:r>
            <a:r>
              <a:rPr lang="en-US" sz="1800" dirty="0">
                <a:latin typeface="Indie Flower" panose="02000000000000000000" pitchFamily="2" charset="0"/>
              </a:rPr>
              <a:t>of Amazon 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Indie Flower" panose="02000000000000000000" pitchFamily="2" charset="0"/>
              </a:rPr>
              <a:t>EC2 Instances </a:t>
            </a:r>
            <a:r>
              <a:rPr lang="en-US" sz="1800" dirty="0">
                <a:latin typeface="Indie Flower" panose="02000000000000000000" pitchFamily="2" charset="0"/>
              </a:rPr>
              <a:t>to provision. </a:t>
            </a:r>
            <a:endParaRPr lang="en-US" sz="1800" dirty="0" smtClean="0">
              <a:latin typeface="Indie Flower" panose="02000000000000000000" pitchFamily="2" charset="0"/>
            </a:endParaRPr>
          </a:p>
          <a:p>
            <a:pPr algn="just"/>
            <a:r>
              <a:rPr lang="en-US" sz="1800" dirty="0" smtClean="0">
                <a:latin typeface="Indie Flower" panose="02000000000000000000" pitchFamily="2" charset="0"/>
              </a:rPr>
              <a:t>The </a:t>
            </a:r>
            <a:r>
              <a:rPr lang="en-US" sz="1800" dirty="0">
                <a:latin typeface="Indie Flower" panose="02000000000000000000" pitchFamily="2" charset="0"/>
              </a:rPr>
              <a:t>Amazon 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Indie Flower" panose="02000000000000000000" pitchFamily="2" charset="0"/>
              </a:rPr>
              <a:t>EMR price </a:t>
            </a:r>
            <a:r>
              <a:rPr lang="en-US" sz="1800" dirty="0">
                <a:latin typeface="Indie Flower" panose="02000000000000000000" pitchFamily="2" charset="0"/>
              </a:rPr>
              <a:t>is in 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Indie Flower" panose="02000000000000000000" pitchFamily="2" charset="0"/>
              </a:rPr>
              <a:t>addition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  <a:latin typeface="Indie Flower" panose="02000000000000000000" pitchFamily="2" charset="0"/>
              </a:rPr>
              <a:t> </a:t>
            </a:r>
            <a:r>
              <a:rPr lang="en-US" sz="1800" dirty="0">
                <a:latin typeface="Indie Flower" panose="02000000000000000000" pitchFamily="2" charset="0"/>
              </a:rPr>
              <a:t>to the Amazon 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Indie Flower" panose="02000000000000000000" pitchFamily="2" charset="0"/>
              </a:rPr>
              <a:t>EC2 price</a:t>
            </a:r>
            <a:r>
              <a:rPr lang="en-US" sz="1800" dirty="0" smtClean="0">
                <a:latin typeface="Indie Flower" panose="02000000000000000000" pitchFamily="2" charset="0"/>
              </a:rPr>
              <a:t>.</a:t>
            </a:r>
          </a:p>
          <a:p>
            <a:pPr algn="just"/>
            <a:r>
              <a:rPr lang="en-US" sz="1800" dirty="0">
                <a:latin typeface="Indie Flower" panose="02000000000000000000" pitchFamily="2" charset="0"/>
              </a:rPr>
              <a:t>Amazon EMR is used in a variety of applications, including 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Indie Flower" panose="02000000000000000000" pitchFamily="2" charset="0"/>
              </a:rPr>
              <a:t>log analysis</a:t>
            </a:r>
            <a:r>
              <a:rPr lang="en-US" sz="1800" dirty="0">
                <a:latin typeface="Indie Flower" panose="02000000000000000000" pitchFamily="2" charset="0"/>
              </a:rPr>
              <a:t>, 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Indie Flower" panose="02000000000000000000" pitchFamily="2" charset="0"/>
              </a:rPr>
              <a:t>web indexing</a:t>
            </a:r>
            <a:r>
              <a:rPr lang="en-US" sz="1800" dirty="0">
                <a:latin typeface="Indie Flower" panose="02000000000000000000" pitchFamily="2" charset="0"/>
              </a:rPr>
              <a:t>, 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Indie Flower" panose="02000000000000000000" pitchFamily="2" charset="0"/>
              </a:rPr>
              <a:t>data warehousing</a:t>
            </a:r>
            <a:r>
              <a:rPr lang="en-US" sz="1800" dirty="0">
                <a:latin typeface="Indie Flower" panose="02000000000000000000" pitchFamily="2" charset="0"/>
              </a:rPr>
              <a:t>, 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Indie Flower" panose="02000000000000000000" pitchFamily="2" charset="0"/>
              </a:rPr>
              <a:t>machine learning</a:t>
            </a:r>
            <a:r>
              <a:rPr lang="en-US" sz="1800" dirty="0">
                <a:latin typeface="Indie Flower" panose="02000000000000000000" pitchFamily="2" charset="0"/>
              </a:rPr>
              <a:t>, 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Indie Flower" panose="02000000000000000000" pitchFamily="2" charset="0"/>
              </a:rPr>
              <a:t>financial analysis</a:t>
            </a:r>
            <a:r>
              <a:rPr lang="en-US" sz="1800" dirty="0">
                <a:latin typeface="Indie Flower" panose="02000000000000000000" pitchFamily="2" charset="0"/>
              </a:rPr>
              <a:t>, 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Indie Flower" panose="02000000000000000000" pitchFamily="2" charset="0"/>
              </a:rPr>
              <a:t>scientific simulation</a:t>
            </a:r>
            <a:r>
              <a:rPr lang="en-US" sz="1800" dirty="0">
                <a:latin typeface="Indie Flower" panose="02000000000000000000" pitchFamily="2" charset="0"/>
              </a:rPr>
              <a:t>, and 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Indie Flower" panose="02000000000000000000" pitchFamily="2" charset="0"/>
              </a:rPr>
              <a:t>bioinformatics</a:t>
            </a:r>
            <a:r>
              <a:rPr lang="en-US" sz="1800" dirty="0">
                <a:latin typeface="Indie Flower" panose="02000000000000000000" pitchFamily="2" charset="0"/>
              </a:rPr>
              <a:t>.</a:t>
            </a:r>
          </a:p>
          <a:p>
            <a:pPr algn="just"/>
            <a:endParaRPr lang="en-US" sz="1800" b="1" dirty="0">
              <a:solidFill>
                <a:schemeClr val="accent2">
                  <a:lumMod val="75000"/>
                </a:schemeClr>
              </a:solidFill>
              <a:latin typeface="Indie Flower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D2E57653-3E58-4892-A7ED-712530ACC680}" type="slidenum">
              <a:rPr kumimoji="0" lang="en-US" smtClean="0"/>
              <a:pPr eaLnBrk="1" latinLnBrk="0" hangingPunct="1"/>
              <a:t>7</a:t>
            </a:fld>
            <a:endParaRPr kumimoji="0" 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52400"/>
            <a:ext cx="2625063" cy="5541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10"/>
          <p:cNvGrpSpPr/>
          <p:nvPr/>
        </p:nvGrpSpPr>
        <p:grpSpPr>
          <a:xfrm rot="19045773">
            <a:off x="-134694" y="383730"/>
            <a:ext cx="2068930" cy="858371"/>
            <a:chOff x="3616036" y="3453674"/>
            <a:chExt cx="3013364" cy="1118326"/>
          </a:xfrm>
        </p:grpSpPr>
        <p:pic>
          <p:nvPicPr>
            <p:cNvPr id="12" name="Picture 10" descr="C:\Users\shadi\Desktop\hd-blogshapes\hd-blogshapes\circle-transp-red6.png"/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16036" y="3453674"/>
              <a:ext cx="3013364" cy="11183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3901929" y="3793736"/>
              <a:ext cx="2441577" cy="4135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600" b="1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Indie Flower" panose="02000000000000000000" pitchFamily="2" charset="0"/>
                </a:rPr>
                <a:t>Platform Services</a:t>
              </a:r>
              <a:endParaRPr lang="en-US" sz="16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Indie Flower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86299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D2E57653-3E58-4892-A7ED-712530ACC680}" type="slidenum">
              <a:rPr kumimoji="0" lang="en-US" smtClean="0"/>
              <a:pPr eaLnBrk="1" latinLnBrk="0" hangingPunct="1"/>
              <a:t>8</a:t>
            </a:fld>
            <a:endParaRPr kumimoji="0" lang="en-US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8" y="661988"/>
            <a:ext cx="9077325" cy="55340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3501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108" y="274638"/>
            <a:ext cx="6859785" cy="715962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Indie Flower" panose="02000000000000000000" pitchFamily="2" charset="0"/>
              </a:rPr>
              <a:t>		What is </a:t>
            </a:r>
            <a:r>
              <a:rPr lang="en-US" sz="3600" dirty="0" err="1" smtClean="0">
                <a:latin typeface="Indie Flower" panose="02000000000000000000" pitchFamily="2" charset="0"/>
              </a:rPr>
              <a:t>Hadoop</a:t>
            </a:r>
            <a:r>
              <a:rPr lang="en-US" sz="3600" dirty="0" smtClean="0">
                <a:latin typeface="Indie Flower" panose="02000000000000000000" pitchFamily="2" charset="0"/>
              </a:rPr>
              <a:t>?</a:t>
            </a:r>
            <a:endParaRPr lang="en-US" sz="3600" dirty="0">
              <a:latin typeface="Indie Flower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D2E57653-3E58-4892-A7ED-712530ACC680}" type="slidenum">
              <a:rPr kumimoji="0" lang="en-US" smtClean="0"/>
              <a:pPr eaLnBrk="1" latinLnBrk="0" hangingPunct="1"/>
              <a:t>9</a:t>
            </a:fld>
            <a:endParaRPr kumimoji="0" lang="en-US"/>
          </a:p>
        </p:txBody>
      </p:sp>
      <p:pic>
        <p:nvPicPr>
          <p:cNvPr id="5" name="Picture 2" descr="http://2.bp.blogspot.com/-GnkwYm_AyrU/TZiATlIlOUI/AAAAAAAABy4/9ED6XF4scqA/s1600/Hadoop%2BMapReduc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69698"/>
            <a:ext cx="7696200" cy="49787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://www.icc-usa.com/insights/wp-content/uploads/2012/08/big-data-hadoop-elephan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39977"/>
            <a:ext cx="1984375" cy="82682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819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alkboard 16x9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TS102804846</Template>
  <TotalTime>10546</TotalTime>
  <Words>1711</Words>
  <Application>Microsoft Office PowerPoint</Application>
  <PresentationFormat>On-screen Show (4:3)</PresentationFormat>
  <Paragraphs>320</Paragraphs>
  <Slides>31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Indie Flower</vt:lpstr>
      <vt:lpstr>Consolas</vt:lpstr>
      <vt:lpstr>Calibri</vt:lpstr>
      <vt:lpstr>Corbel</vt:lpstr>
      <vt:lpstr>Chalkboard 16x9</vt:lpstr>
      <vt:lpstr>PowerPoint Presentation</vt:lpstr>
      <vt:lpstr>The Amazon Web Services Universe </vt:lpstr>
      <vt:lpstr>Infrastructure Services</vt:lpstr>
      <vt:lpstr>Amazon Simple Storage Service (S3)</vt:lpstr>
      <vt:lpstr>PowerPoint Presentation</vt:lpstr>
      <vt:lpstr>Platform Services</vt:lpstr>
      <vt:lpstr>Amazon Elastic MapReduce (EMR)</vt:lpstr>
      <vt:lpstr>PowerPoint Presentation</vt:lpstr>
      <vt:lpstr>  What is Hadoop?</vt:lpstr>
      <vt:lpstr>Example: Word Count</vt:lpstr>
      <vt:lpstr> </vt:lpstr>
      <vt:lpstr>Example 2: Joins with MapReduce</vt:lpstr>
      <vt:lpstr>Formulating as a MapReduce </vt:lpstr>
      <vt:lpstr>Tools you will need</vt:lpstr>
      <vt:lpstr>Create a new Java Project</vt:lpstr>
      <vt:lpstr>Add Hadoop jar to the project</vt:lpstr>
      <vt:lpstr>Map classes: 1) UserFileMapper</vt:lpstr>
      <vt:lpstr>Map classes: 2) DeliveryFileMapper</vt:lpstr>
      <vt:lpstr>Reduce Class</vt:lpstr>
      <vt:lpstr>Driver Class</vt:lpstr>
      <vt:lpstr>Export Project to Jar</vt:lpstr>
      <vt:lpstr>Uploading Project Jar and Data to S3</vt:lpstr>
      <vt:lpstr>PowerPoint Presentation</vt:lpstr>
      <vt:lpstr>Using Amazon EMR</vt:lpstr>
      <vt:lpstr>Using Amazon EMR</vt:lpstr>
      <vt:lpstr>Using Amazon EMR</vt:lpstr>
      <vt:lpstr>Using Amazon EMR</vt:lpstr>
      <vt:lpstr>Performance</vt:lpstr>
      <vt:lpstr>Debugging the Job</vt:lpstr>
      <vt:lpstr>Accessing the Results on S3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shadi</dc:creator>
  <cp:lastModifiedBy>shadi</cp:lastModifiedBy>
  <cp:revision>159</cp:revision>
  <dcterms:created xsi:type="dcterms:W3CDTF">2013-10-08T20:05:47Z</dcterms:created>
  <dcterms:modified xsi:type="dcterms:W3CDTF">2013-11-08T07:55:50Z</dcterms:modified>
</cp:coreProperties>
</file>