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9" r:id="rId3"/>
    <p:sldId id="260" r:id="rId4"/>
    <p:sldId id="263" r:id="rId5"/>
    <p:sldId id="264" r:id="rId6"/>
    <p:sldId id="265" r:id="rId7"/>
    <p:sldId id="267" r:id="rId8"/>
    <p:sldId id="266" r:id="rId9"/>
    <p:sldId id="278" r:id="rId10"/>
    <p:sldId id="268" r:id="rId11"/>
    <p:sldId id="270" r:id="rId12"/>
    <p:sldId id="274" r:id="rId13"/>
    <p:sldId id="271" r:id="rId14"/>
    <p:sldId id="272" r:id="rId15"/>
    <p:sldId id="276" r:id="rId16"/>
    <p:sldId id="286" r:id="rId17"/>
    <p:sldId id="277" r:id="rId18"/>
    <p:sldId id="279" r:id="rId19"/>
    <p:sldId id="281" r:id="rId20"/>
    <p:sldId id="282" r:id="rId21"/>
    <p:sldId id="283" r:id="rId22"/>
    <p:sldId id="284" r:id="rId23"/>
    <p:sldId id="275" r:id="rId24"/>
    <p:sldId id="287" r:id="rId25"/>
    <p:sldId id="288" r:id="rId26"/>
    <p:sldId id="289" r:id="rId27"/>
    <p:sldId id="285"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2" autoAdjust="0"/>
    <p:restoredTop sz="67092" autoAdjust="0"/>
  </p:normalViewPr>
  <p:slideViewPr>
    <p:cSldViewPr>
      <p:cViewPr>
        <p:scale>
          <a:sx n="50" d="100"/>
          <a:sy n="50" d="100"/>
        </p:scale>
        <p:origin x="-3546" y="-678"/>
      </p:cViewPr>
      <p:guideLst>
        <p:guide orient="horz" pos="2160"/>
        <p:guide pos="2880"/>
      </p:guideLst>
    </p:cSldViewPr>
  </p:slideViewPr>
  <p:notesTextViewPr>
    <p:cViewPr>
      <p:scale>
        <a:sx n="100" d="100"/>
        <a:sy n="100" d="100"/>
      </p:scale>
      <p:origin x="0" y="86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FA83550-F7E0-4739-8784-22168D5E7B90}" type="datetimeFigureOut">
              <a:rPr lang="en-US" smtClean="0"/>
              <a:pPr/>
              <a:t>3/4/2013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7DA115C-1B84-4CE0-9F3E-E70F1F1E7E89}" type="slidenum">
              <a:rPr lang="en-US" smtClean="0"/>
              <a:pPr/>
              <a:t>‹#›</a:t>
            </a:fld>
            <a:endParaRPr lang="en-US"/>
          </a:p>
        </p:txBody>
      </p:sp>
    </p:spTree>
    <p:extLst>
      <p:ext uri="{BB962C8B-B14F-4D97-AF65-F5344CB8AC3E}">
        <p14:creationId xmlns:p14="http://schemas.microsoft.com/office/powerpoint/2010/main" val="1413573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90D916-F5FC-4F94-8A53-19F8A27FF65E}" type="slidenum">
              <a:rPr lang="en-US" smtClean="0"/>
              <a:pPr/>
              <a:t>1</a:t>
            </a:fld>
            <a:endParaRPr lang="en-US" dirty="0"/>
          </a:p>
        </p:txBody>
      </p:sp>
    </p:spTree>
    <p:extLst>
      <p:ext uri="{BB962C8B-B14F-4D97-AF65-F5344CB8AC3E}">
        <p14:creationId xmlns:p14="http://schemas.microsoft.com/office/powerpoint/2010/main" val="1971467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A115C-1B84-4CE0-9F3E-E70F1F1E7E89}" type="slidenum">
              <a:rPr lang="en-US" smtClean="0"/>
              <a:pPr/>
              <a:t>11</a:t>
            </a:fld>
            <a:endParaRPr lang="en-US"/>
          </a:p>
        </p:txBody>
      </p:sp>
    </p:spTree>
    <p:extLst>
      <p:ext uri="{BB962C8B-B14F-4D97-AF65-F5344CB8AC3E}">
        <p14:creationId xmlns:p14="http://schemas.microsoft.com/office/powerpoint/2010/main" val="320682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A115C-1B84-4CE0-9F3E-E70F1F1E7E89}" type="slidenum">
              <a:rPr lang="en-US" smtClean="0"/>
              <a:pPr/>
              <a:t>12</a:t>
            </a:fld>
            <a:endParaRPr lang="en-US"/>
          </a:p>
        </p:txBody>
      </p:sp>
    </p:spTree>
    <p:extLst>
      <p:ext uri="{BB962C8B-B14F-4D97-AF65-F5344CB8AC3E}">
        <p14:creationId xmlns:p14="http://schemas.microsoft.com/office/powerpoint/2010/main" val="238665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Same as with a telephone call</a:t>
            </a:r>
          </a:p>
          <a:p>
            <a:pPr marL="1027026" lvl="1" indent="-543719">
              <a:buFont typeface="+mj-lt"/>
              <a:buAutoNum type="arabicPeriod"/>
            </a:pPr>
            <a:r>
              <a:rPr lang="en-US" dirty="0" smtClean="0"/>
              <a:t>Dial a number to establish a connection</a:t>
            </a:r>
          </a:p>
          <a:p>
            <a:pPr marL="1027026" lvl="1" indent="-543719">
              <a:buFont typeface="+mj-lt"/>
              <a:buAutoNum type="arabicPeriod"/>
            </a:pPr>
            <a:r>
              <a:rPr lang="en-US" dirty="0" smtClean="0"/>
              <a:t>Speak (</a:t>
            </a:r>
            <a:r>
              <a:rPr lang="en-US" dirty="0" err="1" smtClean="0"/>
              <a:t>i.e</a:t>
            </a:r>
            <a:r>
              <a:rPr lang="en-US" dirty="0" smtClean="0"/>
              <a:t> send data)</a:t>
            </a:r>
          </a:p>
          <a:p>
            <a:pPr marL="1027026" lvl="1" indent="-543719">
              <a:buFont typeface="+mj-lt"/>
              <a:buAutoNum type="arabicPeriod"/>
            </a:pPr>
            <a:r>
              <a:rPr lang="en-US" dirty="0" smtClean="0"/>
              <a:t>Hang up to release the connection</a:t>
            </a:r>
          </a:p>
          <a:p>
            <a:endParaRPr lang="en-US" dirty="0" smtClean="0"/>
          </a:p>
          <a:p>
            <a:r>
              <a:rPr lang="en-US" dirty="0" smtClean="0"/>
              <a:t>Advantages:</a:t>
            </a:r>
          </a:p>
          <a:p>
            <a:endParaRPr lang="en-US" dirty="0" smtClean="0"/>
          </a:p>
          <a:p>
            <a:r>
              <a:rPr lang="en-US" dirty="0" smtClean="0"/>
              <a:t>1- Guaranteed bandwidth (</a:t>
            </a:r>
            <a:r>
              <a:rPr lang="en-US" dirty="0" err="1" smtClean="0"/>
              <a:t>i.e</a:t>
            </a:r>
            <a:r>
              <a:rPr lang="en-US" dirty="0" smtClean="0"/>
              <a:t> Good for video streaming)</a:t>
            </a:r>
          </a:p>
          <a:p>
            <a:r>
              <a:rPr lang="en-US" dirty="0" smtClean="0"/>
              <a:t>2– No worries about lost or out-of-order packets</a:t>
            </a:r>
          </a:p>
          <a:p>
            <a:r>
              <a:rPr lang="en-US" dirty="0" smtClean="0"/>
              <a:t>3- Simple forwarding (No need to inspect a packet header)</a:t>
            </a:r>
          </a:p>
          <a:p>
            <a:r>
              <a:rPr lang="en-US" dirty="0" smtClean="0"/>
              <a:t>4- Low per-packet overhead (No</a:t>
            </a:r>
            <a:r>
              <a:rPr lang="en-US" baseline="0" dirty="0" smtClean="0"/>
              <a:t> packet header)</a:t>
            </a:r>
          </a:p>
          <a:p>
            <a:endParaRPr lang="en-US" baseline="0" dirty="0" smtClean="0"/>
          </a:p>
          <a:p>
            <a:r>
              <a:rPr lang="en-US" baseline="0" dirty="0" smtClean="0"/>
              <a:t>Disadvantages:</a:t>
            </a:r>
          </a:p>
          <a:p>
            <a:r>
              <a:rPr lang="en-US" dirty="0" smtClean="0"/>
              <a:t>1- Wasted bandwidth (Source holds</a:t>
            </a:r>
            <a:r>
              <a:rPr lang="en-US" baseline="0" dirty="0" smtClean="0"/>
              <a:t> the connection even when no data to send)</a:t>
            </a:r>
            <a:endParaRPr lang="en-US" dirty="0" smtClean="0"/>
          </a:p>
          <a:p>
            <a:r>
              <a:rPr lang="en-US" dirty="0" smtClean="0"/>
              <a:t>2-</a:t>
            </a:r>
            <a:r>
              <a:rPr lang="en-US" baseline="0" dirty="0" smtClean="0"/>
              <a:t> </a:t>
            </a:r>
            <a:r>
              <a:rPr lang="en-US" dirty="0" smtClean="0"/>
              <a:t>Blocked connections (Nobody</a:t>
            </a:r>
            <a:r>
              <a:rPr lang="en-US" baseline="0" dirty="0" smtClean="0"/>
              <a:t> else can use this connection to transfer data)</a:t>
            </a:r>
            <a:endParaRPr lang="en-US" dirty="0" smtClean="0"/>
          </a:p>
          <a:p>
            <a:r>
              <a:rPr lang="en-US" dirty="0" smtClean="0"/>
              <a:t>3- Connection set-up delay</a:t>
            </a:r>
          </a:p>
          <a:p>
            <a:pPr defTabSz="966612">
              <a:defRPr/>
            </a:pPr>
            <a:r>
              <a:rPr lang="en-US" dirty="0" smtClean="0"/>
              <a:t>4- If, during such a communications session, one or more of the relaying switches went offline, or if some damaged occurred along the many </a:t>
            </a:r>
            <a:r>
              <a:rPr lang="en-US" dirty="0" err="1" smtClean="0"/>
              <a:t>kilometres</a:t>
            </a:r>
            <a:r>
              <a:rPr lang="en-US" dirty="0" smtClean="0"/>
              <a:t> of cable connecting two computers, then communication would cease between them until repairs had been carried out.</a:t>
            </a:r>
          </a:p>
          <a:p>
            <a:endParaRPr lang="en-US" dirty="0" smtClean="0"/>
          </a:p>
        </p:txBody>
      </p:sp>
      <p:sp>
        <p:nvSpPr>
          <p:cNvPr id="4" name="Slide Number Placeholder 3"/>
          <p:cNvSpPr>
            <a:spLocks noGrp="1"/>
          </p:cNvSpPr>
          <p:nvPr>
            <p:ph type="sldNum" sz="quarter" idx="10"/>
          </p:nvPr>
        </p:nvSpPr>
        <p:spPr/>
        <p:txBody>
          <a:bodyPr/>
          <a:lstStyle/>
          <a:p>
            <a:fld id="{E7DA115C-1B84-4CE0-9F3E-E70F1F1E7E8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300" dirty="0"/>
              <a:t>Data is divided into a number of </a:t>
            </a:r>
            <a:r>
              <a:rPr lang="en-US" sz="1300" b="1" i="1" dirty="0"/>
              <a:t>Packets.</a:t>
            </a:r>
          </a:p>
          <a:p>
            <a:pPr algn="just"/>
            <a:r>
              <a:rPr lang="en-US" sz="1300" b="1" i="1" dirty="0"/>
              <a:t>Each packet </a:t>
            </a:r>
            <a:r>
              <a:rPr lang="en-US" sz="1300" dirty="0"/>
              <a:t>has the </a:t>
            </a:r>
            <a:r>
              <a:rPr lang="en-US" sz="1300" b="1" i="1" dirty="0"/>
              <a:t>addressing information</a:t>
            </a:r>
            <a:r>
              <a:rPr lang="en-US" sz="1300" dirty="0"/>
              <a:t> required to reach the destination.</a:t>
            </a:r>
          </a:p>
          <a:p>
            <a:pPr algn="just"/>
            <a:r>
              <a:rPr lang="en-US" sz="1300" b="1" i="1" dirty="0"/>
              <a:t>Packets</a:t>
            </a:r>
            <a:r>
              <a:rPr lang="en-US" sz="1300" dirty="0"/>
              <a:t> can traverse </a:t>
            </a:r>
            <a:r>
              <a:rPr lang="en-US" sz="1300" b="1" i="1" dirty="0"/>
              <a:t>different paths</a:t>
            </a:r>
            <a:r>
              <a:rPr lang="en-US" sz="1300" dirty="0"/>
              <a:t>.</a:t>
            </a:r>
          </a:p>
          <a:p>
            <a:endParaRPr lang="en-US" dirty="0" smtClean="0"/>
          </a:p>
          <a:p>
            <a:endParaRPr lang="en-US" dirty="0" smtClean="0"/>
          </a:p>
          <a:p>
            <a:r>
              <a:rPr lang="en-US" dirty="0" smtClean="0"/>
              <a:t>Advantages</a:t>
            </a:r>
          </a:p>
          <a:p>
            <a:endParaRPr lang="en-US" dirty="0" smtClean="0"/>
          </a:p>
          <a:p>
            <a:r>
              <a:rPr lang="en-US" dirty="0" smtClean="0"/>
              <a:t>1- packets</a:t>
            </a:r>
            <a:r>
              <a:rPr lang="en-US" baseline="0" dirty="0" smtClean="0"/>
              <a:t> from different sources can use the same link (</a:t>
            </a:r>
            <a:r>
              <a:rPr lang="en-US" dirty="0" smtClean="0"/>
              <a:t>Bandwidth used to full potential)</a:t>
            </a:r>
          </a:p>
          <a:p>
            <a:r>
              <a:rPr lang="en-US" dirty="0" smtClean="0"/>
              <a:t>2- Not affected by line/node failure (use</a:t>
            </a:r>
            <a:r>
              <a:rPr lang="en-US" baseline="0" dirty="0" smtClean="0"/>
              <a:t> different path</a:t>
            </a:r>
            <a:r>
              <a:rPr lang="en-US" dirty="0" smtClean="0"/>
              <a:t>)</a:t>
            </a:r>
          </a:p>
          <a:p>
            <a:r>
              <a:rPr lang="en-US" dirty="0" smtClean="0"/>
              <a:t>3- Availability – no waiting for a direct connection to become available</a:t>
            </a:r>
          </a:p>
          <a:p>
            <a:endParaRPr lang="en-US" dirty="0" smtClean="0"/>
          </a:p>
          <a:p>
            <a:r>
              <a:rPr lang="en-US" dirty="0" smtClean="0"/>
              <a:t>Disadvantages:</a:t>
            </a:r>
          </a:p>
          <a:p>
            <a:endParaRPr lang="en-US" dirty="0" smtClean="0"/>
          </a:p>
          <a:p>
            <a:r>
              <a:rPr lang="en-US" dirty="0" smtClean="0"/>
              <a:t>1- Under heavy use different packets suffer from</a:t>
            </a:r>
            <a:r>
              <a:rPr lang="en-US" baseline="0" dirty="0" smtClean="0"/>
              <a:t> different </a:t>
            </a:r>
            <a:r>
              <a:rPr lang="en-US" dirty="0" smtClean="0"/>
              <a:t>delays (Not so good for some types data streams (e.g. real-time video streams )</a:t>
            </a:r>
          </a:p>
          <a:p>
            <a:r>
              <a:rPr lang="en-US" dirty="0" smtClean="0"/>
              <a:t>2- Not reliable: Data packets can get lost or become corrupted</a:t>
            </a:r>
          </a:p>
          <a:p>
            <a:r>
              <a:rPr lang="en-US" dirty="0" smtClean="0"/>
              <a:t> Protocols are needed for a reliable transfer</a:t>
            </a:r>
          </a:p>
          <a:p>
            <a:r>
              <a:rPr lang="en-US" dirty="0" smtClean="0"/>
              <a:t>3- packets</a:t>
            </a:r>
            <a:r>
              <a:rPr lang="en-US" baseline="0" dirty="0" smtClean="0"/>
              <a:t> need to be ordered at the destination because they </a:t>
            </a:r>
            <a:r>
              <a:rPr lang="en-US" dirty="0" smtClean="0"/>
              <a:t>arrive out of sequence</a:t>
            </a:r>
          </a:p>
        </p:txBody>
      </p:sp>
      <p:sp>
        <p:nvSpPr>
          <p:cNvPr id="4" name="Slide Number Placeholder 3"/>
          <p:cNvSpPr>
            <a:spLocks noGrp="1"/>
          </p:cNvSpPr>
          <p:nvPr>
            <p:ph type="sldNum" sz="quarter" idx="10"/>
          </p:nvPr>
        </p:nvSpPr>
        <p:spPr/>
        <p:txBody>
          <a:bodyPr/>
          <a:lstStyle/>
          <a:p>
            <a:fld id="{E7DA115C-1B84-4CE0-9F3E-E70F1F1E7E8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router is an</a:t>
            </a:r>
            <a:r>
              <a:rPr lang="en-US" baseline="0" dirty="0" smtClean="0"/>
              <a:t> IP layer device (it understands both IP and MAC addresses).</a:t>
            </a:r>
          </a:p>
          <a:p>
            <a:pPr defTabSz="966612"/>
            <a:endParaRPr lang="en-US" baseline="0" dirty="0" smtClean="0"/>
          </a:p>
          <a:p>
            <a:pPr defTabSz="966612"/>
            <a:r>
              <a:rPr lang="en-US" dirty="0" smtClean="0"/>
              <a:t>A router has multiple ports (in most cases 2 ports), each port belongs to a different</a:t>
            </a:r>
            <a:r>
              <a:rPr lang="en-US" baseline="0" dirty="0" smtClean="0"/>
              <a:t> network. Thus, the main functionality of a router is connecting networks and routing packets between them by finding the best (or shortest) path between the source and destination.</a:t>
            </a:r>
          </a:p>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n large networks (ex. Queen’s University network), specialized network devices are used. So there is a router device, a switch device and a wireless access point device. The reason behind this is that in large networks, number of users is large, thus the number of frames generated per second is huge. This requires high performance specialized network devices to handle this huge traffic.</a:t>
            </a:r>
          </a:p>
          <a:p>
            <a:endParaRPr lang="en-US" baseline="0" dirty="0" smtClean="0"/>
          </a:p>
          <a:p>
            <a:r>
              <a:rPr lang="en-US" baseline="0" dirty="0" smtClean="0"/>
              <a:t>However at home, there is less than 20 users and thus no much traffic generated. A Wireless DSL router is thus sufficient to handle this kind of low traffic. A Wireless DSL router combines the router, switch and wireless access point into a single device as illustrated in the picture.</a:t>
            </a:r>
          </a:p>
          <a:p>
            <a:endParaRPr lang="en-US" baseline="0" dirty="0" smtClean="0"/>
          </a:p>
          <a:p>
            <a:r>
              <a:rPr lang="en-US" baseline="0" dirty="0" smtClean="0"/>
              <a:t>A Wireless DSL router need to be connected to a DSL or Cable modem, the modem is then connected to the Internet Service Provider (ISP). Sometimes, Wireless DSL routers have an integrated DSL modem.</a:t>
            </a:r>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A115C-1B84-4CE0-9F3E-E70F1F1E7E89}" type="slidenum">
              <a:rPr lang="en-US" smtClean="0"/>
              <a:pPr/>
              <a:t>2</a:t>
            </a:fld>
            <a:endParaRPr lang="en-US"/>
          </a:p>
        </p:txBody>
      </p:sp>
    </p:spTree>
    <p:extLst>
      <p:ext uri="{BB962C8B-B14F-4D97-AF65-F5344CB8AC3E}">
        <p14:creationId xmlns:p14="http://schemas.microsoft.com/office/powerpoint/2010/main" val="478554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DA115C-1B84-4CE0-9F3E-E70F1F1E7E89}" type="slidenum">
              <a:rPr lang="en-US" smtClean="0"/>
              <a:pPr/>
              <a:t>21</a:t>
            </a:fld>
            <a:endParaRPr lang="en-US"/>
          </a:p>
        </p:txBody>
      </p:sp>
    </p:spTree>
    <p:extLst>
      <p:ext uri="{BB962C8B-B14F-4D97-AF65-F5344CB8AC3E}">
        <p14:creationId xmlns:p14="http://schemas.microsoft.com/office/powerpoint/2010/main" val="866306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dirty="0" smtClean="0">
                <a:solidFill>
                  <a:schemeClr val="tx1"/>
                </a:solidFill>
              </a:rPr>
              <a:t>Given 2 computers communicating over the internet</a:t>
            </a:r>
          </a:p>
          <a:p>
            <a:pPr algn="l"/>
            <a:r>
              <a:rPr lang="en-US" sz="1200" b="0" dirty="0" smtClean="0">
                <a:solidFill>
                  <a:schemeClr val="tx1"/>
                </a:solidFill>
              </a:rPr>
              <a:t>On each one of them </a:t>
            </a:r>
            <a:r>
              <a:rPr lang="en-US" sz="1200" b="0" dirty="0">
                <a:solidFill>
                  <a:schemeClr val="tx1"/>
                </a:solidFill>
              </a:rPr>
              <a:t>multiple network applications are running</a:t>
            </a:r>
          </a:p>
          <a:p>
            <a:pPr algn="l"/>
            <a:endParaRPr lang="en-US" sz="1200" b="0" dirty="0">
              <a:solidFill>
                <a:schemeClr val="tx1"/>
              </a:solidFill>
            </a:endParaRPr>
          </a:p>
          <a:p>
            <a:pPr algn="l"/>
            <a:r>
              <a:rPr lang="en-US" sz="1200" b="0" dirty="0">
                <a:solidFill>
                  <a:schemeClr val="tx1"/>
                </a:solidFill>
              </a:rPr>
              <a:t>Given that, each computer has only a single IP address.  </a:t>
            </a:r>
          </a:p>
          <a:p>
            <a:pPr algn="l"/>
            <a:endParaRPr lang="en-US" sz="1200" b="0" dirty="0">
              <a:solidFill>
                <a:schemeClr val="tx1"/>
              </a:solidFill>
            </a:endParaRPr>
          </a:p>
          <a:p>
            <a:pPr algn="l"/>
            <a:r>
              <a:rPr lang="en-US" sz="1200" b="0" dirty="0">
                <a:solidFill>
                  <a:schemeClr val="tx1"/>
                </a:solidFill>
              </a:rPr>
              <a:t>How come when Phoebe uses Skype, the messages are not received by Chandler’s Yahoo! messenger!!</a:t>
            </a:r>
          </a:p>
          <a:p>
            <a:pPr algn="just"/>
            <a:endParaRPr lang="en-US" sz="1200" b="0" dirty="0">
              <a:solidFill>
                <a:schemeClr val="tx1"/>
              </a:solidFill>
            </a:endParaRPr>
          </a:p>
          <a:p>
            <a:pPr algn="just"/>
            <a:endParaRPr lang="en-US" sz="1200" b="0" dirty="0">
              <a:solidFill>
                <a:schemeClr val="tx1"/>
              </a:solidFill>
            </a:endParaRPr>
          </a:p>
          <a:p>
            <a:pPr algn="just"/>
            <a:r>
              <a:rPr lang="en-US" sz="1200" b="0" dirty="0">
                <a:solidFill>
                  <a:schemeClr val="tx1"/>
                </a:solidFill>
              </a:rPr>
              <a:t>To allow multiple network applications to run on the same computer, Each network application LISTENs to an assigned Transmission Control Protocol (TCP) port number</a:t>
            </a:r>
          </a:p>
          <a:p>
            <a:endParaRPr lang="en-US" sz="1200" b="0" dirty="0" smtClean="0">
              <a:solidFill>
                <a:schemeClr val="tx1"/>
              </a:solidFill>
            </a:endParaRPr>
          </a:p>
          <a:p>
            <a:pPr lvl="1" algn="just"/>
            <a:r>
              <a:rPr lang="en-US" sz="1200" b="0" dirty="0" smtClean="0">
                <a:solidFill>
                  <a:schemeClr val="tx1"/>
                </a:solidFill>
              </a:rPr>
              <a:t>TCP Port number (2-byte positive integer value [0 – 65535]):</a:t>
            </a:r>
          </a:p>
          <a:p>
            <a:pPr lvl="1" algn="just"/>
            <a:r>
              <a:rPr lang="en-US" sz="1200" b="0" dirty="0">
                <a:solidFill>
                  <a:schemeClr val="tx1"/>
                </a:solidFill>
              </a:rPr>
              <a:t>- </a:t>
            </a:r>
            <a:r>
              <a:rPr lang="en-US" sz="1200" b="1" dirty="0">
                <a:solidFill>
                  <a:schemeClr val="tx1"/>
                </a:solidFill>
              </a:rPr>
              <a:t>Uniquely identifies</a:t>
            </a:r>
            <a:r>
              <a:rPr lang="en-US" sz="1200" b="1" dirty="0" smtClean="0">
                <a:solidFill>
                  <a:schemeClr val="tx1"/>
                </a:solidFill>
              </a:rPr>
              <a:t> </a:t>
            </a:r>
            <a:r>
              <a:rPr lang="en-US" sz="1200" b="0" dirty="0" smtClean="0">
                <a:solidFill>
                  <a:schemeClr val="tx1"/>
                </a:solidFill>
              </a:rPr>
              <a:t>a network application (not repeated on same computer).</a:t>
            </a:r>
          </a:p>
          <a:p>
            <a:pPr lvl="1" algn="just">
              <a:buFontTx/>
              <a:buChar char="-"/>
            </a:pPr>
            <a:r>
              <a:rPr lang="en-US" sz="1200" b="0" dirty="0">
                <a:solidFill>
                  <a:schemeClr val="tx1"/>
                </a:solidFill>
              </a:rPr>
              <a:t> </a:t>
            </a:r>
            <a:r>
              <a:rPr lang="en-US" sz="1200" b="1" dirty="0">
                <a:solidFill>
                  <a:schemeClr val="tx1"/>
                </a:solidFill>
              </a:rPr>
              <a:t>Locally significant</a:t>
            </a:r>
            <a:r>
              <a:rPr lang="en-US" sz="1200" b="1" dirty="0" smtClean="0">
                <a:solidFill>
                  <a:schemeClr val="tx1"/>
                </a:solidFill>
              </a:rPr>
              <a:t> </a:t>
            </a:r>
            <a:r>
              <a:rPr lang="en-US" sz="1200" b="0" dirty="0" smtClean="0">
                <a:solidFill>
                  <a:schemeClr val="tx1"/>
                </a:solidFill>
              </a:rPr>
              <a:t>(same port number  can be assigned to different network applications on different computer).</a:t>
            </a:r>
          </a:p>
          <a:p>
            <a:pPr algn="just">
              <a:buFontTx/>
              <a:buChar char="-"/>
            </a:pPr>
            <a:endParaRPr lang="en-US" sz="1200" b="0" dirty="0">
              <a:solidFill>
                <a:schemeClr val="tx1"/>
              </a:solidFill>
            </a:endParaRPr>
          </a:p>
          <a:p>
            <a:pPr algn="just">
              <a:buFontTx/>
              <a:buChar char="-"/>
            </a:pPr>
            <a:endParaRPr lang="en-US" sz="1200" b="0" dirty="0">
              <a:solidFill>
                <a:schemeClr val="tx1"/>
              </a:solidFill>
            </a:endParaRPr>
          </a:p>
          <a:p>
            <a:pPr algn="just">
              <a:buFontTx/>
              <a:buChar char="-"/>
            </a:pPr>
            <a:r>
              <a:rPr lang="en-US" sz="1200" b="0" dirty="0" smtClean="0">
                <a:solidFill>
                  <a:schemeClr val="tx1"/>
                </a:solidFill>
              </a:rPr>
              <a:t>Famous TCP port numbers (0 to 1023 reserved for the </a:t>
            </a:r>
            <a:r>
              <a:rPr lang="en-US" sz="1200" b="0" i="1" dirty="0" smtClean="0">
                <a:solidFill>
                  <a:schemeClr val="tx1"/>
                </a:solidFill>
              </a:rPr>
              <a:t>well-known applications</a:t>
            </a:r>
            <a:r>
              <a:rPr lang="en-US" sz="1200" b="0" dirty="0" smtClean="0">
                <a:solidFill>
                  <a:schemeClr val="tx1"/>
                </a:solidFill>
              </a:rPr>
              <a:t>):</a:t>
            </a:r>
          </a:p>
          <a:p>
            <a:pPr lvl="1" algn="just">
              <a:buFontTx/>
              <a:buChar char="-"/>
              <a:tabLst>
                <a:tab pos="360802" algn="l"/>
                <a:tab pos="721603" algn="l"/>
                <a:tab pos="1084082" algn="l"/>
                <a:tab pos="1454953" algn="l"/>
                <a:tab pos="1815754" algn="l"/>
              </a:tabLst>
            </a:pPr>
            <a:r>
              <a:rPr lang="en-US" sz="1200" b="0" dirty="0" smtClean="0">
                <a:solidFill>
                  <a:schemeClr val="tx1"/>
                </a:solidFill>
              </a:rPr>
              <a:t> File Transfer Protocol (FTP) for uploading/downloading files listens to port 22</a:t>
            </a:r>
          </a:p>
          <a:p>
            <a:pPr lvl="1" algn="just">
              <a:buFontTx/>
              <a:buChar char="-"/>
              <a:tabLst>
                <a:tab pos="360802" algn="l"/>
                <a:tab pos="721603" algn="l"/>
                <a:tab pos="1084082" algn="l"/>
                <a:tab pos="1454953" algn="l"/>
                <a:tab pos="1815754" algn="l"/>
              </a:tabLst>
            </a:pPr>
            <a:r>
              <a:rPr lang="en-US" sz="1200" b="0" dirty="0" smtClean="0">
                <a:solidFill>
                  <a:schemeClr val="tx1"/>
                </a:solidFill>
              </a:rPr>
              <a:t> Hypertext Transfer Protocol (HTTP) for web browsing listens to port 80</a:t>
            </a:r>
          </a:p>
          <a:p>
            <a:pPr lvl="1" algn="just">
              <a:buFontTx/>
              <a:buChar char="-"/>
              <a:tabLst>
                <a:tab pos="360802" algn="l"/>
                <a:tab pos="721603" algn="l"/>
                <a:tab pos="1084082" algn="l"/>
                <a:tab pos="1454953" algn="l"/>
                <a:tab pos="1815754" algn="l"/>
              </a:tabLst>
            </a:pPr>
            <a:r>
              <a:rPr lang="en-US" sz="1200" b="0" dirty="0" smtClean="0">
                <a:solidFill>
                  <a:schemeClr val="tx1"/>
                </a:solidFill>
              </a:rPr>
              <a:t> Domain Name System (DNS) listens to port 53</a:t>
            </a:r>
          </a:p>
          <a:p>
            <a:pPr algn="ct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22</a:t>
            </a:fld>
            <a:endParaRPr lang="en-US"/>
          </a:p>
        </p:txBody>
      </p:sp>
    </p:spTree>
    <p:extLst>
      <p:ext uri="{BB962C8B-B14F-4D97-AF65-F5344CB8AC3E}">
        <p14:creationId xmlns:p14="http://schemas.microsoft.com/office/powerpoint/2010/main" val="92208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t>To</a:t>
            </a:r>
            <a:r>
              <a:rPr lang="en-US" sz="1200" baseline="0" dirty="0" smtClean="0"/>
              <a:t> send data over the internet:</a:t>
            </a:r>
          </a:p>
          <a:p>
            <a:endParaRPr lang="en-US" sz="1200" baseline="0" dirty="0" smtClean="0"/>
          </a:p>
          <a:p>
            <a:r>
              <a:rPr lang="en-US" sz="1200" baseline="0" dirty="0" smtClean="0"/>
              <a:t>1- Data is first segmented at the Transport Layer by the TCP to smaller chunks to fit into the packets.</a:t>
            </a:r>
            <a:endParaRPr lang="en-US" sz="1200" dirty="0" smtClean="0"/>
          </a:p>
          <a:p>
            <a:endParaRPr lang="en-US" sz="1200" dirty="0" smtClean="0"/>
          </a:p>
          <a:p>
            <a:r>
              <a:rPr lang="en-US" sz="1200" dirty="0" smtClean="0"/>
              <a:t>2- </a:t>
            </a:r>
            <a:r>
              <a:rPr lang="en-US" sz="1200" b="1" dirty="0" smtClean="0"/>
              <a:t>TCP</a:t>
            </a:r>
            <a:r>
              <a:rPr lang="en-US" sz="1200" b="1" baseline="0" dirty="0" smtClean="0"/>
              <a:t> header </a:t>
            </a:r>
            <a:r>
              <a:rPr lang="en-US" sz="1200" baseline="0" dirty="0" smtClean="0"/>
              <a:t>contains the following fields:</a:t>
            </a:r>
          </a:p>
          <a:p>
            <a:r>
              <a:rPr lang="en-US" sz="1200" baseline="0" dirty="0" smtClean="0"/>
              <a:t>	</a:t>
            </a:r>
            <a:r>
              <a:rPr lang="en-US" sz="1200" baseline="0" dirty="0" err="1" smtClean="0"/>
              <a:t>i</a:t>
            </a:r>
            <a:r>
              <a:rPr lang="en-US" sz="1200" baseline="0" dirty="0" smtClean="0"/>
              <a:t>- </a:t>
            </a:r>
            <a:r>
              <a:rPr lang="en-US" sz="1200" b="1" baseline="0" dirty="0" smtClean="0"/>
              <a:t>Source TCP port number: </a:t>
            </a:r>
            <a:r>
              <a:rPr lang="en-US" sz="1200" baseline="0" dirty="0" smtClean="0"/>
              <a:t>This defines the TCP port number of the application sending the request.</a:t>
            </a:r>
          </a:p>
          <a:p>
            <a:pPr defTabSz="966612"/>
            <a:r>
              <a:rPr lang="en-US" sz="1200" baseline="0" dirty="0" smtClean="0"/>
              <a:t>	ii- </a:t>
            </a:r>
            <a:r>
              <a:rPr lang="en-US" sz="1200" b="1" baseline="0" dirty="0" smtClean="0"/>
              <a:t>Destination</a:t>
            </a:r>
            <a:r>
              <a:rPr lang="en-US" sz="1200" baseline="0" dirty="0" smtClean="0"/>
              <a:t> </a:t>
            </a:r>
            <a:r>
              <a:rPr lang="en-US" sz="1200" b="1" baseline="0" dirty="0" smtClean="0"/>
              <a:t>TCP port number: </a:t>
            </a:r>
            <a:r>
              <a:rPr lang="en-US" sz="1200" baseline="0" dirty="0" smtClean="0"/>
              <a:t>This defines the TCP port number of the application to receive the request.</a:t>
            </a:r>
          </a:p>
          <a:p>
            <a:pPr lvl="2">
              <a:buFontTx/>
              <a:buNone/>
            </a:pPr>
            <a:r>
              <a:rPr lang="en-US" sz="1200" b="0" baseline="0" dirty="0" smtClean="0"/>
              <a:t>iii- </a:t>
            </a:r>
            <a:r>
              <a:rPr lang="en-US" sz="1200" b="1" baseline="0" dirty="0" err="1" smtClean="0"/>
              <a:t>Ack</a:t>
            </a:r>
            <a:r>
              <a:rPr lang="en-US" sz="1200" b="1" baseline="0" dirty="0" smtClean="0"/>
              <a:t> field: </a:t>
            </a:r>
            <a:r>
              <a:rPr lang="en-US" sz="1200" dirty="0" smtClean="0"/>
              <a:t>used in a reply message to let an originating host know that a TCP packet, or perhaps a group of TCP packets, arrived intact, or that a specific packet was lost and needs to be sent again.</a:t>
            </a:r>
          </a:p>
          <a:p>
            <a:pPr>
              <a:buFontTx/>
              <a:buNone/>
            </a:pPr>
            <a:r>
              <a:rPr lang="en-US" sz="1200" b="1" dirty="0" smtClean="0"/>
              <a:t>	</a:t>
            </a:r>
            <a:r>
              <a:rPr lang="en-US" sz="1200" b="0" dirty="0" smtClean="0"/>
              <a:t>iv-</a:t>
            </a:r>
            <a:r>
              <a:rPr lang="en-US" sz="1200" b="1" dirty="0" smtClean="0"/>
              <a:t>Sequence Number field: </a:t>
            </a:r>
            <a:r>
              <a:rPr lang="en-US" sz="1200" dirty="0" smtClean="0"/>
              <a:t>TCP software on an originating host may take a lengthy message and split it up over a number of TCP segments, but the sequence number it attaches to each segment will let the destination host know what order it needs to use to reassemble the segment’s data into the original message.</a:t>
            </a:r>
          </a:p>
          <a:p>
            <a:pPr>
              <a:buFontTx/>
              <a:buNone/>
            </a:pPr>
            <a:endParaRPr lang="en-US" sz="1200" dirty="0" smtClean="0"/>
          </a:p>
          <a:p>
            <a:pPr>
              <a:buFontTx/>
              <a:buNone/>
            </a:pPr>
            <a:r>
              <a:rPr lang="en-US" sz="1200" dirty="0" smtClean="0"/>
              <a:t>3- </a:t>
            </a:r>
            <a:r>
              <a:rPr lang="en-US" sz="1200" b="1" dirty="0" smtClean="0"/>
              <a:t>IP header </a:t>
            </a:r>
            <a:r>
              <a:rPr lang="en-US" sz="1200" dirty="0" smtClean="0"/>
              <a:t>is then used to route the packet between routers till it</a:t>
            </a:r>
            <a:r>
              <a:rPr lang="en-US" sz="1200" baseline="0" dirty="0" smtClean="0"/>
              <a:t> reaches the destination. The IP header contains the following fields:</a:t>
            </a:r>
          </a:p>
          <a:p>
            <a:r>
              <a:rPr lang="en-US" sz="1200" baseline="0" dirty="0" smtClean="0"/>
              <a:t>	</a:t>
            </a:r>
            <a:r>
              <a:rPr lang="en-US" sz="1200" baseline="0" dirty="0" err="1" smtClean="0"/>
              <a:t>i</a:t>
            </a:r>
            <a:r>
              <a:rPr lang="en-US" sz="1200" baseline="0" dirty="0" smtClean="0"/>
              <a:t>- </a:t>
            </a:r>
            <a:r>
              <a:rPr lang="en-US" sz="1200" b="1" baseline="0" dirty="0" smtClean="0"/>
              <a:t>Source IP Address: </a:t>
            </a:r>
            <a:r>
              <a:rPr lang="en-US" sz="1200" baseline="0" dirty="0" smtClean="0"/>
              <a:t>This defines the IP address of the device sending the request.</a:t>
            </a:r>
          </a:p>
          <a:p>
            <a:pPr defTabSz="966612">
              <a:defRPr/>
            </a:pPr>
            <a:r>
              <a:rPr lang="en-US" sz="1200" baseline="0" dirty="0" smtClean="0"/>
              <a:t>	ii- </a:t>
            </a:r>
            <a:r>
              <a:rPr lang="en-US" sz="1200" b="1" baseline="0" dirty="0" smtClean="0"/>
              <a:t>Destination IP Address: </a:t>
            </a:r>
            <a:r>
              <a:rPr lang="en-US" sz="1200" baseline="0" dirty="0" smtClean="0"/>
              <a:t>This defines the IP address of the device to receive the request.</a:t>
            </a:r>
          </a:p>
          <a:p>
            <a:r>
              <a:rPr lang="en-US" sz="1200" b="1" baseline="0" dirty="0" smtClean="0"/>
              <a:t>	</a:t>
            </a:r>
            <a:r>
              <a:rPr lang="en-US" sz="1200" b="0" baseline="0" dirty="0" smtClean="0"/>
              <a:t>iii- </a:t>
            </a:r>
            <a:r>
              <a:rPr lang="en-US" sz="1200" b="1" baseline="0" dirty="0" smtClean="0"/>
              <a:t>TTL field: is the Time to Live: </a:t>
            </a:r>
            <a:r>
              <a:rPr lang="en-US" sz="1200" dirty="0" smtClean="0"/>
              <a:t>A single byte-sized value. The originating host puts a positive integer value in this space, which is has 1 subtracted from it at each encounter with a gateway. If the TTL value reaches 0, it's generally because the packet has entered an infinite loop of gateways. At that point, the packet is deleted and an error message sent to the originating host.</a:t>
            </a:r>
          </a:p>
          <a:p>
            <a:r>
              <a:rPr lang="en-US" sz="1200" b="1" dirty="0" smtClean="0"/>
              <a:t>	</a:t>
            </a:r>
            <a:r>
              <a:rPr lang="en-US" sz="1200" b="0" dirty="0" smtClean="0"/>
              <a:t>iv-</a:t>
            </a:r>
            <a:r>
              <a:rPr lang="en-US" sz="1200" b="1" dirty="0" smtClean="0"/>
              <a:t>Protocol</a:t>
            </a:r>
            <a:r>
              <a:rPr lang="en-US" sz="1200" b="1" baseline="0" dirty="0" smtClean="0"/>
              <a:t> Field: </a:t>
            </a:r>
            <a:r>
              <a:rPr lang="en-US" sz="1200" baseline="0" dirty="0" smtClean="0"/>
              <a:t>Defines which protocol runs in the Transport Layer. TCP is used most of the time and its code is 6</a:t>
            </a:r>
          </a:p>
          <a:p>
            <a:pPr defTabSz="966612">
              <a:defRPr/>
            </a:pPr>
            <a:endParaRPr lang="en-US" sz="1200" baseline="0" dirty="0" smtClean="0"/>
          </a:p>
          <a:p>
            <a:pPr defTabSz="966612"/>
            <a:r>
              <a:rPr lang="en-US" sz="1200" dirty="0" smtClean="0"/>
              <a:t>4- </a:t>
            </a:r>
            <a:r>
              <a:rPr lang="en-US" sz="1200" b="1" dirty="0" smtClean="0"/>
              <a:t>MAC header </a:t>
            </a:r>
            <a:r>
              <a:rPr lang="en-US" sz="1200" b="0" dirty="0" smtClean="0"/>
              <a:t>is used to send the packet to the next IP layer device.</a:t>
            </a:r>
            <a:r>
              <a:rPr lang="en-US" sz="1200" baseline="0" dirty="0" smtClean="0"/>
              <a:t> The MAC header contains the following fields:</a:t>
            </a:r>
          </a:p>
          <a:p>
            <a:r>
              <a:rPr lang="en-US" sz="1200" b="1" baseline="0" dirty="0" smtClean="0"/>
              <a:t>	</a:t>
            </a:r>
            <a:r>
              <a:rPr lang="en-US" sz="1200" b="0" baseline="0" dirty="0" err="1" smtClean="0"/>
              <a:t>i</a:t>
            </a:r>
            <a:r>
              <a:rPr lang="en-US" sz="1200" b="0" baseline="0" dirty="0" smtClean="0"/>
              <a:t>- </a:t>
            </a:r>
            <a:r>
              <a:rPr lang="en-US" sz="1200" b="1" baseline="0" dirty="0" smtClean="0"/>
              <a:t>Source MAC Address: </a:t>
            </a:r>
            <a:r>
              <a:rPr lang="en-US" sz="1200" baseline="0" dirty="0" smtClean="0"/>
              <a:t>This defines the MAC address of the device’s NIC sending the frame (This might the source or an intermediate node).</a:t>
            </a:r>
          </a:p>
          <a:p>
            <a:pPr defTabSz="966612">
              <a:defRPr/>
            </a:pPr>
            <a:r>
              <a:rPr lang="en-US" sz="1200" baseline="0" dirty="0" smtClean="0"/>
              <a:t>	ii- </a:t>
            </a:r>
            <a:r>
              <a:rPr lang="en-US" sz="1200" b="1" baseline="0" dirty="0" smtClean="0"/>
              <a:t>Destination MAC Address: </a:t>
            </a:r>
            <a:r>
              <a:rPr lang="en-US" sz="1200" baseline="0" dirty="0" smtClean="0"/>
              <a:t>This defines the MAC address of the next IP layer device to receive the frame (This might an intermediate node or the destination).</a:t>
            </a:r>
          </a:p>
          <a:p>
            <a:pPr>
              <a:buFontTx/>
              <a:buNone/>
            </a:pPr>
            <a:endParaRPr lang="en-US" sz="1200" b="0" dirty="0" smtClean="0"/>
          </a:p>
        </p:txBody>
      </p:sp>
      <p:sp>
        <p:nvSpPr>
          <p:cNvPr id="4" name="Slide Number Placeholder 3"/>
          <p:cNvSpPr>
            <a:spLocks noGrp="1"/>
          </p:cNvSpPr>
          <p:nvPr>
            <p:ph type="sldNum" sz="quarter" idx="10"/>
          </p:nvPr>
        </p:nvSpPr>
        <p:spPr/>
        <p:txBody>
          <a:bodyPr/>
          <a:lstStyle/>
          <a:p>
            <a:fld id="{E7DA115C-1B84-4CE0-9F3E-E70F1F1E7E8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Tx/>
              <a:buNone/>
            </a:pPr>
            <a:endParaRPr lang="en-US" sz="1200" b="0" dirty="0" smtClean="0"/>
          </a:p>
          <a:p>
            <a:pPr>
              <a:buFontTx/>
              <a:buNone/>
            </a:pPr>
            <a:r>
              <a:rPr lang="en-US" sz="1200" b="0" dirty="0" smtClean="0"/>
              <a:t>For a request to</a:t>
            </a:r>
            <a:r>
              <a:rPr lang="en-US" sz="1200" b="0" baseline="0" dirty="0" smtClean="0"/>
              <a:t> be sent to google.com </a:t>
            </a:r>
          </a:p>
          <a:p>
            <a:pPr>
              <a:buFontTx/>
              <a:buNone/>
            </a:pPr>
            <a:r>
              <a:rPr lang="en-US" sz="1200" b="0" baseline="0" dirty="0" smtClean="0"/>
              <a:t>==========================</a:t>
            </a:r>
          </a:p>
          <a:p>
            <a:pPr>
              <a:buFontTx/>
              <a:buNone/>
            </a:pPr>
            <a:r>
              <a:rPr lang="en-US" sz="1200" b="0" baseline="0" dirty="0" smtClean="0"/>
              <a:t>1- The user types http://google.com:80 to the web browser. “http” is the protocol used, “google.com” is the domain name of the server, “:80” is the destination application TCP port number. The default port number for http is “80”, so you don’t need to write it.</a:t>
            </a:r>
          </a:p>
          <a:p>
            <a:pPr>
              <a:buFontTx/>
              <a:buNone/>
            </a:pPr>
            <a:endParaRPr lang="en-US" sz="1200" b="0" baseline="0" dirty="0" smtClean="0"/>
          </a:p>
          <a:p>
            <a:pPr>
              <a:buFontTx/>
              <a:buNone/>
            </a:pPr>
            <a:r>
              <a:rPr lang="en-US" sz="1200" b="0" baseline="0" dirty="0" smtClean="0"/>
              <a:t>2- The source device first checks its local DNS cache to find the IP address mapped to “google.com”</a:t>
            </a:r>
          </a:p>
          <a:p>
            <a:pPr>
              <a:buFontTx/>
              <a:buNone/>
            </a:pPr>
            <a:endParaRPr lang="en-US" sz="1200" b="0" baseline="0" dirty="0" smtClean="0"/>
          </a:p>
          <a:p>
            <a:pPr>
              <a:buFontTx/>
              <a:buNone/>
            </a:pPr>
            <a:r>
              <a:rPr lang="en-US" sz="1200" b="0" baseline="0" dirty="0" smtClean="0"/>
              <a:t>3- Assuming that the source device fails to find “google.com” IP address in its local DNS cache, then a DNS request is sent to the network’s DNS server.</a:t>
            </a:r>
          </a:p>
          <a:p>
            <a:pPr>
              <a:buFontTx/>
              <a:buNone/>
            </a:pPr>
            <a:endParaRPr lang="en-US" sz="1200" b="0" baseline="0" dirty="0" smtClean="0"/>
          </a:p>
          <a:p>
            <a:pPr>
              <a:buFontTx/>
              <a:buNone/>
            </a:pPr>
            <a:r>
              <a:rPr lang="en-US" sz="1200" b="0" baseline="0" dirty="0" smtClean="0"/>
              <a:t>4- the DNS server will check its DNS table and reply with the IP address mapped to “google.com”</a:t>
            </a:r>
          </a:p>
          <a:p>
            <a:pPr>
              <a:buFontTx/>
              <a:buNone/>
            </a:pPr>
            <a:endParaRPr lang="en-US" sz="1200" b="0" baseline="0" dirty="0" smtClean="0"/>
          </a:p>
          <a:p>
            <a:pPr>
              <a:buFontTx/>
              <a:buNone/>
            </a:pPr>
            <a:r>
              <a:rPr lang="en-US" sz="1200" b="0" baseline="0" dirty="0" smtClean="0"/>
              <a:t>5- The source then forms a packet with the following information:</a:t>
            </a:r>
          </a:p>
          <a:p>
            <a:pPr>
              <a:buFontTx/>
              <a:buNone/>
            </a:pPr>
            <a:r>
              <a:rPr lang="en-US" sz="1200" b="0" baseline="0" dirty="0" smtClean="0"/>
              <a:t>	</a:t>
            </a:r>
            <a:r>
              <a:rPr lang="en-US" sz="1200" b="1" baseline="0" dirty="0" smtClean="0"/>
              <a:t>TCP header: </a:t>
            </a:r>
          </a:p>
          <a:p>
            <a:pPr>
              <a:buFontTx/>
              <a:buNone/>
            </a:pPr>
            <a:r>
              <a:rPr lang="en-US" sz="1200" b="0" baseline="0" dirty="0" smtClean="0"/>
              <a:t>		- Source port: web browser port (23456)</a:t>
            </a:r>
          </a:p>
          <a:p>
            <a:pPr>
              <a:buFontTx/>
              <a:buNone/>
            </a:pPr>
            <a:r>
              <a:rPr lang="en-US" sz="1200" b="0" baseline="0" dirty="0" smtClean="0"/>
              <a:t>		- Destination port: html server on google.com (80)</a:t>
            </a:r>
          </a:p>
          <a:p>
            <a:pPr>
              <a:buFontTx/>
              <a:buNone/>
            </a:pPr>
            <a:r>
              <a:rPr lang="en-US" sz="1200" b="0" baseline="0" dirty="0" smtClean="0"/>
              <a:t>		- </a:t>
            </a:r>
            <a:r>
              <a:rPr lang="en-US" sz="1200" b="0" baseline="0" dirty="0" err="1" smtClean="0"/>
              <a:t>Ack</a:t>
            </a:r>
            <a:r>
              <a:rPr lang="en-US" sz="1200" b="0" baseline="0" dirty="0" smtClean="0"/>
              <a:t>: 0 since this is a data packet not a reply to a  packet</a:t>
            </a:r>
          </a:p>
          <a:p>
            <a:pPr>
              <a:buFontTx/>
              <a:buNone/>
            </a:pPr>
            <a:r>
              <a:rPr lang="en-US" sz="1200" b="0" baseline="0" dirty="0" smtClean="0"/>
              <a:t>		- Sequence Number: 1 since the amount of data to send is small so there is no need to segment the data, thus there is only one segment.</a:t>
            </a:r>
          </a:p>
          <a:p>
            <a:pPr>
              <a:buFontTx/>
              <a:buNone/>
            </a:pPr>
            <a:endParaRPr lang="en-US" sz="1200" b="0" baseline="0" dirty="0" smtClean="0"/>
          </a:p>
          <a:p>
            <a:pPr>
              <a:buFontTx/>
              <a:buNone/>
            </a:pPr>
            <a:r>
              <a:rPr lang="en-US" sz="1200" b="0" baseline="0" dirty="0" smtClean="0"/>
              <a:t>	</a:t>
            </a:r>
            <a:r>
              <a:rPr lang="en-US" sz="1200" b="1" baseline="0" dirty="0" smtClean="0"/>
              <a:t>IP header: </a:t>
            </a:r>
          </a:p>
          <a:p>
            <a:pPr defTabSz="966612"/>
            <a:r>
              <a:rPr lang="en-US" sz="1200" b="0" baseline="0" dirty="0" smtClean="0"/>
              <a:t>		- Source IP: sending computer IP address </a:t>
            </a:r>
            <a:r>
              <a:rPr lang="en-US" sz="1200" b="1" dirty="0" smtClean="0">
                <a:solidFill>
                  <a:sysClr val="windowText" lastClr="000000"/>
                </a:solidFill>
              </a:rPr>
              <a:t>10.0.0.2</a:t>
            </a:r>
          </a:p>
          <a:p>
            <a:pPr defTabSz="966612"/>
            <a:r>
              <a:rPr lang="en-US" sz="1200" dirty="0" smtClean="0">
                <a:solidFill>
                  <a:sysClr val="windowText" lastClr="000000"/>
                </a:solidFill>
              </a:rPr>
              <a:t>		- Destination IP: Google.com IP (</a:t>
            </a:r>
            <a:r>
              <a:rPr lang="en-US" sz="1200" b="1" dirty="0" smtClean="0">
                <a:solidFill>
                  <a:sysClr val="windowText" lastClr="000000"/>
                </a:solidFill>
              </a:rPr>
              <a:t>130.150.20.2</a:t>
            </a:r>
            <a:r>
              <a:rPr lang="en-US" sz="1200" dirty="0" smtClean="0">
                <a:solidFill>
                  <a:sysClr val="windowText" lastClr="000000"/>
                </a:solidFill>
              </a:rPr>
              <a:t>)</a:t>
            </a:r>
          </a:p>
          <a:p>
            <a:pPr defTabSz="966612"/>
            <a:r>
              <a:rPr lang="en-US" sz="1200" dirty="0" smtClean="0">
                <a:solidFill>
                  <a:sysClr val="windowText" lastClr="000000"/>
                </a:solidFill>
              </a:rPr>
              <a:t>		- TTL: default value is 57</a:t>
            </a:r>
          </a:p>
          <a:p>
            <a:pPr defTabSz="966612"/>
            <a:r>
              <a:rPr lang="en-US" sz="1200" dirty="0" smtClean="0">
                <a:solidFill>
                  <a:sysClr val="windowText" lastClr="000000"/>
                </a:solidFill>
              </a:rPr>
              <a:t>		- Protocol: 6 = TCP </a:t>
            </a:r>
          </a:p>
          <a:p>
            <a:pPr defTabSz="966612"/>
            <a:r>
              <a:rPr lang="en-US" sz="1200" dirty="0" smtClean="0">
                <a:solidFill>
                  <a:sysClr val="windowText" lastClr="000000"/>
                </a:solidFill>
              </a:rPr>
              <a:t>	</a:t>
            </a:r>
          </a:p>
          <a:p>
            <a:pPr defTabSz="966612"/>
            <a:r>
              <a:rPr lang="en-US" sz="1200" b="1" dirty="0" smtClean="0">
                <a:solidFill>
                  <a:sysClr val="windowText" lastClr="000000"/>
                </a:solidFill>
              </a:rPr>
              <a:t>	MAC </a:t>
            </a:r>
            <a:r>
              <a:rPr lang="en-US" sz="1200" b="1" dirty="0" smtClean="0">
                <a:solidFill>
                  <a:sysClr val="windowText" lastClr="000000"/>
                </a:solidFill>
              </a:rPr>
              <a:t>header:</a:t>
            </a:r>
            <a:endParaRPr lang="en-US" sz="1200" b="1" dirty="0" smtClean="0">
              <a:solidFill>
                <a:sysClr val="windowText" lastClr="000000"/>
              </a:solidFill>
            </a:endParaRPr>
          </a:p>
          <a:p>
            <a:pPr defTabSz="966612"/>
            <a:r>
              <a:rPr lang="en-US" sz="1200" dirty="0" smtClean="0">
                <a:solidFill>
                  <a:sysClr val="windowText" lastClr="000000"/>
                </a:solidFill>
              </a:rPr>
              <a:t>		-Source MAC address: sending computer MAC address </a:t>
            </a:r>
            <a:r>
              <a:rPr lang="en-US" sz="1200" b="1" dirty="0" smtClean="0"/>
              <a:t>: 11:BA:AC:E5:A4:A9</a:t>
            </a:r>
          </a:p>
          <a:p>
            <a:pPr defTabSz="966612"/>
            <a:r>
              <a:rPr lang="en-US" sz="1200" b="1" dirty="0" smtClean="0"/>
              <a:t>		- </a:t>
            </a:r>
            <a:r>
              <a:rPr lang="en-US" sz="1200" dirty="0" smtClean="0"/>
              <a:t>Destination MAC address: gateway MAC address since the gateway is the next IP device on the route to the destination.</a:t>
            </a:r>
          </a:p>
          <a:p>
            <a:pPr defTabSz="966612"/>
            <a:endParaRPr lang="en-US" sz="1200" dirty="0" smtClean="0"/>
          </a:p>
          <a:p>
            <a:pPr defTabSz="966612"/>
            <a:r>
              <a:rPr lang="en-US" sz="1200" dirty="0" smtClean="0"/>
              <a:t>6- When the packet reaches the gateway (because the destination MAC address of the packet was set to the gateway’s MAC address), the gateway will:</a:t>
            </a:r>
          </a:p>
          <a:p>
            <a:pPr defTabSz="966612"/>
            <a:r>
              <a:rPr lang="en-US" sz="1200" dirty="0" smtClean="0"/>
              <a:t>	</a:t>
            </a:r>
            <a:r>
              <a:rPr lang="en-US" sz="1200" dirty="0" err="1" smtClean="0"/>
              <a:t>i</a:t>
            </a:r>
            <a:r>
              <a:rPr lang="en-US" sz="1200" dirty="0" smtClean="0"/>
              <a:t>- Decrement the TTL value (57-1 = 56)</a:t>
            </a:r>
          </a:p>
          <a:p>
            <a:pPr defTabSz="966612"/>
            <a:r>
              <a:rPr lang="en-US" sz="1200" dirty="0" smtClean="0"/>
              <a:t>	ii- Check the source IP address to see if it is a public or private IP. If it is a Public IP, then nothing is modified. However, if the IP is private as in our case, the gateway will replace the source IP with its own IP address using Network Address Translation (NAT) since Private IPs are not allowed on the internet.</a:t>
            </a:r>
          </a:p>
          <a:p>
            <a:pPr defTabSz="966612"/>
            <a:r>
              <a:rPr lang="en-US" sz="1200" dirty="0" smtClean="0"/>
              <a:t>	iii- Modify the source MAC address to its own MAC address and modify the destination MAC address to the ISP’s router MAC address.</a:t>
            </a:r>
          </a:p>
          <a:p>
            <a:endParaRPr lang="en-US" sz="1200" baseline="0" dirty="0" smtClean="0"/>
          </a:p>
          <a:p>
            <a:endParaRPr lang="en-US" dirty="0" smtClean="0"/>
          </a:p>
          <a:p>
            <a:pPr>
              <a:buFontTx/>
              <a:buNone/>
            </a:pPr>
            <a:endParaRPr lang="en-US" sz="1200" b="0" dirty="0" smtClean="0"/>
          </a:p>
        </p:txBody>
      </p:sp>
      <p:sp>
        <p:nvSpPr>
          <p:cNvPr id="4" name="Slide Number Placeholder 3"/>
          <p:cNvSpPr>
            <a:spLocks noGrp="1"/>
          </p:cNvSpPr>
          <p:nvPr>
            <p:ph type="sldNum" sz="quarter" idx="10"/>
          </p:nvPr>
        </p:nvSpPr>
        <p:spPr/>
        <p:txBody>
          <a:bodyPr/>
          <a:lstStyle/>
          <a:p>
            <a:fld id="{E7DA115C-1B84-4CE0-9F3E-E70F1F1E7E8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endParaRPr lang="en-US" sz="1200" dirty="0" smtClean="0"/>
          </a:p>
          <a:p>
            <a:pPr defTabSz="966612"/>
            <a:r>
              <a:rPr lang="en-US" sz="1200" dirty="0" smtClean="0"/>
              <a:t>7- When the packet reaches the ISP’s router (because the destination MAC address of the packet was set to the router’s MAC address), the router will:</a:t>
            </a:r>
          </a:p>
          <a:p>
            <a:pPr defTabSz="966612"/>
            <a:r>
              <a:rPr lang="en-US" sz="1200" dirty="0" smtClean="0"/>
              <a:t>	</a:t>
            </a:r>
            <a:r>
              <a:rPr lang="en-US" sz="1200" dirty="0" err="1" smtClean="0"/>
              <a:t>i</a:t>
            </a:r>
            <a:r>
              <a:rPr lang="en-US" sz="1200" dirty="0" smtClean="0"/>
              <a:t>- Decrement the TTL value (56-1 = 55)</a:t>
            </a:r>
          </a:p>
          <a:p>
            <a:pPr defTabSz="966612"/>
            <a:r>
              <a:rPr lang="en-US" sz="1200" dirty="0" smtClean="0"/>
              <a:t>	ii- Check the </a:t>
            </a:r>
            <a:r>
              <a:rPr lang="en-US" sz="1200" b="1" dirty="0" smtClean="0"/>
              <a:t>Routing Table  </a:t>
            </a:r>
            <a:r>
              <a:rPr lang="en-US" sz="1200" dirty="0" smtClean="0"/>
              <a:t>to see which path to the destination is the best to send the packet on.</a:t>
            </a:r>
          </a:p>
          <a:p>
            <a:r>
              <a:rPr lang="en-US" sz="1200" dirty="0" smtClean="0"/>
              <a:t>	</a:t>
            </a:r>
            <a:r>
              <a:rPr lang="en-US" sz="1200" b="1" i="1" dirty="0" smtClean="0"/>
              <a:t>Routing:</a:t>
            </a:r>
          </a:p>
          <a:p>
            <a:pPr marL="1751985" lvl="3" indent="-302066">
              <a:buFontTx/>
              <a:buChar char="-"/>
            </a:pPr>
            <a:r>
              <a:rPr lang="en-US" sz="1200" dirty="0" smtClean="0"/>
              <a:t>Each router maintains a </a:t>
            </a:r>
            <a:r>
              <a:rPr lang="en-US" sz="1200" i="1" dirty="0" smtClean="0"/>
              <a:t>routing table</a:t>
            </a:r>
          </a:p>
          <a:p>
            <a:pPr marL="1751985" lvl="3" indent="-302066">
              <a:buFontTx/>
              <a:buChar char="-"/>
            </a:pPr>
            <a:r>
              <a:rPr lang="en-US" sz="1200" dirty="0" smtClean="0"/>
              <a:t>A r</a:t>
            </a:r>
            <a:r>
              <a:rPr lang="en-US" sz="1200" b="1" i="1" dirty="0" smtClean="0"/>
              <a:t>outing table </a:t>
            </a:r>
            <a:r>
              <a:rPr lang="en-US" sz="1200" dirty="0" smtClean="0"/>
              <a:t>contains information on the possible paths to reach different destinations and the cost associated with each path.</a:t>
            </a:r>
          </a:p>
          <a:p>
            <a:pPr marL="966612" lvl="2"/>
            <a:r>
              <a:rPr lang="en-US" sz="1200" dirty="0" smtClean="0"/>
              <a:t>iii- After the best path is determined, the router checks if there is a need to </a:t>
            </a:r>
            <a:r>
              <a:rPr lang="en-US" sz="1200" b="1" dirty="0" smtClean="0"/>
              <a:t>Fragment</a:t>
            </a:r>
            <a:r>
              <a:rPr lang="en-US" sz="1200" dirty="0" smtClean="0"/>
              <a:t> the packet to smaller chunks so that they can be transmitted on the new network.</a:t>
            </a:r>
          </a:p>
          <a:p>
            <a:r>
              <a:rPr lang="en-US" sz="1200" dirty="0" smtClean="0"/>
              <a:t>	</a:t>
            </a:r>
            <a:r>
              <a:rPr lang="en-US" sz="1200" b="1" i="1" dirty="0" smtClean="0"/>
              <a:t>IP fragmentation:</a:t>
            </a:r>
          </a:p>
          <a:p>
            <a:pPr lvl="3"/>
            <a:r>
              <a:rPr lang="en-US" sz="1200" dirty="0" smtClean="0"/>
              <a:t>- Routers connects different networks to create the internet.</a:t>
            </a:r>
          </a:p>
          <a:p>
            <a:pPr lvl="3"/>
            <a:r>
              <a:rPr lang="en-US" sz="1200" dirty="0" smtClean="0"/>
              <a:t>- Not all networks have the same packet size</a:t>
            </a:r>
          </a:p>
          <a:p>
            <a:pPr lvl="3"/>
            <a:r>
              <a:rPr lang="en-US" sz="1200" dirty="0" smtClean="0"/>
              <a:t>- As the packet goes form one router to another, each router decides whether to fragment the packet to smaller chunks or not based on the network used to send the packet.</a:t>
            </a:r>
          </a:p>
          <a:p>
            <a:pPr marL="1631158" lvl="3" indent="-181240">
              <a:buFontTx/>
              <a:buChar char="-"/>
            </a:pPr>
            <a:r>
              <a:rPr lang="en-US" sz="1200" dirty="0" smtClean="0"/>
              <a:t>Packets are then reassembled at the destination.</a:t>
            </a:r>
          </a:p>
          <a:p>
            <a:pPr marL="1631158" lvl="3" indent="-181240">
              <a:buFontTx/>
              <a:buChar char="-"/>
            </a:pPr>
            <a:endParaRPr lang="en-US" sz="1200" dirty="0" smtClean="0"/>
          </a:p>
          <a:p>
            <a:pPr marL="966612" lvl="2" defTabSz="966612"/>
            <a:r>
              <a:rPr lang="en-US" sz="1200" dirty="0" smtClean="0"/>
              <a:t>iv- The router then modifies the source MAC address to its own MAC address and modify the destination MAC address to the MAC address of the next router on the way.</a:t>
            </a:r>
          </a:p>
          <a:p>
            <a:pPr marL="966612" lvl="2" defTabSz="966612"/>
            <a:endParaRPr lang="en-US" sz="1200" dirty="0" smtClean="0"/>
          </a:p>
          <a:p>
            <a:pPr defTabSz="966612"/>
            <a:endParaRPr lang="en-US" sz="1200" dirty="0" smtClean="0"/>
          </a:p>
          <a:p>
            <a:pPr defTabSz="966612"/>
            <a:r>
              <a:rPr lang="en-US" sz="1200" dirty="0" smtClean="0"/>
              <a:t>8- Step 7 is repeated until the packet reaches the destination.</a:t>
            </a:r>
          </a:p>
        </p:txBody>
      </p:sp>
      <p:sp>
        <p:nvSpPr>
          <p:cNvPr id="4" name="Slide Number Placeholder 3"/>
          <p:cNvSpPr>
            <a:spLocks noGrp="1"/>
          </p:cNvSpPr>
          <p:nvPr>
            <p:ph type="sldNum" sz="quarter" idx="10"/>
          </p:nvPr>
        </p:nvSpPr>
        <p:spPr/>
        <p:txBody>
          <a:bodyPr/>
          <a:lstStyle/>
          <a:p>
            <a:fld id="{E7DA115C-1B84-4CE0-9F3E-E70F1F1E7E8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66612"/>
            <a:endParaRPr lang="en-US" sz="1200" dirty="0" smtClean="0"/>
          </a:p>
          <a:p>
            <a:pPr defTabSz="966612"/>
            <a:r>
              <a:rPr lang="en-US" sz="1200" dirty="0" smtClean="0"/>
              <a:t>9- The destination then puts the requested page (in our case, the home page of “google.com”) into a packet with the following header values:</a:t>
            </a:r>
          </a:p>
          <a:p>
            <a:pPr>
              <a:buFontTx/>
              <a:buNone/>
            </a:pPr>
            <a:r>
              <a:rPr lang="en-US" sz="1200" b="0" baseline="0" dirty="0" smtClean="0"/>
              <a:t>	</a:t>
            </a:r>
            <a:r>
              <a:rPr lang="en-US" sz="1200" b="1" baseline="0" dirty="0" smtClean="0"/>
              <a:t>TCP header: </a:t>
            </a:r>
          </a:p>
          <a:p>
            <a:pPr>
              <a:buFontTx/>
              <a:buNone/>
            </a:pPr>
            <a:r>
              <a:rPr lang="en-US" sz="1200" b="0" baseline="0" dirty="0" smtClean="0"/>
              <a:t>		- Source port: html server on google.com (80)</a:t>
            </a:r>
          </a:p>
          <a:p>
            <a:pPr>
              <a:buFontTx/>
              <a:buNone/>
            </a:pPr>
            <a:r>
              <a:rPr lang="en-US" sz="1200" b="0" baseline="0" dirty="0" smtClean="0"/>
              <a:t>		- Destination port: web browser port (23456)</a:t>
            </a:r>
          </a:p>
          <a:p>
            <a:pPr>
              <a:buFontTx/>
              <a:buNone/>
            </a:pPr>
            <a:r>
              <a:rPr lang="en-US" sz="1200" b="0" baseline="0" dirty="0" smtClean="0"/>
              <a:t>		- </a:t>
            </a:r>
            <a:r>
              <a:rPr lang="en-US" sz="1200" b="0" baseline="0" dirty="0" err="1" smtClean="0"/>
              <a:t>Ack</a:t>
            </a:r>
            <a:r>
              <a:rPr lang="en-US" sz="1200" b="0" baseline="0" dirty="0" smtClean="0"/>
              <a:t>: 0 since this is a data packet not a reply to a  packet</a:t>
            </a:r>
          </a:p>
          <a:p>
            <a:pPr>
              <a:buFontTx/>
              <a:buNone/>
            </a:pPr>
            <a:r>
              <a:rPr lang="en-US" sz="1200" b="0" baseline="0" dirty="0" smtClean="0"/>
              <a:t>		- Sequence Number: 1 since the amount of data to send is small so there is no need to segment the data, thus there is only one segment.</a:t>
            </a:r>
          </a:p>
          <a:p>
            <a:pPr>
              <a:buFontTx/>
              <a:buNone/>
            </a:pPr>
            <a:endParaRPr lang="en-US" sz="1200" b="0" baseline="0" dirty="0" smtClean="0"/>
          </a:p>
          <a:p>
            <a:pPr>
              <a:buFontTx/>
              <a:buNone/>
            </a:pPr>
            <a:r>
              <a:rPr lang="en-US" sz="1200" b="0" baseline="0" dirty="0" smtClean="0"/>
              <a:t>	</a:t>
            </a:r>
            <a:r>
              <a:rPr lang="en-US" sz="1200" b="1" baseline="0" dirty="0" smtClean="0"/>
              <a:t>IP header: </a:t>
            </a:r>
          </a:p>
          <a:p>
            <a:pPr defTabSz="966612">
              <a:defRPr/>
            </a:pPr>
            <a:r>
              <a:rPr lang="en-US" sz="1200" b="0" baseline="0" dirty="0" smtClean="0"/>
              <a:t>		- Source IP: </a:t>
            </a:r>
            <a:r>
              <a:rPr lang="en-US" sz="1200" dirty="0" smtClean="0">
                <a:solidFill>
                  <a:sysClr val="windowText" lastClr="000000"/>
                </a:solidFill>
              </a:rPr>
              <a:t>Google.com IP </a:t>
            </a:r>
            <a:r>
              <a:rPr lang="en-US" sz="1200" b="1" dirty="0" smtClean="0">
                <a:solidFill>
                  <a:sysClr val="windowText" lastClr="000000"/>
                </a:solidFill>
              </a:rPr>
              <a:t>130.150.20.2</a:t>
            </a:r>
          </a:p>
          <a:p>
            <a:pPr defTabSz="966612">
              <a:defRPr/>
            </a:pPr>
            <a:r>
              <a:rPr lang="en-US" sz="1200" dirty="0" smtClean="0">
                <a:solidFill>
                  <a:sysClr val="windowText" lastClr="000000"/>
                </a:solidFill>
              </a:rPr>
              <a:t>		- Destination IP: the gateway of the </a:t>
            </a:r>
            <a:r>
              <a:rPr lang="en-US" sz="1200" b="0" baseline="0" dirty="0" smtClean="0"/>
              <a:t>sending computer Public IP address </a:t>
            </a:r>
            <a:r>
              <a:rPr lang="en-US" sz="1200" dirty="0" smtClean="0">
                <a:solidFill>
                  <a:sysClr val="windowText" lastClr="000000"/>
                </a:solidFill>
              </a:rPr>
              <a:t>(</a:t>
            </a:r>
            <a:r>
              <a:rPr lang="en-US" sz="1200" b="1" dirty="0" smtClean="0"/>
              <a:t>13.15.1.101</a:t>
            </a:r>
            <a:r>
              <a:rPr lang="en-US" sz="1200" dirty="0" smtClean="0">
                <a:solidFill>
                  <a:sysClr val="windowText" lastClr="000000"/>
                </a:solidFill>
              </a:rPr>
              <a:t>). when the packet is received at the gateway, the NAT process will be reversed and the packet will be delivered to the computer.</a:t>
            </a:r>
          </a:p>
          <a:p>
            <a:pPr defTabSz="966612">
              <a:defRPr/>
            </a:pPr>
            <a:r>
              <a:rPr lang="en-US" sz="1200" dirty="0" smtClean="0">
                <a:solidFill>
                  <a:sysClr val="windowText" lastClr="000000"/>
                </a:solidFill>
              </a:rPr>
              <a:t>		- TTL: default value is 57</a:t>
            </a:r>
          </a:p>
          <a:p>
            <a:pPr defTabSz="966612">
              <a:defRPr/>
            </a:pPr>
            <a:r>
              <a:rPr lang="en-US" sz="1200" dirty="0" smtClean="0">
                <a:solidFill>
                  <a:sysClr val="windowText" lastClr="000000"/>
                </a:solidFill>
              </a:rPr>
              <a:t>		- Protocol: 6 = TCP </a:t>
            </a:r>
          </a:p>
          <a:p>
            <a:pPr defTabSz="966612">
              <a:defRPr/>
            </a:pPr>
            <a:r>
              <a:rPr lang="en-US" sz="1200" dirty="0" smtClean="0">
                <a:solidFill>
                  <a:sysClr val="windowText" lastClr="000000"/>
                </a:solidFill>
              </a:rPr>
              <a:t>	</a:t>
            </a:r>
          </a:p>
          <a:p>
            <a:pPr defTabSz="966612">
              <a:defRPr/>
            </a:pPr>
            <a:r>
              <a:rPr lang="en-US" sz="1200" b="1" dirty="0" smtClean="0">
                <a:solidFill>
                  <a:sysClr val="windowText" lastClr="000000"/>
                </a:solidFill>
              </a:rPr>
              <a:t>	MAC </a:t>
            </a:r>
            <a:r>
              <a:rPr lang="en-US" sz="1200" b="1" dirty="0" smtClean="0">
                <a:solidFill>
                  <a:sysClr val="windowText" lastClr="000000"/>
                </a:solidFill>
              </a:rPr>
              <a:t>header:</a:t>
            </a:r>
            <a:endParaRPr lang="en-US" sz="1200" b="1" dirty="0" smtClean="0">
              <a:solidFill>
                <a:sysClr val="windowText" lastClr="000000"/>
              </a:solidFill>
            </a:endParaRPr>
          </a:p>
          <a:p>
            <a:pPr defTabSz="966612">
              <a:defRPr/>
            </a:pPr>
            <a:r>
              <a:rPr lang="en-US" sz="1200" dirty="0" smtClean="0">
                <a:solidFill>
                  <a:sysClr val="windowText" lastClr="000000"/>
                </a:solidFill>
              </a:rPr>
              <a:t>		-Source MAC address: “google.com” server MAC address </a:t>
            </a:r>
            <a:r>
              <a:rPr lang="en-US" sz="1200" b="1" dirty="0" smtClean="0"/>
              <a:t>: AA:BA:AC:E5:A4:A93</a:t>
            </a:r>
          </a:p>
          <a:p>
            <a:pPr defTabSz="966612">
              <a:defRPr/>
            </a:pPr>
            <a:r>
              <a:rPr lang="en-US" sz="1200" b="1" dirty="0" smtClean="0"/>
              <a:t>		- </a:t>
            </a:r>
            <a:r>
              <a:rPr lang="en-US" sz="1200" dirty="0" smtClean="0"/>
              <a:t>Destination MAC address: </a:t>
            </a:r>
            <a:r>
              <a:rPr lang="en-US" sz="1200" dirty="0" smtClean="0">
                <a:solidFill>
                  <a:sysClr val="windowText" lastClr="000000"/>
                </a:solidFill>
              </a:rPr>
              <a:t>“google.com” server’s </a:t>
            </a:r>
            <a:r>
              <a:rPr lang="en-US" sz="1200" dirty="0" smtClean="0"/>
              <a:t>gateway MAC address since the gateway is the next IP device on the route to the destination.</a:t>
            </a:r>
          </a:p>
          <a:p>
            <a:pPr defTabSz="966612"/>
            <a:endParaRPr lang="en-US" sz="1200" dirty="0" smtClean="0"/>
          </a:p>
          <a:p>
            <a:pPr defTabSz="966612"/>
            <a:endParaRPr lang="en-US" sz="1200" dirty="0" smtClean="0"/>
          </a:p>
          <a:p>
            <a:pPr defTabSz="966612"/>
            <a:r>
              <a:rPr lang="en-US" sz="1200" dirty="0" smtClean="0"/>
              <a:t>10- The packet will then traverse the same or different route based on the intermediate routers decisions until it reaches the computer that sent the request.</a:t>
            </a:r>
          </a:p>
          <a:p>
            <a:pPr defTabSz="966612"/>
            <a:endParaRPr lang="en-US" sz="1200" dirty="0" smtClean="0"/>
          </a:p>
          <a:p>
            <a:pPr defTabSz="966612"/>
            <a:r>
              <a:rPr lang="en-US" sz="1200" dirty="0" smtClean="0"/>
              <a:t>11- The computer then sends the packet to the web browser, which displays the “google.com” home page.</a:t>
            </a:r>
          </a:p>
          <a:p>
            <a:pPr>
              <a:buFontTx/>
              <a:buNone/>
            </a:pPr>
            <a:endParaRPr lang="en-US" sz="1200" baseline="0" dirty="0" smtClean="0"/>
          </a:p>
        </p:txBody>
      </p:sp>
      <p:sp>
        <p:nvSpPr>
          <p:cNvPr id="4" name="Slide Number Placeholder 3"/>
          <p:cNvSpPr>
            <a:spLocks noGrp="1"/>
          </p:cNvSpPr>
          <p:nvPr>
            <p:ph type="sldNum" sz="quarter" idx="10"/>
          </p:nvPr>
        </p:nvSpPr>
        <p:spPr/>
        <p:txBody>
          <a:bodyPr/>
          <a:lstStyle/>
          <a:p>
            <a:fld id="{E7DA115C-1B84-4CE0-9F3E-E70F1F1E7E8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27</a:t>
            </a:fld>
            <a:endParaRPr lang="en-US"/>
          </a:p>
        </p:txBody>
      </p:sp>
    </p:spTree>
    <p:extLst>
      <p:ext uri="{BB962C8B-B14F-4D97-AF65-F5344CB8AC3E}">
        <p14:creationId xmlns:p14="http://schemas.microsoft.com/office/powerpoint/2010/main" val="214597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Each computer on an Ethernet uses a </a:t>
            </a:r>
            <a:r>
              <a:rPr lang="en-US" i="1" dirty="0" smtClean="0"/>
              <a:t>network interface controller</a:t>
            </a:r>
            <a:r>
              <a:rPr lang="en-US" dirty="0" smtClean="0"/>
              <a:t> (</a:t>
            </a:r>
            <a:r>
              <a:rPr lang="en-US" i="1" dirty="0" smtClean="0"/>
              <a:t>NIC</a:t>
            </a:r>
            <a:r>
              <a:rPr lang="en-US" dirty="0" smtClean="0"/>
              <a:t>) to transmit information to and receive information from the network.</a:t>
            </a:r>
          </a:p>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Switches are network devices used to connect computing devices in a LAN.</a:t>
            </a:r>
          </a:p>
          <a:p>
            <a:r>
              <a:rPr lang="en-US" dirty="0" smtClean="0"/>
              <a:t>- Switches are MAC Layer devices</a:t>
            </a:r>
            <a:r>
              <a:rPr lang="en-US" baseline="0" dirty="0" smtClean="0"/>
              <a:t> which means that they only understand MAC addresses but not IP addresses.</a:t>
            </a:r>
          </a:p>
          <a:p>
            <a:r>
              <a:rPr lang="en-US" baseline="0" dirty="0" smtClean="0"/>
              <a:t>- Switches come in different sizes in term of number of ports, where a port is a slot to connect the Ethernet cable to.</a:t>
            </a:r>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5</a:t>
            </a:fld>
            <a:endParaRPr lang="en-US"/>
          </a:p>
        </p:txBody>
      </p:sp>
    </p:spTree>
    <p:extLst>
      <p:ext uri="{BB962C8B-B14F-4D97-AF65-F5344CB8AC3E}">
        <p14:creationId xmlns:p14="http://schemas.microsoft.com/office/powerpoint/2010/main" val="151103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NIC has a 48-bit </a:t>
            </a:r>
            <a:r>
              <a:rPr lang="en-US" i="1" dirty="0" smtClean="0"/>
              <a:t>MAC address </a:t>
            </a:r>
            <a:r>
              <a:rPr lang="en-US" dirty="0" smtClean="0"/>
              <a:t>that uniquely identifies a NIC on the network. </a:t>
            </a:r>
          </a:p>
          <a:p>
            <a:endParaRPr lang="en-US" dirty="0" smtClean="0"/>
          </a:p>
          <a:p>
            <a:r>
              <a:rPr lang="en-US" i="1" dirty="0" smtClean="0"/>
              <a:t>MAC address</a:t>
            </a:r>
            <a:r>
              <a:rPr lang="en-US" i="1" baseline="0" dirty="0" smtClean="0"/>
              <a:t> </a:t>
            </a:r>
            <a:r>
              <a:rPr lang="en-US" dirty="0" smtClean="0"/>
              <a:t>is often given as a six pairs of hexadecimal digits separated by colons or hyphens. The separation is only there for human readability.</a:t>
            </a:r>
          </a:p>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Each Switch has a Forwarding Table that stores entries</a:t>
            </a:r>
            <a:r>
              <a:rPr lang="en-US" baseline="0" dirty="0" smtClean="0"/>
              <a:t> on how to reach each of the connected devices.</a:t>
            </a:r>
          </a:p>
          <a:p>
            <a:endParaRPr lang="en-US" baseline="0" dirty="0" smtClean="0"/>
          </a:p>
          <a:p>
            <a:r>
              <a:rPr lang="en-US" baseline="0" dirty="0" smtClean="0"/>
              <a:t>In MAC Frame:</a:t>
            </a:r>
          </a:p>
          <a:p>
            <a:r>
              <a:rPr lang="en-US" baseline="0" dirty="0" smtClean="0"/>
              <a:t>============</a:t>
            </a:r>
          </a:p>
          <a:p>
            <a:pPr defTabSz="966612">
              <a:defRPr/>
            </a:pPr>
            <a:r>
              <a:rPr lang="en-US" baseline="0" dirty="0" smtClean="0"/>
              <a:t>- The source MAC address is the MAC address of the device sending the frame (in this example Ross MAC address </a:t>
            </a:r>
            <a:r>
              <a:rPr lang="en-US" sz="1300" b="1" dirty="0"/>
              <a:t>AC:BA:BB:E1:64:19</a:t>
            </a:r>
          </a:p>
          <a:p>
            <a:endParaRPr lang="en-US" dirty="0" smtClean="0"/>
          </a:p>
          <a:p>
            <a:pPr marL="181240" indent="-181240" defTabSz="966612">
              <a:buFontTx/>
              <a:buChar char="-"/>
              <a:defRPr/>
            </a:pPr>
            <a:r>
              <a:rPr lang="en-US" dirty="0" smtClean="0"/>
              <a:t>The destination</a:t>
            </a:r>
            <a:r>
              <a:rPr lang="en-US" baseline="0" dirty="0" smtClean="0"/>
              <a:t> MAC address is the MAC address of the next-hop device. A next-hop device is the IP layer device that understands both MAC and IP addresses and is on the way to the destination. (in this example, only a switch exists on the way between Ross and Rachel, however, a switch is a MAC layer device not an IP layer device. So the next-hop MAC address for this Frame sent from Ross to Rachel is Rachel’s MAC address </a:t>
            </a:r>
            <a:r>
              <a:rPr lang="en-US" sz="1300" b="1" dirty="0"/>
              <a:t>BA:AC:A1:12:B4:54</a:t>
            </a:r>
          </a:p>
          <a:p>
            <a:pPr marL="181240" indent="-181240" defTabSz="966612">
              <a:buFontTx/>
              <a:buChar char="-"/>
              <a:defRPr/>
            </a:pPr>
            <a:endParaRPr lang="en-US" sz="1300" b="1" dirty="0"/>
          </a:p>
          <a:p>
            <a:pPr defTabSz="966612">
              <a:defRPr/>
            </a:pPr>
            <a:r>
              <a:rPr lang="en-US" sz="1300" b="1" dirty="0"/>
              <a:t>When a switch receives a frame:</a:t>
            </a:r>
          </a:p>
          <a:p>
            <a:pPr defTabSz="966612">
              <a:defRPr/>
            </a:pPr>
            <a:r>
              <a:rPr lang="en-US" sz="1300" dirty="0"/>
              <a:t>1- Check the destination MAC address</a:t>
            </a:r>
          </a:p>
          <a:p>
            <a:pPr defTabSz="966612">
              <a:defRPr/>
            </a:pPr>
            <a:r>
              <a:rPr lang="en-US" sz="1300" dirty="0"/>
              <a:t>2- Search in the switch forwarding table to find on which switch port the frame should exit to reach the destination.</a:t>
            </a:r>
          </a:p>
          <a:p>
            <a:pPr defTabSz="966612">
              <a:defRPr/>
            </a:pPr>
            <a:r>
              <a:rPr lang="en-US" sz="1300" dirty="0"/>
              <a:t>3- Froward the frame to the exit port.</a:t>
            </a:r>
          </a:p>
          <a:p>
            <a:pPr defTabSz="966612">
              <a:defRPr/>
            </a:pPr>
            <a:endParaRPr lang="en-US" sz="1300" dirty="0"/>
          </a:p>
          <a:p>
            <a:pPr defTabSz="966612">
              <a:defRPr/>
            </a:pPr>
            <a:r>
              <a:rPr lang="en-US" sz="1300" dirty="0"/>
              <a:t>In this example: The frame’s destination MAC address is Rachel’s MAC address. When the switch searches its forwarding table, is will find in the 3</a:t>
            </a:r>
            <a:r>
              <a:rPr lang="en-US" sz="1300" baseline="30000" dirty="0"/>
              <a:t>rd</a:t>
            </a:r>
            <a:r>
              <a:rPr lang="en-US" sz="1300" dirty="0"/>
              <a:t> entry that Rachel’s MAC address is mapped to port 3. Thus, the switch will forward the frame to port 3 to reach Rachel. </a:t>
            </a:r>
          </a:p>
          <a:p>
            <a:endParaRPr lang="en-US" dirty="0"/>
          </a:p>
        </p:txBody>
      </p:sp>
      <p:sp>
        <p:nvSpPr>
          <p:cNvPr id="4" name="Slide Number Placeholder 3"/>
          <p:cNvSpPr>
            <a:spLocks noGrp="1"/>
          </p:cNvSpPr>
          <p:nvPr>
            <p:ph type="sldNum" sz="quarter" idx="10"/>
          </p:nvPr>
        </p:nvSpPr>
        <p:spPr/>
        <p:txBody>
          <a:bodyPr/>
          <a:lstStyle/>
          <a:p>
            <a:fld id="{E7DA115C-1B84-4CE0-9F3E-E70F1F1E7E8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Wireless Access Points have many benefits,</a:t>
            </a:r>
            <a:r>
              <a:rPr lang="en-US" baseline="0" dirty="0" smtClean="0"/>
              <a:t> the most obvious one is the elimination of cables.</a:t>
            </a:r>
          </a:p>
          <a:p>
            <a:endParaRPr lang="en-US" baseline="0" dirty="0" smtClean="0"/>
          </a:p>
          <a:p>
            <a:r>
              <a:rPr lang="en-US" baseline="0" dirty="0" smtClean="0"/>
              <a:t>For a computing device to use wireless technology, a wireless NIC must be installed to communicate wirelessly with the wireless access point.</a:t>
            </a:r>
          </a:p>
          <a:p>
            <a:endParaRPr lang="en-US" baseline="0" dirty="0" smtClean="0"/>
          </a:p>
        </p:txBody>
      </p:sp>
      <p:sp>
        <p:nvSpPr>
          <p:cNvPr id="4" name="Slide Number Placeholder 3"/>
          <p:cNvSpPr>
            <a:spLocks noGrp="1"/>
          </p:cNvSpPr>
          <p:nvPr>
            <p:ph type="sldNum" sz="quarter" idx="10"/>
          </p:nvPr>
        </p:nvSpPr>
        <p:spPr/>
        <p:txBody>
          <a:bodyPr/>
          <a:lstStyle/>
          <a:p>
            <a:fld id="{E7DA115C-1B84-4CE0-9F3E-E70F1F1E7E8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When</a:t>
            </a:r>
            <a:r>
              <a:rPr lang="en-US" baseline="0" dirty="0" smtClean="0"/>
              <a:t> a wireless access point is connected to the switch and all other devices are disconnected, the switch forwarding table will only include a single entry. </a:t>
            </a:r>
          </a:p>
          <a:p>
            <a:endParaRPr lang="en-US" baseline="0" dirty="0" smtClean="0"/>
          </a:p>
          <a:p>
            <a:r>
              <a:rPr lang="en-US" baseline="0" dirty="0" smtClean="0"/>
              <a:t>Since the Wireless Access Point itself is not an IP layer device (Can’t be the source or destination of packets) then the switch will map the connected port (port 1) to the devices it can reach via the wireless access point (</a:t>
            </a:r>
            <a:r>
              <a:rPr lang="en-US" baseline="0" dirty="0" err="1" smtClean="0"/>
              <a:t>i.e</a:t>
            </a:r>
            <a:r>
              <a:rPr lang="en-US" baseline="0" dirty="0" smtClean="0"/>
              <a:t> Ross, Rachel and Monica).</a:t>
            </a:r>
          </a:p>
          <a:p>
            <a:endParaRPr lang="en-US" baseline="0" dirty="0" smtClean="0"/>
          </a:p>
          <a:p>
            <a:pPr defTabSz="966612"/>
            <a:r>
              <a:rPr lang="en-US" baseline="0" dirty="0" smtClean="0"/>
              <a:t>When Ross’s device sends a frame, it uses its wireless NIC MAC address as the source MAC address (</a:t>
            </a:r>
            <a:r>
              <a:rPr lang="en-US" sz="1300" b="1" dirty="0"/>
              <a:t>1C:BA:BB:E1:64:19</a:t>
            </a:r>
            <a:r>
              <a:rPr lang="en-US" baseline="0" dirty="0" smtClean="0"/>
              <a:t>) for the frame and Rachel’s wireless NIC MAC address (</a:t>
            </a:r>
            <a:r>
              <a:rPr lang="en-US" sz="1300" b="1" dirty="0"/>
              <a:t>2A:AC:A1:12:B4:54</a:t>
            </a:r>
            <a:r>
              <a:rPr lang="en-US" baseline="0" dirty="0" smtClean="0"/>
              <a:t>) as the destination MAC address.</a:t>
            </a:r>
          </a:p>
          <a:p>
            <a:endParaRPr lang="en-US" baseline="0" dirty="0" smtClean="0"/>
          </a:p>
          <a:p>
            <a:r>
              <a:rPr lang="en-US" baseline="0" dirty="0" smtClean="0"/>
              <a:t>When the frame is received by the wireless access point, the packet is forwarded to the switch to decide where to send it after that.</a:t>
            </a:r>
          </a:p>
          <a:p>
            <a:endParaRPr lang="en-US" baseline="0" dirty="0" smtClean="0"/>
          </a:p>
          <a:p>
            <a:r>
              <a:rPr lang="en-US" baseline="0" dirty="0" smtClean="0"/>
              <a:t>The switch searches its forwarding table to find out on which port it should send the frame in order it to reach the destination (Rachel). The result of this search is to forward the frame to Port 1 back to the wireless access point.</a:t>
            </a:r>
          </a:p>
          <a:p>
            <a:endParaRPr lang="en-US" baseline="0" dirty="0" smtClean="0"/>
          </a:p>
          <a:p>
            <a:r>
              <a:rPr lang="en-US" baseline="0" dirty="0" smtClean="0"/>
              <a:t>The wireless access point will </a:t>
            </a:r>
            <a:r>
              <a:rPr lang="en-US" b="1" baseline="0" dirty="0" smtClean="0"/>
              <a:t>broadcast</a:t>
            </a:r>
            <a:r>
              <a:rPr lang="en-US" baseline="0" dirty="0" smtClean="0"/>
              <a:t> the frame. A broadcast is similar to what radio stations use where everyone receives the data. But this means that everyone will receive the frame sent only to Rachel!!! This is a huge security problem. Imagine if you are at Tim </a:t>
            </a:r>
            <a:r>
              <a:rPr lang="en-US" baseline="0" dirty="0" err="1" smtClean="0"/>
              <a:t>Hortons</a:t>
            </a:r>
            <a:r>
              <a:rPr lang="en-US" baseline="0" dirty="0" smtClean="0"/>
              <a:t> using your laptop to buy something online using your credit card. The credit card number is now in a frame transmitted to the wireless access point where all other connected devices at Tim </a:t>
            </a:r>
            <a:r>
              <a:rPr lang="en-US" baseline="0" dirty="0" err="1" smtClean="0"/>
              <a:t>Hortons</a:t>
            </a:r>
            <a:r>
              <a:rPr lang="en-US" baseline="0" dirty="0" smtClean="0"/>
              <a:t> can receive this Frame and read your credit card information!!</a:t>
            </a:r>
          </a:p>
          <a:p>
            <a:endParaRPr lang="en-US" baseline="0" dirty="0" smtClean="0"/>
          </a:p>
          <a:p>
            <a:r>
              <a:rPr lang="en-US" baseline="0" dirty="0" smtClean="0"/>
              <a:t>Luckily the wireless channels are encrypted as well as the online payment websites use the HTTPS protocol which also encrypts your credit card information. That is 2 layers of encryption, so no need to worry. Even though all devices receive the frame, they can’t decrypt it to read  the data.</a:t>
            </a:r>
          </a:p>
          <a:p>
            <a:endParaRPr lang="en-US" baseline="0" dirty="0" smtClean="0"/>
          </a:p>
          <a:p>
            <a:r>
              <a:rPr lang="en-US" baseline="0" dirty="0" smtClean="0"/>
              <a:t>Moreover, the wireless NIC is configured so that when it receives a frame, it first check if the frame’s destination MAC address is its MAC address or not. If there is no match (in case of Ross and Monica), then the NIC will automatically drop/delete the frame. If there is a match (in case of Rachel), then the frame will be received and decrypted.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7DA115C-1B84-4CE0-9F3E-E70F1F1E7E8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12-March-13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12-March-13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12-March-13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12-March-13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12-March-13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12-March-13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074F67-7E06-41FB-82AD-00DCC7CD4B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12-March-13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74F67-7E06-41FB-82AD-00DCC7CD4B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2.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534400" cy="1470025"/>
          </a:xfrm>
        </p:spPr>
        <p:txBody>
          <a:bodyPr>
            <a:normAutofit fontScale="90000"/>
          </a:bodyPr>
          <a:lstStyle/>
          <a:p>
            <a:r>
              <a:rPr lang="en-US" b="1" dirty="0" smtClean="0">
                <a:solidFill>
                  <a:schemeClr val="accent1">
                    <a:lumMod val="75000"/>
                  </a:schemeClr>
                </a:solidFill>
                <a:latin typeface="Arial" pitchFamily="34" charset="0"/>
                <a:cs typeface="Arial" pitchFamily="34" charset="0"/>
              </a:rPr>
              <a:t/>
            </a:r>
            <a:br>
              <a:rPr lang="en-US" b="1" dirty="0" smtClean="0">
                <a:solidFill>
                  <a:schemeClr val="accent1">
                    <a:lumMod val="75000"/>
                  </a:schemeClr>
                </a:solidFill>
                <a:latin typeface="Arial" pitchFamily="34" charset="0"/>
                <a:cs typeface="Arial" pitchFamily="34" charset="0"/>
              </a:rPr>
            </a:br>
            <a:r>
              <a:rPr lang="en-US" b="1" dirty="0" smtClean="0">
                <a:solidFill>
                  <a:schemeClr val="accent1">
                    <a:lumMod val="75000"/>
                  </a:schemeClr>
                </a:solidFill>
                <a:latin typeface="Arial" pitchFamily="34" charset="0"/>
                <a:cs typeface="Arial" pitchFamily="34" charset="0"/>
              </a:rPr>
              <a:t>CISC P81</a:t>
            </a:r>
            <a:br>
              <a:rPr lang="en-US" b="1" dirty="0" smtClean="0">
                <a:solidFill>
                  <a:schemeClr val="accent1">
                    <a:lumMod val="75000"/>
                  </a:schemeClr>
                </a:solidFill>
                <a:latin typeface="Arial" pitchFamily="34" charset="0"/>
                <a:cs typeface="Arial" pitchFamily="34" charset="0"/>
              </a:rPr>
            </a:br>
            <a:r>
              <a:rPr lang="en-US" sz="3600" dirty="0" smtClean="0">
                <a:solidFill>
                  <a:schemeClr val="accent1">
                    <a:lumMod val="75000"/>
                  </a:schemeClr>
                </a:solidFill>
                <a:latin typeface="Arial" pitchFamily="34" charset="0"/>
                <a:cs typeface="Arial" pitchFamily="34" charset="0"/>
              </a:rPr>
              <a:t>Computers: Applications &amp; Implications</a:t>
            </a:r>
            <a:r>
              <a:rPr lang="en-US" dirty="0" smtClean="0">
                <a:solidFill>
                  <a:schemeClr val="accent1">
                    <a:lumMod val="75000"/>
                  </a:schemeClr>
                </a:solidFill>
                <a:latin typeface="Arial" pitchFamily="34" charset="0"/>
                <a:cs typeface="Arial" pitchFamily="34" charset="0"/>
              </a:rPr>
              <a:t/>
            </a:r>
            <a:br>
              <a:rPr lang="en-US" dirty="0" smtClean="0">
                <a:solidFill>
                  <a:schemeClr val="accent1">
                    <a:lumMod val="75000"/>
                  </a:schemeClr>
                </a:solidFill>
                <a:latin typeface="Arial" pitchFamily="34" charset="0"/>
                <a:cs typeface="Arial" pitchFamily="34" charset="0"/>
              </a:rPr>
            </a:br>
            <a:endParaRPr lang="en-US" b="1" dirty="0">
              <a:solidFill>
                <a:schemeClr val="accent1">
                  <a:lumMod val="75000"/>
                </a:schemeClr>
              </a:solidFill>
              <a:latin typeface="Arial" pitchFamily="34" charset="0"/>
              <a:cs typeface="Arial" pitchFamily="34" charset="0"/>
            </a:endParaRPr>
          </a:p>
        </p:txBody>
      </p:sp>
      <p:sp>
        <p:nvSpPr>
          <p:cNvPr id="3" name="Subtitle 2"/>
          <p:cNvSpPr>
            <a:spLocks noGrp="1"/>
          </p:cNvSpPr>
          <p:nvPr>
            <p:ph type="subTitle" idx="1"/>
          </p:nvPr>
        </p:nvSpPr>
        <p:spPr>
          <a:xfrm>
            <a:off x="1371600" y="2895600"/>
            <a:ext cx="6400800" cy="1752600"/>
          </a:xfrm>
        </p:spPr>
        <p:txBody>
          <a:bodyPr/>
          <a:lstStyle/>
          <a:p>
            <a:r>
              <a:rPr lang="en-US" u="sng" dirty="0" smtClean="0">
                <a:solidFill>
                  <a:schemeClr val="accent1">
                    <a:lumMod val="75000"/>
                  </a:schemeClr>
                </a:solidFill>
                <a:latin typeface="Arial" pitchFamily="34" charset="0"/>
                <a:cs typeface="Arial" pitchFamily="34" charset="0"/>
              </a:rPr>
              <a:t>Week 9</a:t>
            </a:r>
          </a:p>
          <a:p>
            <a:pPr marL="457200" indent="-457200" algn="l">
              <a:buFont typeface="Arial" pitchFamily="34" charset="0"/>
              <a:buChar char="•"/>
            </a:pPr>
            <a:endParaRPr lang="en-GB" sz="1400" dirty="0" smtClean="0"/>
          </a:p>
          <a:p>
            <a:pPr marL="457200" indent="-457200" algn="l">
              <a:buFont typeface="Arial" pitchFamily="34" charset="0"/>
              <a:buChar char="•"/>
            </a:pPr>
            <a:r>
              <a:rPr lang="en-GB" dirty="0" smtClean="0"/>
              <a:t>The Internet</a:t>
            </a:r>
            <a:endParaRPr lang="en-US" dirty="0" smtClean="0">
              <a:solidFill>
                <a:schemeClr val="accent1">
                  <a:lumMod val="75000"/>
                </a:schemeClr>
              </a:solidFill>
              <a:latin typeface="Arial" pitchFamily="34" charset="0"/>
              <a:cs typeface="Arial" pitchFamily="34" charset="0"/>
            </a:endParaRPr>
          </a:p>
        </p:txBody>
      </p:sp>
      <p:sp>
        <p:nvSpPr>
          <p:cNvPr id="4" name="Rectangle 3"/>
          <p:cNvSpPr/>
          <p:nvPr/>
        </p:nvSpPr>
        <p:spPr>
          <a:xfrm>
            <a:off x="457200" y="4625876"/>
            <a:ext cx="8382000" cy="2062103"/>
          </a:xfrm>
          <a:prstGeom prst="rect">
            <a:avLst/>
          </a:prstGeom>
        </p:spPr>
        <p:txBody>
          <a:bodyPr wrap="square">
            <a:spAutoFit/>
          </a:bodyPr>
          <a:lstStyle/>
          <a:p>
            <a:pPr algn="ctr"/>
            <a:r>
              <a:rPr lang="en-CA" sz="2400" b="1" dirty="0" err="1" smtClean="0">
                <a:latin typeface="Times New Roman" pitchFamily="18" charset="0"/>
                <a:cs typeface="Times New Roman" pitchFamily="18" charset="0"/>
              </a:rPr>
              <a:t>Shadi</a:t>
            </a:r>
            <a:r>
              <a:rPr lang="en-CA" sz="2400" b="1" dirty="0" smtClean="0">
                <a:latin typeface="Times New Roman" pitchFamily="18" charset="0"/>
                <a:cs typeface="Times New Roman" pitchFamily="18" charset="0"/>
              </a:rPr>
              <a:t> </a:t>
            </a:r>
            <a:r>
              <a:rPr lang="en-CA" sz="2400" b="1" dirty="0" err="1" smtClean="0">
                <a:latin typeface="Times New Roman" pitchFamily="18" charset="0"/>
                <a:cs typeface="Times New Roman" pitchFamily="18" charset="0"/>
              </a:rPr>
              <a:t>Khalifa</a:t>
            </a:r>
            <a:endParaRPr lang="en-CA" sz="2400" b="1" dirty="0" smtClean="0">
              <a:latin typeface="Times New Roman" pitchFamily="18" charset="0"/>
              <a:cs typeface="Times New Roman" pitchFamily="18" charset="0"/>
            </a:endParaRPr>
          </a:p>
          <a:p>
            <a:pPr algn="ctr"/>
            <a:r>
              <a:rPr lang="en-CA" sz="2000" dirty="0" smtClean="0">
                <a:latin typeface="Times New Roman" pitchFamily="18" charset="0"/>
                <a:cs typeface="Times New Roman" pitchFamily="18" charset="0"/>
              </a:rPr>
              <a:t>PhD Candidate</a:t>
            </a:r>
          </a:p>
          <a:p>
            <a:pPr algn="ctr"/>
            <a:r>
              <a:rPr lang="en-CA" sz="2000" dirty="0" smtClean="0">
                <a:latin typeface="Times New Roman" pitchFamily="18" charset="0"/>
                <a:cs typeface="Times New Roman" pitchFamily="18" charset="0"/>
              </a:rPr>
              <a:t>Database Systems Laboratory</a:t>
            </a:r>
          </a:p>
          <a:p>
            <a:pPr algn="ctr"/>
            <a:r>
              <a:rPr lang="en-CA" sz="2000" dirty="0" smtClean="0">
                <a:latin typeface="Times New Roman" pitchFamily="18" charset="0"/>
                <a:cs typeface="Times New Roman" pitchFamily="18" charset="0"/>
              </a:rPr>
              <a:t>Queen’s University</a:t>
            </a:r>
          </a:p>
          <a:p>
            <a:pPr algn="ctr"/>
            <a:r>
              <a:rPr lang="en-CA" sz="2000" b="1" dirty="0" smtClean="0">
                <a:latin typeface="Times New Roman" pitchFamily="18" charset="0"/>
                <a:cs typeface="Times New Roman" pitchFamily="18" charset="0"/>
              </a:rPr>
              <a:t>khalifa@cs.queensu.ca</a:t>
            </a:r>
          </a:p>
          <a:p>
            <a:pPr algn="ctr"/>
            <a:endParaRPr lang="en-CA" sz="2400" dirty="0">
              <a:latin typeface="Times New Roman" pitchFamily="18" charset="0"/>
              <a:cs typeface="Times New Roman" pitchFamily="18" charset="0"/>
            </a:endParaRPr>
          </a:p>
        </p:txBody>
      </p:sp>
      <p:sp>
        <p:nvSpPr>
          <p:cNvPr id="5" name="Date Placeholder 4"/>
          <p:cNvSpPr>
            <a:spLocks noGrp="1"/>
          </p:cNvSpPr>
          <p:nvPr>
            <p:ph type="dt" sz="half" idx="10"/>
          </p:nvPr>
        </p:nvSpPr>
        <p:spPr/>
        <p:txBody>
          <a:bodyPr/>
          <a:lstStyle/>
          <a:p>
            <a:r>
              <a:rPr lang="en-US" smtClean="0"/>
              <a:t>12-March-13</a:t>
            </a:r>
            <a:endParaRPr lang="en-US"/>
          </a:p>
        </p:txBody>
      </p:sp>
      <p:sp>
        <p:nvSpPr>
          <p:cNvPr id="6" name="Slide Number Placeholder 5"/>
          <p:cNvSpPr>
            <a:spLocks noGrp="1"/>
          </p:cNvSpPr>
          <p:nvPr>
            <p:ph type="sldNum" sz="quarter" idx="12"/>
          </p:nvPr>
        </p:nvSpPr>
        <p:spPr/>
        <p:txBody>
          <a:bodyPr/>
          <a:lstStyle/>
          <a:p>
            <a:fld id="{7B074F67-7E06-41FB-82AD-00DCC7CD4B23}" type="slidenum">
              <a:rPr lang="en-US" smtClean="0"/>
              <a:pPr/>
              <a:t>1</a:t>
            </a:fld>
            <a:endParaRPr lang="en-US"/>
          </a:p>
        </p:txBody>
      </p:sp>
      <p:pic>
        <p:nvPicPr>
          <p:cNvPr id="46082" name="Picture 2" descr="http://www.queensu.ca/sites/default/files/assets/pages/QueensLogo_colour.jpg"/>
          <p:cNvPicPr>
            <a:picLocks noChangeAspect="1" noChangeArrowheads="1"/>
          </p:cNvPicPr>
          <p:nvPr/>
        </p:nvPicPr>
        <p:blipFill>
          <a:blip r:embed="rId3" cstate="print"/>
          <a:srcRect/>
          <a:stretch>
            <a:fillRect/>
          </a:stretch>
        </p:blipFill>
        <p:spPr bwMode="auto">
          <a:xfrm>
            <a:off x="0" y="1"/>
            <a:ext cx="2304788" cy="1752599"/>
          </a:xfrm>
          <a:prstGeom prst="rect">
            <a:avLst/>
          </a:prstGeom>
          <a:noFill/>
        </p:spPr>
      </p:pic>
    </p:spTree>
    <p:extLst>
      <p:ext uri="{BB962C8B-B14F-4D97-AF65-F5344CB8AC3E}">
        <p14:creationId xmlns:p14="http://schemas.microsoft.com/office/powerpoint/2010/main" val="732611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10</a:t>
            </a:fld>
            <a:endParaRPr lang="en-US"/>
          </a:p>
        </p:txBody>
      </p:sp>
      <p:pic>
        <p:nvPicPr>
          <p:cNvPr id="27650" name="Picture 2"/>
          <p:cNvPicPr>
            <a:picLocks noChangeAspect="1" noChangeArrowheads="1"/>
          </p:cNvPicPr>
          <p:nvPr/>
        </p:nvPicPr>
        <p:blipFill>
          <a:blip r:embed="rId3" cstate="print"/>
          <a:srcRect/>
          <a:stretch>
            <a:fillRect/>
          </a:stretch>
        </p:blipFill>
        <p:spPr bwMode="auto">
          <a:xfrm>
            <a:off x="5715000" y="1828800"/>
            <a:ext cx="2097301" cy="441960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1524000" y="1981200"/>
            <a:ext cx="1918283" cy="4267200"/>
          </a:xfrm>
          <a:prstGeom prst="rect">
            <a:avLst/>
          </a:prstGeom>
          <a:noFill/>
          <a:ln w="9525">
            <a:noFill/>
            <a:miter lim="800000"/>
            <a:headEnd/>
            <a:tailEnd/>
          </a:ln>
        </p:spPr>
      </p:pic>
      <p:sp>
        <p:nvSpPr>
          <p:cNvPr id="9" name="Rounded Rectangular Callout 8"/>
          <p:cNvSpPr/>
          <p:nvPr/>
        </p:nvSpPr>
        <p:spPr>
          <a:xfrm>
            <a:off x="2209800" y="1295400"/>
            <a:ext cx="1371600" cy="762000"/>
          </a:xfrm>
          <a:prstGeom prst="wedgeRoundRectCallout">
            <a:avLst>
              <a:gd name="adj1" fmla="val 1389"/>
              <a:gd name="adj2" fmla="val 12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 I’m Chandler</a:t>
            </a:r>
            <a:endParaRPr lang="en-US" dirty="0"/>
          </a:p>
        </p:txBody>
      </p:sp>
      <p:sp>
        <p:nvSpPr>
          <p:cNvPr id="10" name="Rounded Rectangular Callout 9"/>
          <p:cNvSpPr/>
          <p:nvPr/>
        </p:nvSpPr>
        <p:spPr>
          <a:xfrm>
            <a:off x="4953000" y="1752600"/>
            <a:ext cx="1371600" cy="762000"/>
          </a:xfrm>
          <a:prstGeom prst="wedgeRoundRectCallout">
            <a:avLst>
              <a:gd name="adj1" fmla="val 65278"/>
              <a:gd name="adj2" fmla="val 8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 I’m Joey</a:t>
            </a:r>
            <a:endParaRPr lang="en-US" dirty="0"/>
          </a:p>
        </p:txBody>
      </p:sp>
      <p:sp>
        <p:nvSpPr>
          <p:cNvPr id="11" name="Rounded Rectangular Callout 10"/>
          <p:cNvSpPr/>
          <p:nvPr/>
        </p:nvSpPr>
        <p:spPr>
          <a:xfrm>
            <a:off x="1143000" y="152400"/>
            <a:ext cx="6934200" cy="1676400"/>
          </a:xfrm>
          <a:prstGeom prst="wedgeRoundRectCallout">
            <a:avLst>
              <a:gd name="adj1" fmla="val 17837"/>
              <a:gd name="adj2" fmla="val 4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We have just moved into the house.</a:t>
            </a:r>
          </a:p>
          <a:p>
            <a:pPr algn="ctr"/>
            <a:endParaRPr lang="en-US" sz="2000" b="1" dirty="0" smtClean="0"/>
          </a:p>
          <a:p>
            <a:pPr algn="ctr"/>
            <a:r>
              <a:rPr lang="en-US" sz="2000" b="1" dirty="0" smtClean="0"/>
              <a:t>We can not live without INTERNET.</a:t>
            </a:r>
          </a:p>
          <a:p>
            <a:pPr algn="ctr"/>
            <a:endParaRPr lang="en-US" sz="2000" b="1" dirty="0" smtClean="0"/>
          </a:p>
          <a:p>
            <a:pPr algn="ctr"/>
            <a:r>
              <a:rPr lang="en-US" sz="2000" b="1" dirty="0" smtClean="0"/>
              <a:t>Please help us!!</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19800" cy="1143000"/>
          </a:xfrm>
        </p:spPr>
        <p:txBody>
          <a:bodyPr/>
          <a:lstStyle/>
          <a:p>
            <a:r>
              <a:rPr lang="en-US" dirty="0" smtClean="0"/>
              <a:t>Internet History</a:t>
            </a:r>
            <a:endParaRPr lang="en-US" dirty="0"/>
          </a:p>
        </p:txBody>
      </p:sp>
      <p:sp>
        <p:nvSpPr>
          <p:cNvPr id="3" name="Content Placeholder 2"/>
          <p:cNvSpPr>
            <a:spLocks noGrp="1"/>
          </p:cNvSpPr>
          <p:nvPr>
            <p:ph idx="1"/>
          </p:nvPr>
        </p:nvSpPr>
        <p:spPr/>
        <p:txBody>
          <a:bodyPr>
            <a:normAutofit/>
          </a:bodyPr>
          <a:lstStyle/>
          <a:p>
            <a:pPr algn="just"/>
            <a:r>
              <a:rPr lang="en-US" sz="2000" dirty="0" smtClean="0"/>
              <a:t>In the </a:t>
            </a:r>
            <a:r>
              <a:rPr lang="en-US" sz="2000" b="1" dirty="0" smtClean="0">
                <a:solidFill>
                  <a:schemeClr val="tx2">
                    <a:lumMod val="75000"/>
                  </a:schemeClr>
                </a:solidFill>
              </a:rPr>
              <a:t>60’s</a:t>
            </a:r>
            <a:r>
              <a:rPr lang="en-US" sz="2000" dirty="0" smtClean="0"/>
              <a:t>, the </a:t>
            </a:r>
            <a:r>
              <a:rPr lang="en-US" sz="2000" i="1" dirty="0" smtClean="0">
                <a:solidFill>
                  <a:schemeClr val="tx2">
                    <a:lumMod val="75000"/>
                  </a:schemeClr>
                </a:solidFill>
              </a:rPr>
              <a:t>U.S. Department of Defense’s Advanced Research Projects Agency (DARPA) </a:t>
            </a:r>
            <a:r>
              <a:rPr lang="en-US" sz="2000" dirty="0" smtClean="0"/>
              <a:t>was funding research in labs at various universities and research facilities across America. These </a:t>
            </a:r>
            <a:r>
              <a:rPr lang="en-US" sz="2000" b="1" dirty="0" smtClean="0">
                <a:solidFill>
                  <a:schemeClr val="tx2">
                    <a:lumMod val="75000"/>
                  </a:schemeClr>
                </a:solidFill>
              </a:rPr>
              <a:t>widely-separated labs</a:t>
            </a:r>
            <a:r>
              <a:rPr lang="en-US" sz="2000" b="1" dirty="0" smtClean="0"/>
              <a:t> </a:t>
            </a:r>
            <a:r>
              <a:rPr lang="en-US" sz="2000" dirty="0" smtClean="0"/>
              <a:t>had computers that </a:t>
            </a:r>
            <a:r>
              <a:rPr lang="en-US" sz="2000" b="1" dirty="0" smtClean="0">
                <a:solidFill>
                  <a:schemeClr val="tx2">
                    <a:lumMod val="75000"/>
                  </a:schemeClr>
                </a:solidFill>
              </a:rPr>
              <a:t>needed to share information</a:t>
            </a:r>
            <a:r>
              <a:rPr lang="en-US" sz="2000" dirty="0" smtClean="0"/>
              <a:t>.</a:t>
            </a:r>
          </a:p>
          <a:p>
            <a:pPr algn="just"/>
            <a:endParaRPr lang="en-US" sz="2000" dirty="0"/>
          </a:p>
          <a:p>
            <a:pPr algn="ctr">
              <a:buNone/>
            </a:pPr>
            <a:r>
              <a:rPr lang="en-US" b="1" dirty="0" smtClean="0">
                <a:solidFill>
                  <a:schemeClr val="tx2">
                    <a:lumMod val="75000"/>
                  </a:schemeClr>
                </a:solidFill>
              </a:rPr>
              <a:t>Internet is a </a:t>
            </a:r>
          </a:p>
          <a:p>
            <a:pPr algn="ctr">
              <a:buNone/>
            </a:pPr>
            <a:r>
              <a:rPr lang="en-US" b="1" dirty="0" smtClean="0">
                <a:solidFill>
                  <a:schemeClr val="tx2">
                    <a:lumMod val="75000"/>
                  </a:schemeClr>
                </a:solidFill>
              </a:rPr>
              <a:t>Network of Networks</a:t>
            </a:r>
          </a:p>
          <a:p>
            <a:pPr algn="just"/>
            <a:endParaRPr lang="en-US" sz="2000" dirty="0"/>
          </a:p>
          <a:p>
            <a:pPr algn="just"/>
            <a:endParaRPr lang="en-US" sz="2000" dirty="0" smtClean="0"/>
          </a:p>
          <a:p>
            <a:pPr algn="just"/>
            <a:endParaRPr lang="en-US" sz="2000" dirty="0" smtClean="0"/>
          </a:p>
          <a:p>
            <a:pPr algn="just"/>
            <a:endParaRPr lang="en-US" sz="2000" dirty="0"/>
          </a:p>
        </p:txBody>
      </p:sp>
      <p:sp>
        <p:nvSpPr>
          <p:cNvPr id="4" name="Date Placeholder 3"/>
          <p:cNvSpPr>
            <a:spLocks noGrp="1"/>
          </p:cNvSpPr>
          <p:nvPr>
            <p:ph type="dt" sz="half" idx="10"/>
          </p:nvPr>
        </p:nvSpPr>
        <p:spPr/>
        <p:txBody>
          <a:bodyPr/>
          <a:lstStyle/>
          <a:p>
            <a:r>
              <a:rPr lang="en-US" dirty="0" smtClean="0"/>
              <a:t>12-March-13</a:t>
            </a:r>
            <a:endParaRPr lang="en-US" dirty="0"/>
          </a:p>
        </p:txBody>
      </p:sp>
      <p:sp>
        <p:nvSpPr>
          <p:cNvPr id="5" name="Slide Number Placeholder 4"/>
          <p:cNvSpPr>
            <a:spLocks noGrp="1"/>
          </p:cNvSpPr>
          <p:nvPr>
            <p:ph type="sldNum" sz="quarter" idx="12"/>
          </p:nvPr>
        </p:nvSpPr>
        <p:spPr/>
        <p:txBody>
          <a:bodyPr/>
          <a:lstStyle/>
          <a:p>
            <a:fld id="{7B074F67-7E06-41FB-82AD-00DCC7CD4B23}" type="slidenum">
              <a:rPr lang="en-US" smtClean="0"/>
              <a:pPr/>
              <a:t>11</a:t>
            </a:fld>
            <a:endParaRPr lang="en-US"/>
          </a:p>
        </p:txBody>
      </p:sp>
      <p:pic>
        <p:nvPicPr>
          <p:cNvPr id="28674" name="Picture 2" descr="DARPA Home"/>
          <p:cNvPicPr>
            <a:picLocks noChangeAspect="1" noChangeArrowheads="1"/>
          </p:cNvPicPr>
          <p:nvPr/>
        </p:nvPicPr>
        <p:blipFill>
          <a:blip r:embed="rId3" cstate="print"/>
          <a:srcRect/>
          <a:stretch>
            <a:fillRect/>
          </a:stretch>
        </p:blipFill>
        <p:spPr bwMode="auto">
          <a:xfrm>
            <a:off x="155575" y="-487363"/>
            <a:ext cx="1866900" cy="1028701"/>
          </a:xfrm>
          <a:prstGeom prst="rect">
            <a:avLst/>
          </a:prstGeom>
          <a:noFill/>
        </p:spPr>
      </p:pic>
      <p:pic>
        <p:nvPicPr>
          <p:cNvPr id="28676" name="Picture 4" descr="DARPA Home"/>
          <p:cNvPicPr>
            <a:picLocks noChangeAspect="1" noChangeArrowheads="1"/>
          </p:cNvPicPr>
          <p:nvPr/>
        </p:nvPicPr>
        <p:blipFill>
          <a:blip r:embed="rId3" cstate="print"/>
          <a:srcRect/>
          <a:stretch>
            <a:fillRect/>
          </a:stretch>
        </p:blipFill>
        <p:spPr bwMode="auto">
          <a:xfrm>
            <a:off x="155575" y="-487363"/>
            <a:ext cx="1866900" cy="1028701"/>
          </a:xfrm>
          <a:prstGeom prst="rect">
            <a:avLst/>
          </a:prstGeom>
          <a:noFill/>
        </p:spPr>
      </p:pic>
      <p:pic>
        <p:nvPicPr>
          <p:cNvPr id="28678" name="Picture 6" descr="DARPA Home"/>
          <p:cNvPicPr>
            <a:picLocks noChangeAspect="1" noChangeArrowheads="1"/>
          </p:cNvPicPr>
          <p:nvPr/>
        </p:nvPicPr>
        <p:blipFill>
          <a:blip r:embed="rId3" cstate="print"/>
          <a:srcRect/>
          <a:stretch>
            <a:fillRect/>
          </a:stretch>
        </p:blipFill>
        <p:spPr bwMode="auto">
          <a:xfrm>
            <a:off x="155575" y="-487363"/>
            <a:ext cx="1866900" cy="1028701"/>
          </a:xfrm>
          <a:prstGeom prst="rect">
            <a:avLst/>
          </a:prstGeom>
          <a:noFill/>
        </p:spPr>
      </p:pic>
      <p:pic>
        <p:nvPicPr>
          <p:cNvPr id="28680" name="Picture 8" descr="http://www.millustrator.com/480-483-large/defense-advanced-research-projects-agency-darpa-emblem.jpg"/>
          <p:cNvPicPr>
            <a:picLocks noChangeAspect="1" noChangeArrowheads="1"/>
          </p:cNvPicPr>
          <p:nvPr/>
        </p:nvPicPr>
        <p:blipFill>
          <a:blip r:embed="rId4" cstate="print"/>
          <a:srcRect t="18667" b="30667"/>
          <a:stretch>
            <a:fillRect/>
          </a:stretch>
        </p:blipFill>
        <p:spPr bwMode="auto">
          <a:xfrm>
            <a:off x="6286500" y="0"/>
            <a:ext cx="2857500" cy="1447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Terminologies</a:t>
            </a:r>
            <a:endParaRPr lang="en-US"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12</a:t>
            </a:fld>
            <a:endParaRPr lang="en-US"/>
          </a:p>
        </p:txBody>
      </p:sp>
      <p:pic>
        <p:nvPicPr>
          <p:cNvPr id="6" name="Picture 2"/>
          <p:cNvPicPr>
            <a:picLocks noChangeAspect="1" noChangeArrowheads="1"/>
          </p:cNvPicPr>
          <p:nvPr/>
        </p:nvPicPr>
        <p:blipFill>
          <a:blip r:embed="rId3" cstate="print"/>
          <a:srcRect/>
          <a:stretch>
            <a:fillRect/>
          </a:stretch>
        </p:blipFill>
        <p:spPr bwMode="auto">
          <a:xfrm>
            <a:off x="838200" y="2590800"/>
            <a:ext cx="7162800" cy="2267061"/>
          </a:xfrm>
          <a:prstGeom prst="rect">
            <a:avLst/>
          </a:prstGeom>
          <a:noFill/>
          <a:ln w="9525">
            <a:noFill/>
            <a:miter lim="800000"/>
            <a:headEnd/>
            <a:tailEnd/>
          </a:ln>
        </p:spPr>
      </p:pic>
      <p:sp>
        <p:nvSpPr>
          <p:cNvPr id="7" name="Rectangle 6"/>
          <p:cNvSpPr/>
          <p:nvPr/>
        </p:nvSpPr>
        <p:spPr>
          <a:xfrm>
            <a:off x="609600" y="3505200"/>
            <a:ext cx="1153457" cy="338554"/>
          </a:xfrm>
          <a:prstGeom prst="rect">
            <a:avLst/>
          </a:prstGeom>
          <a:solidFill>
            <a:srgbClr val="FFFF00"/>
          </a:solidFill>
        </p:spPr>
        <p:txBody>
          <a:bodyPr wrap="none">
            <a:spAutoFit/>
          </a:bodyPr>
          <a:lstStyle/>
          <a:p>
            <a:r>
              <a:rPr lang="en-US" sz="1600" b="1" dirty="0" smtClean="0">
                <a:solidFill>
                  <a:schemeClr val="tx1"/>
                </a:solidFill>
              </a:rPr>
              <a:t>Host/Client</a:t>
            </a:r>
            <a:endParaRPr lang="en-US" sz="1600" b="1" dirty="0"/>
          </a:p>
        </p:txBody>
      </p:sp>
      <p:sp>
        <p:nvSpPr>
          <p:cNvPr id="8" name="Rectangle 7"/>
          <p:cNvSpPr/>
          <p:nvPr/>
        </p:nvSpPr>
        <p:spPr>
          <a:xfrm>
            <a:off x="7420635" y="4766846"/>
            <a:ext cx="732765" cy="338554"/>
          </a:xfrm>
          <a:prstGeom prst="rect">
            <a:avLst/>
          </a:prstGeom>
          <a:solidFill>
            <a:srgbClr val="FFFF00"/>
          </a:solidFill>
        </p:spPr>
        <p:txBody>
          <a:bodyPr wrap="none">
            <a:spAutoFit/>
          </a:bodyPr>
          <a:lstStyle/>
          <a:p>
            <a:r>
              <a:rPr lang="en-US" sz="1600" b="1" dirty="0" smtClean="0">
                <a:solidFill>
                  <a:schemeClr val="tx1"/>
                </a:solidFill>
              </a:rPr>
              <a:t>Server</a:t>
            </a:r>
            <a:endParaRPr lang="en-US" sz="1600" b="1" dirty="0"/>
          </a:p>
        </p:txBody>
      </p:sp>
      <p:sp>
        <p:nvSpPr>
          <p:cNvPr id="9" name="Rectangle 8"/>
          <p:cNvSpPr/>
          <p:nvPr/>
        </p:nvSpPr>
        <p:spPr>
          <a:xfrm>
            <a:off x="3048000" y="4385846"/>
            <a:ext cx="2716000" cy="338554"/>
          </a:xfrm>
          <a:prstGeom prst="rect">
            <a:avLst/>
          </a:prstGeom>
          <a:solidFill>
            <a:srgbClr val="FFFF00"/>
          </a:solidFill>
        </p:spPr>
        <p:txBody>
          <a:bodyPr wrap="none">
            <a:spAutoFit/>
          </a:bodyPr>
          <a:lstStyle/>
          <a:p>
            <a:r>
              <a:rPr lang="en-US" sz="1600" b="1" dirty="0" smtClean="0">
                <a:solidFill>
                  <a:schemeClr val="tx1"/>
                </a:solidFill>
              </a:rPr>
              <a:t>Routers / Intermediate Nodes</a:t>
            </a:r>
            <a:endParaRPr lang="en-US" sz="1600" b="1" dirty="0"/>
          </a:p>
        </p:txBody>
      </p:sp>
      <p:sp>
        <p:nvSpPr>
          <p:cNvPr id="10" name="Rectangle 9"/>
          <p:cNvSpPr/>
          <p:nvPr/>
        </p:nvSpPr>
        <p:spPr>
          <a:xfrm>
            <a:off x="0" y="4038600"/>
            <a:ext cx="2057400" cy="1200329"/>
          </a:xfrm>
          <a:prstGeom prst="rect">
            <a:avLst/>
          </a:prstGeom>
        </p:spPr>
        <p:txBody>
          <a:bodyPr wrap="square">
            <a:spAutoFit/>
          </a:bodyPr>
          <a:lstStyle/>
          <a:p>
            <a:pPr algn="just"/>
            <a:r>
              <a:rPr lang="en-US" dirty="0" smtClean="0"/>
              <a:t>A computing device that is connected to a network and issue requests.</a:t>
            </a:r>
            <a:endParaRPr lang="en-US" dirty="0"/>
          </a:p>
        </p:txBody>
      </p:sp>
      <p:sp>
        <p:nvSpPr>
          <p:cNvPr id="11" name="Rectangle 10"/>
          <p:cNvSpPr/>
          <p:nvPr/>
        </p:nvSpPr>
        <p:spPr>
          <a:xfrm>
            <a:off x="6781800" y="5257800"/>
            <a:ext cx="2057400" cy="923330"/>
          </a:xfrm>
          <a:prstGeom prst="rect">
            <a:avLst/>
          </a:prstGeom>
        </p:spPr>
        <p:txBody>
          <a:bodyPr wrap="square">
            <a:spAutoFit/>
          </a:bodyPr>
          <a:lstStyle/>
          <a:p>
            <a:pPr algn="just"/>
            <a:r>
              <a:rPr lang="en-US" dirty="0" smtClean="0"/>
              <a:t>A computing device that serves the clients’ requests.</a:t>
            </a:r>
            <a:endParaRPr lang="en-US" dirty="0"/>
          </a:p>
        </p:txBody>
      </p:sp>
      <p:sp>
        <p:nvSpPr>
          <p:cNvPr id="12" name="Rectangle 11"/>
          <p:cNvSpPr/>
          <p:nvPr/>
        </p:nvSpPr>
        <p:spPr>
          <a:xfrm>
            <a:off x="3886200" y="2133600"/>
            <a:ext cx="929935" cy="338554"/>
          </a:xfrm>
          <a:prstGeom prst="rect">
            <a:avLst/>
          </a:prstGeom>
          <a:solidFill>
            <a:srgbClr val="FFFF00"/>
          </a:solidFill>
        </p:spPr>
        <p:txBody>
          <a:bodyPr wrap="none">
            <a:spAutoFit/>
          </a:bodyPr>
          <a:lstStyle/>
          <a:p>
            <a:r>
              <a:rPr lang="en-US" sz="1600" b="1" dirty="0" smtClean="0">
                <a:solidFill>
                  <a:schemeClr val="tx1"/>
                </a:solidFill>
              </a:rPr>
              <a:t>Gateway</a:t>
            </a:r>
            <a:endParaRPr lang="en-US" sz="1600" b="1" dirty="0"/>
          </a:p>
        </p:txBody>
      </p:sp>
      <p:cxnSp>
        <p:nvCxnSpPr>
          <p:cNvPr id="14" name="Straight Arrow Connector 13"/>
          <p:cNvCxnSpPr/>
          <p:nvPr/>
        </p:nvCxnSpPr>
        <p:spPr>
          <a:xfrm flipH="1">
            <a:off x="2362200" y="2438400"/>
            <a:ext cx="1600200" cy="762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a:off x="4816135" y="2302877"/>
            <a:ext cx="2194265" cy="112612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743200" y="1447800"/>
            <a:ext cx="3657600" cy="646331"/>
          </a:xfrm>
          <a:prstGeom prst="rect">
            <a:avLst/>
          </a:prstGeom>
        </p:spPr>
        <p:txBody>
          <a:bodyPr wrap="square">
            <a:spAutoFit/>
          </a:bodyPr>
          <a:lstStyle/>
          <a:p>
            <a:r>
              <a:rPr lang="en-US" dirty="0" smtClean="0"/>
              <a:t>A computing device that provides a LAN with access to the Internet.</a:t>
            </a:r>
            <a:endParaRPr lang="en-US" dirty="0"/>
          </a:p>
        </p:txBody>
      </p:sp>
      <p:sp>
        <p:nvSpPr>
          <p:cNvPr id="19" name="Rectangle 18"/>
          <p:cNvSpPr/>
          <p:nvPr/>
        </p:nvSpPr>
        <p:spPr>
          <a:xfrm>
            <a:off x="2667000" y="4800600"/>
            <a:ext cx="3429000" cy="923330"/>
          </a:xfrm>
          <a:prstGeom prst="rect">
            <a:avLst/>
          </a:prstGeom>
        </p:spPr>
        <p:txBody>
          <a:bodyPr wrap="square">
            <a:spAutoFit/>
          </a:bodyPr>
          <a:lstStyle/>
          <a:p>
            <a:pPr algn="just"/>
            <a:r>
              <a:rPr lang="en-US" dirty="0" smtClean="0"/>
              <a:t>A computing device that relays Internet packets to and from similar devices</a:t>
            </a:r>
            <a:endParaRPr lang="en-US" dirty="0"/>
          </a:p>
        </p:txBody>
      </p:sp>
      <p:cxnSp>
        <p:nvCxnSpPr>
          <p:cNvPr id="20" name="Straight Arrow Connector 19"/>
          <p:cNvCxnSpPr>
            <a:stCxn id="9" idx="0"/>
          </p:cNvCxnSpPr>
          <p:nvPr/>
        </p:nvCxnSpPr>
        <p:spPr>
          <a:xfrm flipH="1" flipV="1">
            <a:off x="2971800" y="4157246"/>
            <a:ext cx="1434200"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0"/>
          </p:cNvCxnSpPr>
          <p:nvPr/>
        </p:nvCxnSpPr>
        <p:spPr>
          <a:xfrm flipH="1" flipV="1">
            <a:off x="4191000" y="3810000"/>
            <a:ext cx="215000" cy="57584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p:cNvCxnSpPr>
          <p:nvPr/>
        </p:nvCxnSpPr>
        <p:spPr>
          <a:xfrm flipV="1">
            <a:off x="4406000" y="4157246"/>
            <a:ext cx="318400" cy="228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0"/>
          </p:cNvCxnSpPr>
          <p:nvPr/>
        </p:nvCxnSpPr>
        <p:spPr>
          <a:xfrm flipV="1">
            <a:off x="4406000" y="4081046"/>
            <a:ext cx="2071000" cy="304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905000" y="5706070"/>
            <a:ext cx="4572000" cy="923330"/>
          </a:xfrm>
          <a:prstGeom prst="rect">
            <a:avLst/>
          </a:prstGeom>
        </p:spPr>
        <p:txBody>
          <a:bodyPr>
            <a:spAutoFit/>
          </a:bodyPr>
          <a:lstStyle/>
          <a:p>
            <a:pPr algn="just"/>
            <a:r>
              <a:rPr lang="en-US" b="1" dirty="0" smtClean="0"/>
              <a:t>For the purposes of this course, consider “gateway” and “router” as synonyms. (It’s just easier that way.)</a:t>
            </a:r>
            <a:endParaRPr lang="en-GB"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animBg="1"/>
      <p:bldP spid="18" grpId="0"/>
      <p:bldP spid="19"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Switching</a:t>
            </a:r>
            <a:endParaRPr lang="en-US" dirty="0"/>
          </a:p>
        </p:txBody>
      </p:sp>
      <p:sp>
        <p:nvSpPr>
          <p:cNvPr id="3" name="Content Placeholder 2"/>
          <p:cNvSpPr>
            <a:spLocks noGrp="1"/>
          </p:cNvSpPr>
          <p:nvPr>
            <p:ph idx="1"/>
          </p:nvPr>
        </p:nvSpPr>
        <p:spPr/>
        <p:txBody>
          <a:bodyPr/>
          <a:lstStyle/>
          <a:p>
            <a:r>
              <a:rPr lang="en-US" dirty="0" smtClean="0"/>
              <a:t>Same as with a telephone call</a:t>
            </a:r>
          </a:p>
          <a:p>
            <a:pPr marL="971550" lvl="1" indent="-514350">
              <a:buFont typeface="+mj-lt"/>
              <a:buAutoNum type="arabicPeriod"/>
            </a:pPr>
            <a:r>
              <a:rPr lang="en-US" dirty="0" smtClean="0"/>
              <a:t>Dial a number to establish a connection</a:t>
            </a:r>
          </a:p>
          <a:p>
            <a:pPr marL="971550" lvl="1" indent="-514350">
              <a:buFont typeface="+mj-lt"/>
              <a:buAutoNum type="arabicPeriod"/>
            </a:pPr>
            <a:r>
              <a:rPr lang="en-US" dirty="0" smtClean="0"/>
              <a:t>Speak (</a:t>
            </a:r>
            <a:r>
              <a:rPr lang="en-US" dirty="0" err="1" smtClean="0"/>
              <a:t>i.e</a:t>
            </a:r>
            <a:r>
              <a:rPr lang="en-US" dirty="0" smtClean="0"/>
              <a:t> send data)</a:t>
            </a:r>
          </a:p>
          <a:p>
            <a:pPr marL="971550" lvl="1" indent="-514350">
              <a:buFont typeface="+mj-lt"/>
              <a:buAutoNum type="arabicPeriod"/>
            </a:pPr>
            <a:r>
              <a:rPr lang="en-US" dirty="0" smtClean="0"/>
              <a:t>Hang up to release the connection</a:t>
            </a:r>
            <a:endParaRPr lang="en-US"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13</a:t>
            </a:fld>
            <a:endParaRPr lang="en-US"/>
          </a:p>
        </p:txBody>
      </p:sp>
      <p:pic>
        <p:nvPicPr>
          <p:cNvPr id="35842" name="Picture 2"/>
          <p:cNvPicPr>
            <a:picLocks noChangeAspect="1" noChangeArrowheads="1"/>
          </p:cNvPicPr>
          <p:nvPr/>
        </p:nvPicPr>
        <p:blipFill>
          <a:blip r:embed="rId3" cstate="print"/>
          <a:srcRect/>
          <a:stretch>
            <a:fillRect/>
          </a:stretch>
        </p:blipFill>
        <p:spPr bwMode="auto">
          <a:xfrm>
            <a:off x="990600" y="3962400"/>
            <a:ext cx="7162800" cy="2267061"/>
          </a:xfrm>
          <a:prstGeom prst="rect">
            <a:avLst/>
          </a:prstGeom>
          <a:noFill/>
          <a:ln w="9525">
            <a:noFill/>
            <a:miter lim="800000"/>
            <a:headEnd/>
            <a:tailEnd/>
          </a:ln>
        </p:spPr>
      </p:pic>
      <p:sp>
        <p:nvSpPr>
          <p:cNvPr id="7" name="Rectangle 6"/>
          <p:cNvSpPr/>
          <p:nvPr/>
        </p:nvSpPr>
        <p:spPr>
          <a:xfrm>
            <a:off x="990600" y="4876800"/>
            <a:ext cx="763671" cy="338554"/>
          </a:xfrm>
          <a:prstGeom prst="rect">
            <a:avLst/>
          </a:prstGeom>
          <a:solidFill>
            <a:srgbClr val="FFFF00"/>
          </a:solidFill>
        </p:spPr>
        <p:txBody>
          <a:bodyPr wrap="none">
            <a:spAutoFit/>
          </a:bodyPr>
          <a:lstStyle/>
          <a:p>
            <a:r>
              <a:rPr lang="en-US" sz="1600" b="1" dirty="0" smtClean="0">
                <a:solidFill>
                  <a:schemeClr val="tx1"/>
                </a:solidFill>
              </a:rPr>
              <a:t>Source</a:t>
            </a:r>
            <a:endParaRPr lang="en-US" sz="1600" b="1" dirty="0"/>
          </a:p>
        </p:txBody>
      </p:sp>
      <p:sp>
        <p:nvSpPr>
          <p:cNvPr id="8" name="Rectangle 7"/>
          <p:cNvSpPr/>
          <p:nvPr/>
        </p:nvSpPr>
        <p:spPr>
          <a:xfrm>
            <a:off x="7366516" y="6096000"/>
            <a:ext cx="1167884" cy="338554"/>
          </a:xfrm>
          <a:prstGeom prst="rect">
            <a:avLst/>
          </a:prstGeom>
          <a:solidFill>
            <a:srgbClr val="FFFF00"/>
          </a:solidFill>
        </p:spPr>
        <p:txBody>
          <a:bodyPr wrap="none">
            <a:spAutoFit/>
          </a:bodyPr>
          <a:lstStyle/>
          <a:p>
            <a:r>
              <a:rPr lang="en-US" sz="1600" b="1" dirty="0" smtClean="0">
                <a:solidFill>
                  <a:schemeClr val="tx1"/>
                </a:solidFill>
              </a:rPr>
              <a:t>Destination</a:t>
            </a:r>
            <a:endParaRPr lang="en-US" sz="1600" b="1" dirty="0"/>
          </a:p>
        </p:txBody>
      </p:sp>
      <p:sp>
        <p:nvSpPr>
          <p:cNvPr id="9" name="Rectangle 8"/>
          <p:cNvSpPr/>
          <p:nvPr/>
        </p:nvSpPr>
        <p:spPr>
          <a:xfrm>
            <a:off x="3200400" y="43434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Establish connection request</a:t>
            </a:r>
            <a:endParaRPr lang="en-US" sz="2000" b="1" dirty="0"/>
          </a:p>
        </p:txBody>
      </p:sp>
      <p:sp>
        <p:nvSpPr>
          <p:cNvPr id="11" name="Rectangle 10"/>
          <p:cNvSpPr/>
          <p:nvPr/>
        </p:nvSpPr>
        <p:spPr>
          <a:xfrm>
            <a:off x="3200400" y="43434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Acknowledge Connection</a:t>
            </a:r>
            <a:endParaRPr lang="en-US" sz="2000" b="1" dirty="0"/>
          </a:p>
        </p:txBody>
      </p:sp>
      <p:grpSp>
        <p:nvGrpSpPr>
          <p:cNvPr id="29" name="Group 28"/>
          <p:cNvGrpSpPr/>
          <p:nvPr/>
        </p:nvGrpSpPr>
        <p:grpSpPr>
          <a:xfrm>
            <a:off x="1524000" y="4419600"/>
            <a:ext cx="6172200" cy="1066800"/>
            <a:chOff x="1600200" y="2057400"/>
            <a:chExt cx="6172200" cy="1066800"/>
          </a:xfrm>
        </p:grpSpPr>
        <p:cxnSp>
          <p:nvCxnSpPr>
            <p:cNvPr id="15" name="Straight Connector 14"/>
            <p:cNvCxnSpPr/>
            <p:nvPr/>
          </p:nvCxnSpPr>
          <p:spPr>
            <a:xfrm>
              <a:off x="1600200" y="2057400"/>
              <a:ext cx="838200" cy="228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38400" y="2286000"/>
              <a:ext cx="76200" cy="6858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4600" y="3048000"/>
              <a:ext cx="685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200400" y="3048000"/>
              <a:ext cx="3505200" cy="7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629400" y="2514600"/>
              <a:ext cx="533400" cy="609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62800" y="2514600"/>
              <a:ext cx="60960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3200400" y="43434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Release connection request</a:t>
            </a:r>
            <a:endParaRPr lang="en-US" sz="2000" b="1" dirty="0"/>
          </a:p>
        </p:txBody>
      </p:sp>
      <p:sp>
        <p:nvSpPr>
          <p:cNvPr id="31" name="Rectangle 30"/>
          <p:cNvSpPr/>
          <p:nvPr/>
        </p:nvSpPr>
        <p:spPr>
          <a:xfrm>
            <a:off x="3200400" y="4343400"/>
            <a:ext cx="2362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Acknowledge Release</a:t>
            </a:r>
            <a:endParaRPr lang="en-US" sz="2000" b="1" dirty="0"/>
          </a:p>
        </p:txBody>
      </p:sp>
      <p:sp>
        <p:nvSpPr>
          <p:cNvPr id="32" name="Rounded Rectangular Callout 31"/>
          <p:cNvSpPr/>
          <p:nvPr/>
        </p:nvSpPr>
        <p:spPr>
          <a:xfrm>
            <a:off x="304800" y="1295400"/>
            <a:ext cx="8610600" cy="2514600"/>
          </a:xfrm>
          <a:prstGeom prst="wedgeRoundRectCallout">
            <a:avLst>
              <a:gd name="adj1" fmla="val 17837"/>
              <a:gd name="adj2" fmla="val 4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Advantages:</a:t>
            </a:r>
          </a:p>
          <a:p>
            <a:endParaRPr lang="en-US" sz="2400" dirty="0" smtClean="0"/>
          </a:p>
          <a:p>
            <a:r>
              <a:rPr lang="en-US" sz="2400" dirty="0" smtClean="0"/>
              <a:t>1- Guaranteed bandwidth (</a:t>
            </a:r>
            <a:r>
              <a:rPr lang="en-US" sz="2400" dirty="0" err="1" smtClean="0"/>
              <a:t>i.e</a:t>
            </a:r>
            <a:r>
              <a:rPr lang="en-US" sz="2400" dirty="0" smtClean="0"/>
              <a:t> Good for video streaming)</a:t>
            </a:r>
          </a:p>
          <a:p>
            <a:r>
              <a:rPr lang="en-US" sz="2400" dirty="0" smtClean="0"/>
              <a:t>2– No worries about lost or out-of-order packets</a:t>
            </a:r>
          </a:p>
          <a:p>
            <a:r>
              <a:rPr lang="en-US" sz="2400" dirty="0" smtClean="0"/>
              <a:t>3- Simple forwarding (No need to inspect a packet header)</a:t>
            </a:r>
          </a:p>
          <a:p>
            <a:r>
              <a:rPr lang="en-US" sz="2400" dirty="0" smtClean="0"/>
              <a:t>4- Low per-packet overhead (No</a:t>
            </a:r>
            <a:r>
              <a:rPr lang="en-US" sz="2400" baseline="0" dirty="0" smtClean="0"/>
              <a:t> packet header)</a:t>
            </a:r>
            <a:endParaRPr lang="en-US" sz="2400" dirty="0"/>
          </a:p>
        </p:txBody>
      </p:sp>
      <p:sp>
        <p:nvSpPr>
          <p:cNvPr id="33" name="Rectangle 32"/>
          <p:cNvSpPr/>
          <p:nvPr/>
        </p:nvSpPr>
        <p:spPr>
          <a:xfrm>
            <a:off x="5715000" y="3880520"/>
            <a:ext cx="1796454" cy="338554"/>
          </a:xfrm>
          <a:prstGeom prst="rect">
            <a:avLst/>
          </a:prstGeom>
          <a:solidFill>
            <a:srgbClr val="FFFF00"/>
          </a:solidFill>
        </p:spPr>
        <p:txBody>
          <a:bodyPr wrap="none">
            <a:spAutoFit/>
          </a:bodyPr>
          <a:lstStyle/>
          <a:p>
            <a:r>
              <a:rPr lang="en-US" sz="1600" b="1" dirty="0" smtClean="0">
                <a:solidFill>
                  <a:schemeClr val="tx1"/>
                </a:solidFill>
              </a:rPr>
              <a:t>Intermediate Node</a:t>
            </a:r>
            <a:endParaRPr lang="en-US" sz="1600" b="1" dirty="0"/>
          </a:p>
        </p:txBody>
      </p:sp>
      <p:sp>
        <p:nvSpPr>
          <p:cNvPr id="34" name="Rounded Rectangular Callout 33"/>
          <p:cNvSpPr/>
          <p:nvPr/>
        </p:nvSpPr>
        <p:spPr>
          <a:xfrm>
            <a:off x="304800" y="1143000"/>
            <a:ext cx="8610600" cy="2667000"/>
          </a:xfrm>
          <a:prstGeom prst="wedgeRoundRectCallout">
            <a:avLst>
              <a:gd name="adj1" fmla="val 17837"/>
              <a:gd name="adj2" fmla="val 4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baseline="0" dirty="0" smtClean="0"/>
              <a:t>Disadvantages:</a:t>
            </a:r>
          </a:p>
          <a:p>
            <a:endParaRPr lang="en-US" sz="2400" b="1" baseline="0" dirty="0" smtClean="0"/>
          </a:p>
          <a:p>
            <a:r>
              <a:rPr lang="en-US" sz="2400" dirty="0" smtClean="0"/>
              <a:t>1- Wasted bandwidth (holding </a:t>
            </a:r>
            <a:r>
              <a:rPr lang="en-US" sz="2400" baseline="0" dirty="0" smtClean="0"/>
              <a:t>connection when no data to send)</a:t>
            </a:r>
            <a:endParaRPr lang="en-US" sz="2400" dirty="0" smtClean="0"/>
          </a:p>
          <a:p>
            <a:r>
              <a:rPr lang="en-US" sz="2400" dirty="0" smtClean="0"/>
              <a:t>2-</a:t>
            </a:r>
            <a:r>
              <a:rPr lang="en-US" sz="2400" baseline="0" dirty="0" smtClean="0"/>
              <a:t> </a:t>
            </a:r>
            <a:r>
              <a:rPr lang="en-US" sz="2400" dirty="0" smtClean="0"/>
              <a:t>Blocked connections (Nobody</a:t>
            </a:r>
            <a:r>
              <a:rPr lang="en-US" sz="2400" baseline="0" dirty="0" smtClean="0"/>
              <a:t> else can use this connection)</a:t>
            </a:r>
            <a:endParaRPr lang="en-US" sz="2400" dirty="0" smtClean="0"/>
          </a:p>
          <a:p>
            <a:r>
              <a:rPr lang="en-US" sz="2400" dirty="0" smtClean="0"/>
              <a:t>3- Connection set-up delay</a:t>
            </a:r>
          </a:p>
          <a:p>
            <a:pPr>
              <a:defRPr/>
            </a:pPr>
            <a:r>
              <a:rPr lang="en-US" sz="2400" dirty="0" smtClean="0"/>
              <a:t>4- What happens if an intermediate node is damaged or a cable is cut??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9"/>
                                        </p:tgtEl>
                                      </p:cBhvr>
                                      <p:by x="25000" y="25000"/>
                                    </p:animScale>
                                  </p:childTnLst>
                                </p:cTn>
                              </p:par>
                              <p:par>
                                <p:cTn id="12" presetID="56" presetClass="path" presetSubtype="0" accel="50000" decel="50000" fill="hold" grpId="2" nodeType="withEffect">
                                  <p:stCondLst>
                                    <p:cond delay="0"/>
                                  </p:stCondLst>
                                  <p:childTnLst>
                                    <p:animMotion origin="layout" path="M 3.33333E-6 4.44444E-6 L -0.27917 -0.07223 " pathEditMode="relative" rAng="0" ptsTypes="AA">
                                      <p:cBhvr>
                                        <p:cTn id="13" dur="2000" fill="hold"/>
                                        <p:tgtEl>
                                          <p:spTgt spid="9"/>
                                        </p:tgtEl>
                                        <p:attrNameLst>
                                          <p:attrName>ppt_x</p:attrName>
                                          <p:attrName>ppt_y</p:attrName>
                                        </p:attrNameLst>
                                      </p:cBhvr>
                                      <p:rCtr x="-14000" y="-3600"/>
                                    </p:animMotion>
                                  </p:childTnLst>
                                </p:cTn>
                              </p:par>
                            </p:childTnLst>
                          </p:cTn>
                        </p:par>
                        <p:par>
                          <p:cTn id="14" fill="hold">
                            <p:stCondLst>
                              <p:cond delay="2000"/>
                            </p:stCondLst>
                            <p:childTnLst>
                              <p:par>
                                <p:cTn id="15" presetID="0" presetClass="path" presetSubtype="0" accel="50000" decel="50000" fill="hold" grpId="3" nodeType="afterEffect">
                                  <p:stCondLst>
                                    <p:cond delay="0"/>
                                  </p:stCondLst>
                                  <p:childTnLst>
                                    <p:animMotion origin="layout" path="M -0.28577 -0.0301 C -0.28056 -0.02871 -0.27032 -0.02686 -0.26476 -0.02315 C -0.26198 -0.0213 -0.2599 -0.0169 -0.25677 -0.01621 C -0.24549 -0.01343 -0.22257 -0.01274 -0.22257 -0.0125 C -0.21945 0.07037 -0.21997 0.03425 -0.21997 0.09606 C -0.19653 0.10717 -0.17101 0.10324 -0.14636 0.10324 C -0.09931 0.12361 -0.04393 0.1081 0.00625 0.11365 C 0.02274 0.11898 0.01319 0.11713 0.03524 0.11713 C 0.08385 0.11921 0.12951 0.12291 0.17743 0.12777 C 0.23177 0.12407 0.21076 0.1243 0.24045 0.1243 C 0.24305 0.11111 0.24392 0.10231 0.25104 0.09259 C 0.25642 0.07106 0.27135 0.05578 0.28524 0.04351 C 0.28854 0.02106 0.29045 -0.00024 0.29045 -0.02315 L 0.36944 0.10324 L 0.39583 0.11365 " pathEditMode="relative" rAng="0" ptsTypes="ffffffffffffAAA">
                                      <p:cBhvr>
                                        <p:cTn id="16" dur="5000" fill="hold"/>
                                        <p:tgtEl>
                                          <p:spTgt spid="9"/>
                                        </p:tgtEl>
                                        <p:attrNameLst>
                                          <p:attrName>ppt_x</p:attrName>
                                          <p:attrName>ppt_y</p:attrName>
                                        </p:attrNameLst>
                                      </p:cBhvr>
                                      <p:rCtr x="34100" y="7900"/>
                                    </p:animMotion>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4"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grpId="1" nodeType="clickEffect">
                                  <p:stCondLst>
                                    <p:cond delay="0"/>
                                  </p:stCondLst>
                                  <p:childTnLst>
                                    <p:animScale>
                                      <p:cBhvr>
                                        <p:cTn id="29" dur="2000" fill="hold"/>
                                        <p:tgtEl>
                                          <p:spTgt spid="11"/>
                                        </p:tgtEl>
                                      </p:cBhvr>
                                      <p:by x="25000" y="25000"/>
                                    </p:animScale>
                                  </p:childTnLst>
                                </p:cTn>
                              </p:par>
                              <p:par>
                                <p:cTn id="30" presetID="56" presetClass="path" presetSubtype="0" accel="50000" decel="50000" fill="hold" grpId="2" nodeType="withEffect">
                                  <p:stCondLst>
                                    <p:cond delay="0"/>
                                  </p:stCondLst>
                                  <p:childTnLst>
                                    <p:animMotion origin="layout" path="M 3.33333E-6 4.44444E-6 L 0.35416 0.09444 " pathEditMode="relative" rAng="0" ptsTypes="AA">
                                      <p:cBhvr>
                                        <p:cTn id="31" dur="2000" fill="hold"/>
                                        <p:tgtEl>
                                          <p:spTgt spid="11"/>
                                        </p:tgtEl>
                                        <p:attrNameLst>
                                          <p:attrName>ppt_x</p:attrName>
                                          <p:attrName>ppt_y</p:attrName>
                                        </p:attrNameLst>
                                      </p:cBhvr>
                                      <p:rCtr x="17700" y="4700"/>
                                    </p:animMotion>
                                  </p:childTnLst>
                                </p:cTn>
                              </p:par>
                            </p:childTnLst>
                          </p:cTn>
                        </p:par>
                        <p:par>
                          <p:cTn id="32" fill="hold">
                            <p:stCondLst>
                              <p:cond delay="2000"/>
                            </p:stCondLst>
                            <p:childTnLst>
                              <p:par>
                                <p:cTn id="33" presetID="0" presetClass="path" presetSubtype="0" accel="50000" decel="50000" fill="hold" grpId="5" nodeType="afterEffect">
                                  <p:stCondLst>
                                    <p:cond delay="0"/>
                                  </p:stCondLst>
                                  <p:childTnLst>
                                    <p:animMotion origin="layout" path="M 0.36736 0.07986 C 0.34705 0.07106 0.34618 0.05046 0.32517 0.0412 C 0.3184 0.01342 0.32847 0.04513 0.31475 0.02708 C 0.31284 0.02453 0.31319 0.0199 0.31198 0.01666 C 0.31059 0.01296 0.3092 0.00879 0.30677 0.00601 C 0.30468 0.0037 0.30156 0.0037 0.29896 0.00254 C 0.28211 0.025 0.30451 -0.00718 0.29097 0.02013 C 0.28889 0.0243 0.28576 0.02708 0.28316 0.03055 C 0.27569 0.05949 0.28611 0.02222 0.27517 0.05162 C 0.2717 0.06088 0.26996 0.07453 0.26198 0.07986 C 0.24878 0.08865 0.23715 0.08819 0.22257 0.09027 C 0.17621 0.10555 0.21562 0.09375 0.10156 0.09375 C 0.01423 0.09166 -0.07414 0.0868 -0.16164 0.0868 C -0.19306 0.08217 -0.17726 0.08333 -0.20903 0.08333 C -0.21164 -0.01366 -0.21164 0.02013 -0.21164 -0.01852 C -0.22309 -0.02223 -0.23021 -0.02987 -0.24063 -0.03612 C -0.25851 -0.04676 -0.27622 -0.05 -0.29584 -0.05 " pathEditMode="relative" rAng="0" ptsTypes="ffffffffffffffffA">
                                      <p:cBhvr>
                                        <p:cTn id="34" dur="5000" fill="hold"/>
                                        <p:tgtEl>
                                          <p:spTgt spid="11"/>
                                        </p:tgtEl>
                                        <p:attrNameLst>
                                          <p:attrName>ppt_x</p:attrName>
                                          <p:attrName>ppt_y</p:attrName>
                                        </p:attrNameLst>
                                      </p:cBhvr>
                                      <p:rCtr x="-33200" y="-5200"/>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4"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grpId="1" nodeType="clickEffect">
                                  <p:stCondLst>
                                    <p:cond delay="0"/>
                                  </p:stCondLst>
                                  <p:childTnLst>
                                    <p:animScale>
                                      <p:cBhvr>
                                        <p:cTn id="52" dur="2000" fill="hold"/>
                                        <p:tgtEl>
                                          <p:spTgt spid="30"/>
                                        </p:tgtEl>
                                      </p:cBhvr>
                                      <p:by x="25000" y="25000"/>
                                    </p:animScale>
                                  </p:childTnLst>
                                </p:cTn>
                              </p:par>
                              <p:par>
                                <p:cTn id="53" presetID="56" presetClass="path" presetSubtype="0" accel="50000" decel="50000" fill="hold" grpId="2" nodeType="withEffect">
                                  <p:stCondLst>
                                    <p:cond delay="0"/>
                                  </p:stCondLst>
                                  <p:childTnLst>
                                    <p:animMotion origin="layout" path="M 3.33333E-6 4.44444E-6 L -0.27917 -0.07223 " pathEditMode="relative" rAng="0" ptsTypes="AA">
                                      <p:cBhvr>
                                        <p:cTn id="54" dur="2000" fill="hold"/>
                                        <p:tgtEl>
                                          <p:spTgt spid="30"/>
                                        </p:tgtEl>
                                        <p:attrNameLst>
                                          <p:attrName>ppt_x</p:attrName>
                                          <p:attrName>ppt_y</p:attrName>
                                        </p:attrNameLst>
                                      </p:cBhvr>
                                      <p:rCtr x="-14000" y="-3600"/>
                                    </p:animMotion>
                                  </p:childTnLst>
                                </p:cTn>
                              </p:par>
                            </p:childTnLst>
                          </p:cTn>
                        </p:par>
                        <p:par>
                          <p:cTn id="55" fill="hold">
                            <p:stCondLst>
                              <p:cond delay="2000"/>
                            </p:stCondLst>
                            <p:childTnLst>
                              <p:par>
                                <p:cTn id="56" presetID="0" presetClass="path" presetSubtype="0" accel="50000" decel="50000" fill="hold" grpId="3" nodeType="afterEffect">
                                  <p:stCondLst>
                                    <p:cond delay="0"/>
                                  </p:stCondLst>
                                  <p:childTnLst>
                                    <p:animMotion origin="layout" path="M -0.28577 -0.0301 C -0.28056 -0.02871 -0.27032 -0.02686 -0.26476 -0.02315 C -0.26198 -0.0213 -0.2599 -0.0169 -0.25677 -0.01621 C -0.24549 -0.01343 -0.22257 -0.01274 -0.22257 -0.0125 C -0.21945 0.07037 -0.21997 0.03425 -0.21997 0.09606 C -0.19653 0.10717 -0.17101 0.10324 -0.14636 0.10324 C -0.09931 0.12361 -0.04393 0.1081 0.00625 0.11365 C 0.02274 0.11898 0.01319 0.11713 0.03524 0.11713 C 0.08385 0.11921 0.12951 0.12291 0.17743 0.12777 C 0.23177 0.12407 0.21076 0.1243 0.24045 0.1243 C 0.24305 0.11111 0.24392 0.10231 0.25104 0.09259 C 0.25642 0.07106 0.27135 0.05578 0.28524 0.04351 C 0.28854 0.02106 0.29045 -0.00024 0.29045 -0.02315 L 0.36944 0.10324 L 0.39583 0.11365 " pathEditMode="relative" rAng="0" ptsTypes="ffffffffffffAAA">
                                      <p:cBhvr>
                                        <p:cTn id="57" dur="5000" fill="hold"/>
                                        <p:tgtEl>
                                          <p:spTgt spid="30"/>
                                        </p:tgtEl>
                                        <p:attrNameLst>
                                          <p:attrName>ppt_x</p:attrName>
                                          <p:attrName>ppt_y</p:attrName>
                                        </p:attrNameLst>
                                      </p:cBhvr>
                                      <p:rCtr x="34100" y="7900"/>
                                    </p:animMotion>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4" nodeType="clickEffect">
                                  <p:stCondLst>
                                    <p:cond delay="0"/>
                                  </p:stCondLst>
                                  <p:childTnLst>
                                    <p:animEffect transition="out" filter="fade">
                                      <p:cBhvr>
                                        <p:cTn id="61" dur="500"/>
                                        <p:tgtEl>
                                          <p:spTgt spid="30"/>
                                        </p:tgtEl>
                                      </p:cBhvr>
                                    </p:animEffect>
                                    <p:set>
                                      <p:cBhvr>
                                        <p:cTn id="62" dur="1" fill="hold">
                                          <p:stCondLst>
                                            <p:cond delay="499"/>
                                          </p:stCondLst>
                                        </p:cTn>
                                        <p:tgtEl>
                                          <p:spTgt spid="30"/>
                                        </p:tgtEl>
                                        <p:attrNameLst>
                                          <p:attrName>style.visibility</p:attrName>
                                        </p:attrNameLst>
                                      </p:cBhvr>
                                      <p:to>
                                        <p:strVal val="hidden"/>
                                      </p:to>
                                    </p:se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mph" presetSubtype="0" fill="hold" grpId="1" nodeType="clickEffect">
                                  <p:stCondLst>
                                    <p:cond delay="0"/>
                                  </p:stCondLst>
                                  <p:childTnLst>
                                    <p:animScale>
                                      <p:cBhvr>
                                        <p:cTn id="70" dur="2000" fill="hold"/>
                                        <p:tgtEl>
                                          <p:spTgt spid="31"/>
                                        </p:tgtEl>
                                      </p:cBhvr>
                                      <p:by x="25000" y="25000"/>
                                    </p:animScale>
                                  </p:childTnLst>
                                </p:cTn>
                              </p:par>
                              <p:par>
                                <p:cTn id="71" presetID="56" presetClass="path" presetSubtype="0" accel="50000" decel="50000" fill="hold" grpId="2" nodeType="withEffect">
                                  <p:stCondLst>
                                    <p:cond delay="0"/>
                                  </p:stCondLst>
                                  <p:childTnLst>
                                    <p:animMotion origin="layout" path="M 3.33333E-6 4.44444E-6 L 0.35416 0.09444 " pathEditMode="relative" rAng="0" ptsTypes="AA">
                                      <p:cBhvr>
                                        <p:cTn id="72" dur="2000" fill="hold"/>
                                        <p:tgtEl>
                                          <p:spTgt spid="31"/>
                                        </p:tgtEl>
                                        <p:attrNameLst>
                                          <p:attrName>ppt_x</p:attrName>
                                          <p:attrName>ppt_y</p:attrName>
                                        </p:attrNameLst>
                                      </p:cBhvr>
                                      <p:rCtr x="17700" y="4700"/>
                                    </p:animMotion>
                                  </p:childTnLst>
                                </p:cTn>
                              </p:par>
                            </p:childTnLst>
                          </p:cTn>
                        </p:par>
                        <p:par>
                          <p:cTn id="73" fill="hold">
                            <p:stCondLst>
                              <p:cond delay="2000"/>
                            </p:stCondLst>
                            <p:childTnLst>
                              <p:par>
                                <p:cTn id="74" presetID="0" presetClass="path" presetSubtype="0" accel="50000" decel="50000" fill="hold" grpId="4" nodeType="afterEffect">
                                  <p:stCondLst>
                                    <p:cond delay="0"/>
                                  </p:stCondLst>
                                  <p:childTnLst>
                                    <p:animMotion origin="layout" path="M 0.36736 0.07986 C 0.34705 0.07106 0.34618 0.05046 0.32517 0.0412 C 0.3184 0.01342 0.32847 0.04513 0.31475 0.02708 C 0.31284 0.02453 0.31319 0.0199 0.31198 0.01666 C 0.31059 0.01296 0.3092 0.00879 0.30677 0.00601 C 0.30468 0.0037 0.30156 0.0037 0.29896 0.00254 C 0.28211 0.025 0.30451 -0.00718 0.29097 0.02013 C 0.28889 0.0243 0.28576 0.02708 0.28316 0.03055 C 0.27569 0.05949 0.28611 0.02222 0.27517 0.05162 C 0.2717 0.06088 0.26996 0.07453 0.26198 0.07986 C 0.24878 0.08865 0.23715 0.08819 0.22257 0.09027 C 0.17621 0.10555 0.21562 0.09375 0.10156 0.09375 C 0.01423 0.09166 -0.07414 0.0868 -0.16164 0.0868 C -0.19306 0.08217 -0.17726 0.08333 -0.20903 0.08333 C -0.21164 -0.01366 -0.21164 0.02013 -0.21164 -0.01852 C -0.22309 -0.02223 -0.23021 -0.02987 -0.24063 -0.03612 C -0.25851 -0.04676 -0.27622 -0.05 -0.29584 -0.05 " pathEditMode="relative" rAng="0" ptsTypes="ffffffffffffffffA">
                                      <p:cBhvr>
                                        <p:cTn id="75" dur="5000" fill="hold"/>
                                        <p:tgtEl>
                                          <p:spTgt spid="31"/>
                                        </p:tgtEl>
                                        <p:attrNameLst>
                                          <p:attrName>ppt_x</p:attrName>
                                          <p:attrName>ppt_y</p:attrName>
                                        </p:attrNameLst>
                                      </p:cBhvr>
                                      <p:rCtr x="-33200" y="-5200"/>
                                    </p:animMotion>
                                  </p:childTnLst>
                                </p:cTn>
                              </p:par>
                            </p:childTnLst>
                          </p:cTn>
                        </p:par>
                        <p:par>
                          <p:cTn id="76" fill="hold">
                            <p:stCondLst>
                              <p:cond delay="7000"/>
                            </p:stCondLst>
                            <p:childTnLst>
                              <p:par>
                                <p:cTn id="77" presetID="10" presetClass="exit" presetSubtype="0" fill="hold" grpId="3" nodeType="afterEffect">
                                  <p:stCondLst>
                                    <p:cond delay="0"/>
                                  </p:stCondLst>
                                  <p:childTnLst>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bg/>
                                          </p:spTgt>
                                        </p:tgtEl>
                                        <p:attrNameLst>
                                          <p:attrName>style.visibility</p:attrName>
                                        </p:attrNameLst>
                                      </p:cBhvr>
                                      <p:to>
                                        <p:strVal val="visible"/>
                                      </p:to>
                                    </p:set>
                                    <p:animEffect transition="in" filter="fade">
                                      <p:cBhvr>
                                        <p:cTn id="87" dur="500"/>
                                        <p:tgtEl>
                                          <p:spTgt spid="32">
                                            <p:bg/>
                                          </p:spTgt>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32">
                                            <p:txEl>
                                              <p:pRg st="0" end="0"/>
                                            </p:txEl>
                                          </p:spTgt>
                                        </p:tgtEl>
                                        <p:attrNameLst>
                                          <p:attrName>style.visibility</p:attrName>
                                        </p:attrNameLst>
                                      </p:cBhvr>
                                      <p:to>
                                        <p:strVal val="visible"/>
                                      </p:to>
                                    </p:set>
                                    <p:animEffect transition="in" filter="fade">
                                      <p:cBhvr>
                                        <p:cTn id="91" dur="500"/>
                                        <p:tgtEl>
                                          <p:spTgt spid="32">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2">
                                            <p:txEl>
                                              <p:pRg st="2" end="2"/>
                                            </p:txEl>
                                          </p:spTgt>
                                        </p:tgtEl>
                                        <p:attrNameLst>
                                          <p:attrName>style.visibility</p:attrName>
                                        </p:attrNameLst>
                                      </p:cBhvr>
                                      <p:to>
                                        <p:strVal val="visible"/>
                                      </p:to>
                                    </p:set>
                                    <p:animEffect transition="in" filter="fade">
                                      <p:cBhvr>
                                        <p:cTn id="96" dur="500"/>
                                        <p:tgtEl>
                                          <p:spTgt spid="32">
                                            <p:txEl>
                                              <p:pRg st="2" end="2"/>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2">
                                            <p:txEl>
                                              <p:pRg st="3" end="3"/>
                                            </p:txEl>
                                          </p:spTgt>
                                        </p:tgtEl>
                                        <p:attrNameLst>
                                          <p:attrName>style.visibility</p:attrName>
                                        </p:attrNameLst>
                                      </p:cBhvr>
                                      <p:to>
                                        <p:strVal val="visible"/>
                                      </p:to>
                                    </p:set>
                                    <p:animEffect transition="in" filter="fade">
                                      <p:cBhvr>
                                        <p:cTn id="101" dur="500"/>
                                        <p:tgtEl>
                                          <p:spTgt spid="32">
                                            <p:txEl>
                                              <p:pRg st="3" end="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32">
                                            <p:txEl>
                                              <p:pRg st="4" end="4"/>
                                            </p:txEl>
                                          </p:spTgt>
                                        </p:tgtEl>
                                        <p:attrNameLst>
                                          <p:attrName>style.visibility</p:attrName>
                                        </p:attrNameLst>
                                      </p:cBhvr>
                                      <p:to>
                                        <p:strVal val="visible"/>
                                      </p:to>
                                    </p:set>
                                    <p:animEffect transition="in" filter="fade">
                                      <p:cBhvr>
                                        <p:cTn id="106" dur="500"/>
                                        <p:tgtEl>
                                          <p:spTgt spid="32">
                                            <p:txEl>
                                              <p:pRg st="4" end="4"/>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32">
                                            <p:txEl>
                                              <p:pRg st="5" end="5"/>
                                            </p:txEl>
                                          </p:spTgt>
                                        </p:tgtEl>
                                        <p:attrNameLst>
                                          <p:attrName>style.visibility</p:attrName>
                                        </p:attrNameLst>
                                      </p:cBhvr>
                                      <p:to>
                                        <p:strVal val="visible"/>
                                      </p:to>
                                    </p:set>
                                    <p:animEffect transition="in" filter="fade">
                                      <p:cBhvr>
                                        <p:cTn id="111" dur="500"/>
                                        <p:tgtEl>
                                          <p:spTgt spid="32">
                                            <p:txEl>
                                              <p:pRg st="5" end="5"/>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4">
                                            <p:bg/>
                                          </p:spTgt>
                                        </p:tgtEl>
                                        <p:attrNameLst>
                                          <p:attrName>style.visibility</p:attrName>
                                        </p:attrNameLst>
                                      </p:cBhvr>
                                      <p:to>
                                        <p:strVal val="visible"/>
                                      </p:to>
                                    </p:set>
                                    <p:animEffect transition="in" filter="fade">
                                      <p:cBhvr>
                                        <p:cTn id="116" dur="500"/>
                                        <p:tgtEl>
                                          <p:spTgt spid="34">
                                            <p:bg/>
                                          </p:spTgt>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34">
                                            <p:txEl>
                                              <p:pRg st="0" end="0"/>
                                            </p:txEl>
                                          </p:spTgt>
                                        </p:tgtEl>
                                        <p:attrNameLst>
                                          <p:attrName>style.visibility</p:attrName>
                                        </p:attrNameLst>
                                      </p:cBhvr>
                                      <p:to>
                                        <p:strVal val="visible"/>
                                      </p:to>
                                    </p:set>
                                    <p:animEffect transition="in" filter="fade">
                                      <p:cBhvr>
                                        <p:cTn id="120" dur="500"/>
                                        <p:tgtEl>
                                          <p:spTgt spid="34">
                                            <p:txEl>
                                              <p:pRg st="0" end="0"/>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34">
                                            <p:txEl>
                                              <p:pRg st="2" end="2"/>
                                            </p:txEl>
                                          </p:spTgt>
                                        </p:tgtEl>
                                        <p:attrNameLst>
                                          <p:attrName>style.visibility</p:attrName>
                                        </p:attrNameLst>
                                      </p:cBhvr>
                                      <p:to>
                                        <p:strVal val="visible"/>
                                      </p:to>
                                    </p:set>
                                    <p:animEffect transition="in" filter="fade">
                                      <p:cBhvr>
                                        <p:cTn id="125" dur="500"/>
                                        <p:tgtEl>
                                          <p:spTgt spid="34">
                                            <p:txEl>
                                              <p:pRg st="2" end="2"/>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4">
                                            <p:txEl>
                                              <p:pRg st="3" end="3"/>
                                            </p:txEl>
                                          </p:spTgt>
                                        </p:tgtEl>
                                        <p:attrNameLst>
                                          <p:attrName>style.visibility</p:attrName>
                                        </p:attrNameLst>
                                      </p:cBhvr>
                                      <p:to>
                                        <p:strVal val="visible"/>
                                      </p:to>
                                    </p:set>
                                    <p:animEffect transition="in" filter="fade">
                                      <p:cBhvr>
                                        <p:cTn id="130" dur="500"/>
                                        <p:tgtEl>
                                          <p:spTgt spid="34">
                                            <p:txEl>
                                              <p:pRg st="3" end="3"/>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34">
                                            <p:txEl>
                                              <p:pRg st="4" end="4"/>
                                            </p:txEl>
                                          </p:spTgt>
                                        </p:tgtEl>
                                        <p:attrNameLst>
                                          <p:attrName>style.visibility</p:attrName>
                                        </p:attrNameLst>
                                      </p:cBhvr>
                                      <p:to>
                                        <p:strVal val="visible"/>
                                      </p:to>
                                    </p:set>
                                    <p:animEffect transition="in" filter="fade">
                                      <p:cBhvr>
                                        <p:cTn id="135" dur="500"/>
                                        <p:tgtEl>
                                          <p:spTgt spid="34">
                                            <p:txEl>
                                              <p:pRg st="4" end="4"/>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4">
                                            <p:txEl>
                                              <p:pRg st="5" end="5"/>
                                            </p:txEl>
                                          </p:spTgt>
                                        </p:tgtEl>
                                        <p:attrNameLst>
                                          <p:attrName>style.visibility</p:attrName>
                                        </p:attrNameLst>
                                      </p:cBhvr>
                                      <p:to>
                                        <p:strVal val="visible"/>
                                      </p:to>
                                    </p:set>
                                    <p:animEffect transition="in" filter="fade">
                                      <p:cBhvr>
                                        <p:cTn id="140" dur="50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9" grpId="3" animBg="1"/>
      <p:bldP spid="9" grpId="4" animBg="1"/>
      <p:bldP spid="11" grpId="0" animBg="1"/>
      <p:bldP spid="11" grpId="1" animBg="1"/>
      <p:bldP spid="11" grpId="2" animBg="1"/>
      <p:bldP spid="11" grpId="4" animBg="1"/>
      <p:bldP spid="11" grpId="5" animBg="1"/>
      <p:bldP spid="30" grpId="0" animBg="1"/>
      <p:bldP spid="30" grpId="1" animBg="1"/>
      <p:bldP spid="30" grpId="2" animBg="1"/>
      <p:bldP spid="30" grpId="3" animBg="1"/>
      <p:bldP spid="30" grpId="4" animBg="1"/>
      <p:bldP spid="31" grpId="0" animBg="1"/>
      <p:bldP spid="31" grpId="1" animBg="1"/>
      <p:bldP spid="31" grpId="2" animBg="1"/>
      <p:bldP spid="31" grpId="3" animBg="1"/>
      <p:bldP spid="31" grpId="4" animBg="1"/>
      <p:bldP spid="32" grpId="0" uiExpand="1" build="allAtOnce" animBg="1"/>
      <p:bldP spid="34"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Switching</a:t>
            </a:r>
            <a:endParaRPr lang="en-US" dirty="0"/>
          </a:p>
        </p:txBody>
      </p:sp>
      <p:sp>
        <p:nvSpPr>
          <p:cNvPr id="3" name="Content Placeholder 2"/>
          <p:cNvSpPr>
            <a:spLocks noGrp="1"/>
          </p:cNvSpPr>
          <p:nvPr>
            <p:ph idx="1"/>
          </p:nvPr>
        </p:nvSpPr>
        <p:spPr/>
        <p:txBody>
          <a:bodyPr>
            <a:normAutofit/>
          </a:bodyPr>
          <a:lstStyle/>
          <a:p>
            <a:pPr algn="just"/>
            <a:r>
              <a:rPr lang="en-US" sz="2400" dirty="0" smtClean="0"/>
              <a:t>Data is divided into a number of </a:t>
            </a:r>
            <a:r>
              <a:rPr lang="en-US" sz="2400" b="1" i="1" dirty="0" smtClean="0"/>
              <a:t>Packets.</a:t>
            </a:r>
          </a:p>
          <a:p>
            <a:pPr algn="just"/>
            <a:r>
              <a:rPr lang="en-US" sz="2400" b="1" i="1" dirty="0" smtClean="0"/>
              <a:t>Each packet </a:t>
            </a:r>
            <a:r>
              <a:rPr lang="en-US" sz="2400" dirty="0" smtClean="0"/>
              <a:t>has the </a:t>
            </a:r>
            <a:r>
              <a:rPr lang="en-US" sz="2400" b="1" i="1" dirty="0" smtClean="0"/>
              <a:t>addressing information</a:t>
            </a:r>
            <a:r>
              <a:rPr lang="en-US" sz="2400" dirty="0" smtClean="0"/>
              <a:t> required to reach the destination.</a:t>
            </a:r>
          </a:p>
          <a:p>
            <a:pPr algn="just"/>
            <a:r>
              <a:rPr lang="en-US" sz="2400" b="1" i="1" dirty="0" smtClean="0"/>
              <a:t>Packets</a:t>
            </a:r>
            <a:r>
              <a:rPr lang="en-US" sz="2400" dirty="0" smtClean="0"/>
              <a:t> can traverse </a:t>
            </a:r>
            <a:r>
              <a:rPr lang="en-US" sz="2400" b="1" i="1" dirty="0" smtClean="0"/>
              <a:t>different paths</a:t>
            </a:r>
            <a:r>
              <a:rPr lang="en-US" sz="2400" dirty="0" smtClean="0"/>
              <a:t>.</a:t>
            </a:r>
            <a:endParaRPr lang="en-US" sz="2400"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14</a:t>
            </a:fld>
            <a:endParaRPr lang="en-US"/>
          </a:p>
        </p:txBody>
      </p:sp>
      <p:pic>
        <p:nvPicPr>
          <p:cNvPr id="6" name="Picture 2"/>
          <p:cNvPicPr>
            <a:picLocks noChangeAspect="1" noChangeArrowheads="1"/>
          </p:cNvPicPr>
          <p:nvPr/>
        </p:nvPicPr>
        <p:blipFill>
          <a:blip r:embed="rId3" cstate="print"/>
          <a:srcRect/>
          <a:stretch>
            <a:fillRect/>
          </a:stretch>
        </p:blipFill>
        <p:spPr bwMode="auto">
          <a:xfrm>
            <a:off x="990600" y="3962400"/>
            <a:ext cx="7162800" cy="2267061"/>
          </a:xfrm>
          <a:prstGeom prst="rect">
            <a:avLst/>
          </a:prstGeom>
          <a:noFill/>
          <a:ln w="9525">
            <a:noFill/>
            <a:miter lim="800000"/>
            <a:headEnd/>
            <a:tailEnd/>
          </a:ln>
        </p:spPr>
      </p:pic>
      <p:sp>
        <p:nvSpPr>
          <p:cNvPr id="7" name="Rectangle 6"/>
          <p:cNvSpPr/>
          <p:nvPr/>
        </p:nvSpPr>
        <p:spPr>
          <a:xfrm>
            <a:off x="685800" y="41910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1</a:t>
            </a:r>
            <a:endParaRPr lang="en-US" b="1" dirty="0">
              <a:solidFill>
                <a:schemeClr val="tx1"/>
              </a:solidFill>
            </a:endParaRPr>
          </a:p>
        </p:txBody>
      </p:sp>
      <p:sp>
        <p:nvSpPr>
          <p:cNvPr id="8" name="Rectangle 7"/>
          <p:cNvSpPr/>
          <p:nvPr/>
        </p:nvSpPr>
        <p:spPr>
          <a:xfrm>
            <a:off x="685800" y="44958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a:t>
            </a:r>
            <a:endParaRPr lang="en-US" b="1" dirty="0">
              <a:solidFill>
                <a:schemeClr val="tx1"/>
              </a:solidFill>
            </a:endParaRPr>
          </a:p>
        </p:txBody>
      </p:sp>
      <p:sp>
        <p:nvSpPr>
          <p:cNvPr id="9" name="Rectangle 8"/>
          <p:cNvSpPr/>
          <p:nvPr/>
        </p:nvSpPr>
        <p:spPr>
          <a:xfrm>
            <a:off x="685800" y="48006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3</a:t>
            </a:r>
            <a:endParaRPr lang="en-US" b="1" dirty="0">
              <a:solidFill>
                <a:schemeClr val="tx1"/>
              </a:solidFill>
            </a:endParaRPr>
          </a:p>
        </p:txBody>
      </p:sp>
      <p:sp>
        <p:nvSpPr>
          <p:cNvPr id="10" name="Rectangle 9"/>
          <p:cNvSpPr/>
          <p:nvPr/>
        </p:nvSpPr>
        <p:spPr>
          <a:xfrm>
            <a:off x="685800" y="54102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5</a:t>
            </a:r>
            <a:endParaRPr lang="en-US" b="1" dirty="0">
              <a:solidFill>
                <a:schemeClr val="tx1"/>
              </a:solidFill>
            </a:endParaRPr>
          </a:p>
        </p:txBody>
      </p:sp>
      <p:sp>
        <p:nvSpPr>
          <p:cNvPr id="11" name="Rectangle 10"/>
          <p:cNvSpPr/>
          <p:nvPr/>
        </p:nvSpPr>
        <p:spPr>
          <a:xfrm>
            <a:off x="685800" y="5105400"/>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4</a:t>
            </a:r>
            <a:endParaRPr lang="en-US" b="1" dirty="0">
              <a:solidFill>
                <a:schemeClr val="tx1"/>
              </a:solidFill>
            </a:endParaRPr>
          </a:p>
        </p:txBody>
      </p:sp>
      <p:sp>
        <p:nvSpPr>
          <p:cNvPr id="12" name="Rounded Rectangular Callout 11"/>
          <p:cNvSpPr/>
          <p:nvPr/>
        </p:nvSpPr>
        <p:spPr>
          <a:xfrm>
            <a:off x="304800" y="1295400"/>
            <a:ext cx="8610600" cy="2514600"/>
          </a:xfrm>
          <a:prstGeom prst="wedgeRoundRectCallout">
            <a:avLst>
              <a:gd name="adj1" fmla="val 17837"/>
              <a:gd name="adj2" fmla="val 4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t>Advantages:</a:t>
            </a:r>
          </a:p>
          <a:p>
            <a:endParaRPr lang="en-US" sz="2400" dirty="0" smtClean="0"/>
          </a:p>
          <a:p>
            <a:r>
              <a:rPr lang="en-US" sz="2400" dirty="0" smtClean="0"/>
              <a:t>1- packets</a:t>
            </a:r>
            <a:r>
              <a:rPr lang="en-US" sz="2400" baseline="0" dirty="0" smtClean="0"/>
              <a:t> from different sources can use the same link (</a:t>
            </a:r>
            <a:r>
              <a:rPr lang="en-US" sz="2400" dirty="0" smtClean="0"/>
              <a:t>Bandwidth used to full potential)</a:t>
            </a:r>
          </a:p>
          <a:p>
            <a:r>
              <a:rPr lang="en-US" sz="2400" dirty="0" smtClean="0"/>
              <a:t>2- Not affected by line/node failure (use</a:t>
            </a:r>
            <a:r>
              <a:rPr lang="en-US" sz="2400" baseline="0" dirty="0" smtClean="0"/>
              <a:t> different path</a:t>
            </a:r>
            <a:r>
              <a:rPr lang="en-US" sz="2400" dirty="0" smtClean="0"/>
              <a:t>)</a:t>
            </a:r>
          </a:p>
          <a:p>
            <a:r>
              <a:rPr lang="en-US" sz="2400" dirty="0" smtClean="0"/>
              <a:t>3- Availability – no waiting for call setup</a:t>
            </a:r>
          </a:p>
        </p:txBody>
      </p:sp>
      <p:sp>
        <p:nvSpPr>
          <p:cNvPr id="14" name="Rectangle 13"/>
          <p:cNvSpPr/>
          <p:nvPr/>
        </p:nvSpPr>
        <p:spPr>
          <a:xfrm>
            <a:off x="990600" y="4876800"/>
            <a:ext cx="763671" cy="338554"/>
          </a:xfrm>
          <a:prstGeom prst="rect">
            <a:avLst/>
          </a:prstGeom>
          <a:solidFill>
            <a:srgbClr val="FFFF00"/>
          </a:solidFill>
        </p:spPr>
        <p:txBody>
          <a:bodyPr wrap="none">
            <a:spAutoFit/>
          </a:bodyPr>
          <a:lstStyle/>
          <a:p>
            <a:r>
              <a:rPr lang="en-US" sz="1600" b="1" dirty="0" smtClean="0">
                <a:solidFill>
                  <a:schemeClr val="tx1"/>
                </a:solidFill>
              </a:rPr>
              <a:t>Source</a:t>
            </a:r>
            <a:endParaRPr lang="en-US" sz="1600" b="1" dirty="0"/>
          </a:p>
        </p:txBody>
      </p:sp>
      <p:sp>
        <p:nvSpPr>
          <p:cNvPr id="15" name="Rectangle 14"/>
          <p:cNvSpPr/>
          <p:nvPr/>
        </p:nvSpPr>
        <p:spPr>
          <a:xfrm>
            <a:off x="7366516" y="6096000"/>
            <a:ext cx="1167884" cy="338554"/>
          </a:xfrm>
          <a:prstGeom prst="rect">
            <a:avLst/>
          </a:prstGeom>
          <a:solidFill>
            <a:srgbClr val="FFFF00"/>
          </a:solidFill>
        </p:spPr>
        <p:txBody>
          <a:bodyPr wrap="none">
            <a:spAutoFit/>
          </a:bodyPr>
          <a:lstStyle/>
          <a:p>
            <a:r>
              <a:rPr lang="en-US" sz="1600" b="1" dirty="0" smtClean="0">
                <a:solidFill>
                  <a:schemeClr val="tx1"/>
                </a:solidFill>
              </a:rPr>
              <a:t>Destination</a:t>
            </a:r>
            <a:endParaRPr lang="en-US" sz="1600" b="1" dirty="0"/>
          </a:p>
        </p:txBody>
      </p:sp>
      <p:sp>
        <p:nvSpPr>
          <p:cNvPr id="16" name="Rectangle 15"/>
          <p:cNvSpPr/>
          <p:nvPr/>
        </p:nvSpPr>
        <p:spPr>
          <a:xfrm>
            <a:off x="5715000" y="3880520"/>
            <a:ext cx="1796454" cy="338554"/>
          </a:xfrm>
          <a:prstGeom prst="rect">
            <a:avLst/>
          </a:prstGeom>
          <a:solidFill>
            <a:srgbClr val="FFFF00"/>
          </a:solidFill>
        </p:spPr>
        <p:txBody>
          <a:bodyPr wrap="none">
            <a:spAutoFit/>
          </a:bodyPr>
          <a:lstStyle/>
          <a:p>
            <a:r>
              <a:rPr lang="en-US" sz="1600" b="1" dirty="0" smtClean="0">
                <a:solidFill>
                  <a:schemeClr val="tx1"/>
                </a:solidFill>
              </a:rPr>
              <a:t>Intermediate Node</a:t>
            </a:r>
            <a:endParaRPr lang="en-US" sz="1600" b="1" dirty="0"/>
          </a:p>
        </p:txBody>
      </p:sp>
      <p:sp>
        <p:nvSpPr>
          <p:cNvPr id="13" name="Rounded Rectangular Callout 12"/>
          <p:cNvSpPr/>
          <p:nvPr/>
        </p:nvSpPr>
        <p:spPr>
          <a:xfrm>
            <a:off x="304800" y="1295400"/>
            <a:ext cx="8610600" cy="2667000"/>
          </a:xfrm>
          <a:prstGeom prst="wedgeRoundRectCallout">
            <a:avLst>
              <a:gd name="adj1" fmla="val 17837"/>
              <a:gd name="adj2" fmla="val 4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baseline="0" dirty="0" smtClean="0"/>
              <a:t>Disadvantages:</a:t>
            </a:r>
          </a:p>
          <a:p>
            <a:pPr algn="just"/>
            <a:endParaRPr lang="en-US" sz="2400" dirty="0" smtClean="0"/>
          </a:p>
          <a:p>
            <a:pPr algn="just"/>
            <a:r>
              <a:rPr lang="en-US" sz="2400" dirty="0" smtClean="0"/>
              <a:t>1- Packets need to be reordered at the destination because they arrive out of sequence. </a:t>
            </a:r>
          </a:p>
          <a:p>
            <a:pPr algn="just"/>
            <a:r>
              <a:rPr lang="en-US" sz="2400" dirty="0" smtClean="0"/>
              <a:t>2- Under heavy use, packets suffer from</a:t>
            </a:r>
            <a:r>
              <a:rPr lang="en-US" sz="2400" baseline="0" dirty="0" smtClean="0"/>
              <a:t> different </a:t>
            </a:r>
            <a:r>
              <a:rPr lang="en-US" sz="2400" dirty="0" smtClean="0"/>
              <a:t>delays. Not so good for some types data streams (e.g. real-time video streams ).</a:t>
            </a:r>
          </a:p>
          <a:p>
            <a:pPr algn="just"/>
            <a:r>
              <a:rPr lang="en-US" sz="2400" dirty="0" smtClean="0"/>
              <a:t>3- Not reliable: Data packets can get lost or become corrupted.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732 -0.00532 C 0.04791 -0.00416 0.0585 -0.0037 0.06892 -0.00185 C 0.07413 -0.00092 0.08333 0.00672 0.08732 0.0088 C 0.10677 0.01898 0.12743 0.02709 0.14774 0.03334 C 0.17152 0.04051 0.16146 0.04028 0.17152 0.04028 C 0.19791 0.03912 0.2243 0.03889 0.25052 0.03681 C 0.29843 0.03287 0.24323 0.03334 0.26093 0.03334 C 0.29444 -0.03356 0.26302 0.02292 0.41892 0.02292 C 0.48732 0.02292 0.55573 0.02292 0.62413 0.02292 C 0.62586 0.01829 0.62604 0.01158 0.62934 0.0088 C 0.63177 0.00695 0.63489 0.01065 0.63732 0.01227 C 0.64861 0.01968 0.65312 0.03102 0.66614 0.03681 C 0.67448 0.04792 0.67934 0.05463 0.68472 0.06852 C 0.68732 0.06968 0.69062 0.06945 0.69253 0.07199 C 0.69705 0.07801 0.69791 0.08843 0.70312 0.09306 C 0.70573 0.09537 0.70833 0.09769 0.71093 0.1 C 0.71684 0.11181 0.71927 0.11667 0.72934 0.12107 C 0.73107 0.12338 0.7335 0.12523 0.73472 0.12801 C 0.73611 0.13125 0.73559 0.13565 0.73732 0.13866 C 0.73923 0.1419 0.74271 0.14283 0.74514 0.14561 C 0.74896 0.15 0.75225 0.1551 0.75573 0.15973 C 0.75764 0.16227 0.76354 0.1632 0.76354 0.1632 " pathEditMode="relative" ptsTypes="fffffffffffffffffffffA">
                                      <p:cBhvr>
                                        <p:cTn id="6" dur="5000" fill="hold"/>
                                        <p:tgtEl>
                                          <p:spTgt spid="7"/>
                                        </p:tgtEl>
                                        <p:attrNameLst>
                                          <p:attrName>ppt_x</p:attrName>
                                          <p:attrName>ppt_y</p:attrName>
                                        </p:attrNameLst>
                                      </p:cBhvr>
                                    </p:animMotion>
                                  </p:childTnLst>
                                </p:cTn>
                              </p:par>
                              <p:par>
                                <p:cTn id="7" presetID="0" presetClass="path" presetSubtype="0" accel="50000" decel="50000" fill="hold" grpId="0" nodeType="withEffect">
                                  <p:stCondLst>
                                    <p:cond delay="500"/>
                                  </p:stCondLst>
                                  <p:childTnLst>
                                    <p:animMotion origin="layout" path="M 0.04253 -0.05324 C 0.05573 -0.04884 0.06961 -0.04375 0.08194 -0.03565 C 0.10017 -0.02361 0.0783 -0.03357 0.10052 -0.02153 C 0.12083 -0.01065 0.11475 -0.01644 0.13993 -0.01111 C 0.17448 -0.00394 0.15642 -0.00417 0.16892 -0.00417 C 0.2059 -0.00787 0.22135 -0.01111 0.26093 -0.01111 C 0.2651 -0.01042 0.28298 -0.00926 0.28993 -0.00417 C 0.29548 2.22222E-6 0.30052 0.00532 0.30573 0.00995 C 0.30798 0.01203 0.31111 0.0118 0.31354 0.01342 C 0.31632 0.01528 0.31857 0.01875 0.32152 0.02037 C 0.32656 0.02338 0.33732 0.02754 0.33732 0.02754 C 0.36111 0.04861 0.33003 0.02245 0.35312 0.03796 C 0.37361 0.05185 0.34878 0.03981 0.36892 0.04861 C 0.37413 0.05324 0.38472 0.0625 0.38472 0.0625 C 0.41545 0.06366 0.446 0.06389 0.47673 0.06597 C 0.48125 0.0662 0.48541 0.06875 0.48993 0.06967 C 0.496 0.07106 0.50191 0.07268 0.50833 0.07315 C 0.52152 0.07384 0.53455 0.07315 0.54757 0.07315 C 0.58923 0.06898 0.57083 0.07338 0.60295 0.0625 C 0.61093 0.05972 0.61979 0.0581 0.62673 0.05208 C 0.63455 0.04537 0.64896 0.03449 0.65833 0.03449 C 0.66527 0.03449 0.67239 0.03449 0.67934 0.03449 C 0.68455 0.03565 0.69027 0.03518 0.69514 0.03796 C 0.70694 0.04467 0.71545 0.0581 0.72413 0.06967 L 0.72413 0.06967 C 0.73316 0.07569 0.74097 0.08287 0.75052 0.08703 C 0.75711 0.09606 0.76198 0.10648 0.76892 0.11528 " pathEditMode="relative" ptsTypes="fffffffffffffffffffffffFffA">
                                      <p:cBhvr>
                                        <p:cTn id="8" dur="3000" fill="hold"/>
                                        <p:tgtEl>
                                          <p:spTgt spid="8"/>
                                        </p:tgtEl>
                                        <p:attrNameLst>
                                          <p:attrName>ppt_x</p:attrName>
                                          <p:attrName>ppt_y</p:attrName>
                                        </p:attrNameLst>
                                      </p:cBhvr>
                                    </p:animMotion>
                                  </p:childTnLst>
                                </p:cTn>
                              </p:par>
                              <p:par>
                                <p:cTn id="9" presetID="0" presetClass="path" presetSubtype="0" accel="50000" decel="50000" fill="hold" grpId="0" nodeType="withEffect">
                                  <p:stCondLst>
                                    <p:cond delay="1000"/>
                                  </p:stCondLst>
                                  <p:childTnLst>
                                    <p:animMotion origin="layout" path="M 0.05052 -0.09074 C 0.06684 -0.08819 0.07743 -0.08495 0.09253 -0.08009 C 0.11007 -0.06481 0.12847 -0.06319 0.14774 -0.05555 C 0.15312 -0.05347 0.15833 -0.05092 0.16354 -0.04861 C 0.16614 -0.04745 0.17152 -0.04514 0.17152 -0.04514 C 0.17152 -0.00648 0.17152 0.03218 0.17152 0.07084 C 0.19514 0.07084 0.21892 0.07084 0.24253 0.07084 C 0.25868 0.06667 0.27396 0.05741 0.28993 0.05324 C 0.31093 0.04769 0.29861 0.05047 0.32673 0.0463 C 0.3434 0.03866 0.36076 0.04283 0.37673 0.03218 C 0.38889 0.02431 0.38698 0.02662 0.39774 0.01459 C 0.39965 0.0125 0.40086 0.00903 0.40312 0.00764 C 0.40816 0.0044 0.41406 0.00417 0.41892 0.0007 C 0.43802 -0.0125 0.45503 -0.01412 0.47673 -0.0169 C 0.50347 -0.02847 0.52708 -0.03171 0.55573 -0.03449 C 0.56475 -0.05324 0.56354 -0.05879 0.56354 -0.08356 C 0.56441 -0.0743 0.56111 -0.06227 0.56614 -0.05555 C 0.57118 -0.04884 0.58038 -0.0537 0.58732 -0.05208 C 0.60833 -0.04745 0.62604 -0.03518 0.64774 -0.03102 C 0.66041 -0.02546 0.67118 -0.02037 0.68472 -0.02037 C 0.68993 -0.01342 0.69809 -0.00879 0.70052 0.0007 C 0.70139 0.00417 0.70156 0.0081 0.70312 0.01111 C 0.70677 0.01783 0.71614 0.02871 0.71614 0.02871 C 0.72118 0.04769 0.73073 0.04977 0.74253 0.06019 C 0.74461 0.06204 0.74548 0.06597 0.74774 0.06736 C 0.75277 0.0706 0.76354 0.07431 0.76354 0.07431 " pathEditMode="relative" ptsTypes="fffffffffffffffffffffffffA">
                                      <p:cBhvr>
                                        <p:cTn id="10" dur="3000" fill="hold"/>
                                        <p:tgtEl>
                                          <p:spTgt spid="9"/>
                                        </p:tgtEl>
                                        <p:attrNameLst>
                                          <p:attrName>ppt_x</p:attrName>
                                          <p:attrName>ppt_y</p:attrName>
                                        </p:attrNameLst>
                                      </p:cBhvr>
                                    </p:animMotion>
                                  </p:childTnLst>
                                </p:cTn>
                              </p:par>
                              <p:par>
                                <p:cTn id="11" presetID="0" presetClass="path" presetSubtype="0" accel="50000" decel="50000" fill="hold" grpId="0" nodeType="withEffect">
                                  <p:stCondLst>
                                    <p:cond delay="1500"/>
                                  </p:stCondLst>
                                  <p:childTnLst>
                                    <p:animMotion origin="layout" path="M 0.04253 -0.13519 C 0.05139 -0.13287 0.06093 -0.13334 0.06892 -0.12801 C 0.07239 -0.1257 0.07552 -0.12246 0.07934 -0.12107 C 0.09427 -0.11551 0.1092 -0.11273 0.12413 -0.10695 C 0.13889 -0.10116 0.1533 -0.09306 0.16892 -0.09306 C 0.17048 -0.05232 0.17413 -0.01088 0.17413 0.02986 C 0.25607 0.02152 0.33698 0.04027 0.41892 0.04027 C 0.42847 0.03912 0.43819 0.03842 0.44774 0.0368 C 0.46215 0.03426 0.47621 0.02546 0.48993 0.01921 C 0.49652 0.0162 0.50399 0.01689 0.51093 0.01574 C 0.52239 0.01088 0.53437 0.00902 0.54514 0.00185 C 0.54687 -0.00278 0.54739 -0.0088 0.55052 -0.01227 C 0.5533 -0.01528 0.55746 -0.01436 0.56093 -0.01574 C 0.57743 -0.02246 0.59132 -0.02963 0.60833 -0.03334 C 0.6375 -0.04607 0.61857 -0.03982 0.66614 -0.04375 C 0.67569 -0.04815 0.67135 -0.04746 0.67934 -0.04746 C 0.69201 -0.03611 0.70086 -0.02014 0.71354 -0.0088 C 0.72569 0.01527 0.71805 0.00949 0.73194 0.01574 C 0.73698 0.02245 0.74027 0.02639 0.74774 0.02639 " pathEditMode="relative" ptsTypes="ffffffffffffffffff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2000"/>
                                  </p:stCondLst>
                                  <p:childTnLst>
                                    <p:animMotion origin="layout" path="M 0.04514 -0.1831 C 0.05625 -0.16829 0.07048 -0.16829 0.08472 -0.16204 C 0.10069 -0.14745 0.08316 -0.16134 0.10833 -0.15139 C 0.11215 -0.15 0.1151 -0.14583 0.11892 -0.14444 C 0.12396 -0.14236 0.12951 -0.14213 0.13472 -0.14097 C 0.13906 -0.13981 0.1434 -0.13842 0.14774 -0.1375 C 0.15382 -0.13611 0.16614 -0.13403 0.16614 -0.13403 C 0.16909 -0.02755 0.16892 -0.06852 0.16892 -0.01111 C 0.24722 -0.00926 0.29913 -0.00833 0.36892 -0.00069 C 0.38784 0.00602 0.40711 0.00995 0.42673 0.00995 C 0.43021 0.0088 0.43385 0.0081 0.43732 0.00648 C 0.44184 0.0044 0.446 0.00093 0.45052 -0.00069 C 0.46458 -0.00579 0.48073 -0.00787 0.49514 -0.01111 C 0.6092 -0.00717 0.56354 -0.00764 0.63194 -0.00764 C 0.6401 -0.01829 0.64392 -0.03333 0.65312 -0.04259 C 0.65816 -0.04768 0.66892 -0.05671 0.66892 -0.05671 C 0.67066 -0.06018 0.67187 -0.06435 0.67413 -0.06736 C 0.68107 -0.07662 0.68732 -0.07292 0.68732 -0.08819 C 0.70173 -0.08171 0.68941 -0.08889 0.70052 -0.07778 C 0.70555 -0.07268 0.71614 -0.06366 0.71614 -0.06366 C 0.71788 -0.06018 0.71927 -0.05625 0.72152 -0.05324 C 0.72378 -0.05023 0.72743 -0.04954 0.72934 -0.0463 C 0.73941 -0.02917 0.72257 -0.03958 0.73993 -0.03217 C 0.74514 -0.02523 0.75052 -0.01805 0.75573 -0.01111 " pathEditMode="relative" ptsTypes="fffffffffffffffffffffffA">
                                      <p:cBhvr>
                                        <p:cTn id="14" dur="3000" fill="hold"/>
                                        <p:tgtEl>
                                          <p:spTgt spid="10"/>
                                        </p:tgtEl>
                                        <p:attrNameLst>
                                          <p:attrName>ppt_x</p:attrName>
                                          <p:attrName>ppt_y</p:attrName>
                                        </p:attrNameLst>
                                      </p:cBhvr>
                                    </p:animMotion>
                                  </p:childTnLst>
                                </p:cTn>
                              </p:par>
                            </p:childTnLst>
                          </p:cTn>
                        </p:par>
                        <p:par>
                          <p:cTn id="15" fill="hold">
                            <p:stCondLst>
                              <p:cond delay="5000"/>
                            </p:stCondLst>
                            <p:childTnLst>
                              <p:par>
                                <p:cTn id="16" presetID="64" presetClass="path" presetSubtype="0" accel="50000" decel="50000" fill="hold" grpId="1" nodeType="afterEffect">
                                  <p:stCondLst>
                                    <p:cond delay="0"/>
                                  </p:stCondLst>
                                  <p:childTnLst>
                                    <p:animMotion origin="layout" path="M 0.76354 0.11898 L 0.76666 -0.16667 " pathEditMode="relative" rAng="0" ptsTypes="AA">
                                      <p:cBhvr>
                                        <p:cTn id="17" dur="500" fill="hold"/>
                                        <p:tgtEl>
                                          <p:spTgt spid="8"/>
                                        </p:tgtEl>
                                        <p:attrNameLst>
                                          <p:attrName>ppt_x</p:attrName>
                                          <p:attrName>ppt_y</p:attrName>
                                        </p:attrNameLst>
                                      </p:cBhvr>
                                      <p:rCtr x="200" y="-14300"/>
                                    </p:animMotion>
                                  </p:childTnLst>
                                </p:cTn>
                              </p:par>
                            </p:childTnLst>
                          </p:cTn>
                        </p:par>
                        <p:par>
                          <p:cTn id="18" fill="hold">
                            <p:stCondLst>
                              <p:cond delay="5500"/>
                            </p:stCondLst>
                            <p:childTnLst>
                              <p:par>
                                <p:cTn id="19" presetID="64" presetClass="path" presetSubtype="0" accel="50000" decel="50000" fill="hold" grpId="1" nodeType="afterEffect">
                                  <p:stCondLst>
                                    <p:cond delay="0"/>
                                  </p:stCondLst>
                                  <p:childTnLst>
                                    <p:animMotion origin="layout" path="M 0.76354 0.03009 L 0.76666 -0.18889 " pathEditMode="relative" rAng="0" ptsTypes="AA">
                                      <p:cBhvr>
                                        <p:cTn id="20" dur="500" fill="hold"/>
                                        <p:tgtEl>
                                          <p:spTgt spid="11"/>
                                        </p:tgtEl>
                                        <p:attrNameLst>
                                          <p:attrName>ppt_x</p:attrName>
                                          <p:attrName>ppt_y</p:attrName>
                                        </p:attrNameLst>
                                      </p:cBhvr>
                                      <p:rCtr x="200" y="-10900"/>
                                    </p:animMotion>
                                  </p:childTnLst>
                                </p:cTn>
                              </p:par>
                            </p:childTnLst>
                          </p:cTn>
                        </p:par>
                        <p:par>
                          <p:cTn id="21" fill="hold">
                            <p:stCondLst>
                              <p:cond delay="6000"/>
                            </p:stCondLst>
                            <p:childTnLst>
                              <p:par>
                                <p:cTn id="22" presetID="64" presetClass="path" presetSubtype="0" accel="50000" decel="50000" fill="hold" grpId="1" nodeType="afterEffect">
                                  <p:stCondLst>
                                    <p:cond delay="0"/>
                                  </p:stCondLst>
                                  <p:childTnLst>
                                    <p:animMotion origin="layout" path="M 0.76354 0.07454 L 0.76666 -0.07778 " pathEditMode="relative" rAng="0" ptsTypes="AA">
                                      <p:cBhvr>
                                        <p:cTn id="23" dur="500" fill="hold"/>
                                        <p:tgtEl>
                                          <p:spTgt spid="9"/>
                                        </p:tgtEl>
                                        <p:attrNameLst>
                                          <p:attrName>ppt_x</p:attrName>
                                          <p:attrName>ppt_y</p:attrName>
                                        </p:attrNameLst>
                                      </p:cBhvr>
                                      <p:rCtr x="200" y="-7600"/>
                                    </p:animMotion>
                                  </p:childTnLst>
                                </p:cTn>
                              </p:par>
                            </p:childTnLst>
                          </p:cTn>
                        </p:par>
                        <p:par>
                          <p:cTn id="24" fill="hold">
                            <p:stCondLst>
                              <p:cond delay="6500"/>
                            </p:stCondLst>
                            <p:childTnLst>
                              <p:par>
                                <p:cTn id="25" presetID="64" presetClass="path" presetSubtype="0" accel="50000" decel="50000" fill="hold" grpId="1" nodeType="afterEffect">
                                  <p:stCondLst>
                                    <p:cond delay="0"/>
                                  </p:stCondLst>
                                  <p:childTnLst>
                                    <p:animMotion origin="layout" path="M 0.76354 0.16343 L 0.76666 0.06667 " pathEditMode="relative" rAng="0" ptsTypes="AA">
                                      <p:cBhvr>
                                        <p:cTn id="26" dur="500" fill="hold"/>
                                        <p:tgtEl>
                                          <p:spTgt spid="7"/>
                                        </p:tgtEl>
                                        <p:attrNameLst>
                                          <p:attrName>ppt_x</p:attrName>
                                          <p:attrName>ppt_y</p:attrName>
                                        </p:attrNameLst>
                                      </p:cBhvr>
                                      <p:rCtr x="200" y="-4800"/>
                                    </p:animMotion>
                                  </p:childTnLst>
                                </p:cTn>
                              </p:par>
                            </p:childTnLst>
                          </p:cTn>
                        </p:par>
                        <p:par>
                          <p:cTn id="27" fill="hold">
                            <p:stCondLst>
                              <p:cond delay="7000"/>
                            </p:stCondLst>
                            <p:childTnLst>
                              <p:par>
                                <p:cTn id="28" presetID="64" presetClass="path" presetSubtype="0" accel="50000" decel="50000" fill="hold" grpId="1" nodeType="afterEffect">
                                  <p:stCondLst>
                                    <p:cond delay="0"/>
                                  </p:stCondLst>
                                  <p:childTnLst>
                                    <p:animMotion origin="layout" path="M 0.77239 -1.11111E-6 L 0.76718 -0.06342 " pathEditMode="relative" rAng="0" ptsTypes="AA">
                                      <p:cBhvr>
                                        <p:cTn id="29" dur="500" fill="hold"/>
                                        <p:tgtEl>
                                          <p:spTgt spid="10"/>
                                        </p:tgtEl>
                                        <p:attrNameLst>
                                          <p:attrName>ppt_x</p:attrName>
                                          <p:attrName>ppt_y</p:attrName>
                                        </p:attrNameLst>
                                      </p:cBhvr>
                                      <p:rCtr x="-300" y="-320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bg/>
                                          </p:spTgt>
                                        </p:tgtEl>
                                        <p:attrNameLst>
                                          <p:attrName>style.visibility</p:attrName>
                                        </p:attrNameLst>
                                      </p:cBhvr>
                                      <p:to>
                                        <p:strVal val="visible"/>
                                      </p:to>
                                    </p:set>
                                    <p:animEffect transition="in" filter="fade">
                                      <p:cBhvr>
                                        <p:cTn id="34" dur="500"/>
                                        <p:tgtEl>
                                          <p:spTgt spid="12">
                                            <p:bg/>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2" end="2"/>
                                            </p:txEl>
                                          </p:spTgt>
                                        </p:tgtEl>
                                        <p:attrNameLst>
                                          <p:attrName>style.visibility</p:attrName>
                                        </p:attrNameLst>
                                      </p:cBhvr>
                                      <p:to>
                                        <p:strVal val="visible"/>
                                      </p:to>
                                    </p:set>
                                    <p:animEffect transition="in" filter="fade">
                                      <p:cBhvr>
                                        <p:cTn id="42" dur="500"/>
                                        <p:tgtEl>
                                          <p:spTgt spid="1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3" end="3"/>
                                            </p:txEl>
                                          </p:spTgt>
                                        </p:tgtEl>
                                        <p:attrNameLst>
                                          <p:attrName>style.visibility</p:attrName>
                                        </p:attrNameLst>
                                      </p:cBhvr>
                                      <p:to>
                                        <p:strVal val="visible"/>
                                      </p:to>
                                    </p:set>
                                    <p:animEffect transition="in" filter="fade">
                                      <p:cBhvr>
                                        <p:cTn id="47" dur="500"/>
                                        <p:tgtEl>
                                          <p:spTgt spid="1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4" end="4"/>
                                            </p:txEl>
                                          </p:spTgt>
                                        </p:tgtEl>
                                        <p:attrNameLst>
                                          <p:attrName>style.visibility</p:attrName>
                                        </p:attrNameLst>
                                      </p:cBhvr>
                                      <p:to>
                                        <p:strVal val="visible"/>
                                      </p:to>
                                    </p:set>
                                    <p:animEffect transition="in" filter="fade">
                                      <p:cBhvr>
                                        <p:cTn id="52" dur="500"/>
                                        <p:tgtEl>
                                          <p:spTgt spid="1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bg/>
                                          </p:spTgt>
                                        </p:tgtEl>
                                        <p:attrNameLst>
                                          <p:attrName>style.visibility</p:attrName>
                                        </p:attrNameLst>
                                      </p:cBhvr>
                                      <p:to>
                                        <p:strVal val="visible"/>
                                      </p:to>
                                    </p:set>
                                    <p:animEffect transition="in" filter="fade">
                                      <p:cBhvr>
                                        <p:cTn id="57" dur="500"/>
                                        <p:tgtEl>
                                          <p:spTgt spid="13">
                                            <p:bg/>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xEl>
                                              <p:pRg st="0" end="0"/>
                                            </p:txEl>
                                          </p:spTgt>
                                        </p:tgtEl>
                                        <p:attrNameLst>
                                          <p:attrName>style.visibility</p:attrName>
                                        </p:attrNameLst>
                                      </p:cBhvr>
                                      <p:to>
                                        <p:strVal val="visible"/>
                                      </p:to>
                                    </p:set>
                                    <p:animEffect transition="in" filter="fade">
                                      <p:cBhvr>
                                        <p:cTn id="60" dur="500"/>
                                        <p:tgtEl>
                                          <p:spTgt spid="1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xEl>
                                              <p:pRg st="2" end="2"/>
                                            </p:txEl>
                                          </p:spTgt>
                                        </p:tgtEl>
                                        <p:attrNameLst>
                                          <p:attrName>style.visibility</p:attrName>
                                        </p:attrNameLst>
                                      </p:cBhvr>
                                      <p:to>
                                        <p:strVal val="visible"/>
                                      </p:to>
                                    </p:set>
                                    <p:animEffect transition="in" filter="fade">
                                      <p:cBhvr>
                                        <p:cTn id="65" dur="500"/>
                                        <p:tgtEl>
                                          <p:spTgt spid="1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xEl>
                                              <p:pRg st="3" end="3"/>
                                            </p:txEl>
                                          </p:spTgt>
                                        </p:tgtEl>
                                        <p:attrNameLst>
                                          <p:attrName>style.visibility</p:attrName>
                                        </p:attrNameLst>
                                      </p:cBhvr>
                                      <p:to>
                                        <p:strVal val="visible"/>
                                      </p:to>
                                    </p:set>
                                    <p:animEffect transition="in" filter="fade">
                                      <p:cBhvr>
                                        <p:cTn id="70" dur="500"/>
                                        <p:tgtEl>
                                          <p:spTgt spid="13">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3">
                                            <p:txEl>
                                              <p:pRg st="4" end="4"/>
                                            </p:txEl>
                                          </p:spTgt>
                                        </p:tgtEl>
                                        <p:attrNameLst>
                                          <p:attrName>style.visibility</p:attrName>
                                        </p:attrNameLst>
                                      </p:cBhvr>
                                      <p:to>
                                        <p:strVal val="visible"/>
                                      </p:to>
                                    </p:set>
                                    <p:animEffect transition="in" filter="fade">
                                      <p:cBhvr>
                                        <p:cTn id="7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uiExpand="1" build="allAtOnce" animBg="1"/>
      <p:bldP spid="13" grpId="0" uiExpand="1"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15</a:t>
            </a:fld>
            <a:endParaRPr lang="en-US" dirty="0"/>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sp>
        <p:nvSpPr>
          <p:cNvPr id="41" name="Rectangle 40"/>
          <p:cNvSpPr/>
          <p:nvPr/>
        </p:nvSpPr>
        <p:spPr>
          <a:xfrm>
            <a:off x="0" y="3962400"/>
            <a:ext cx="2281778" cy="338554"/>
          </a:xfrm>
          <a:prstGeom prst="rect">
            <a:avLst/>
          </a:prstGeom>
          <a:solidFill>
            <a:srgbClr val="FFFF00"/>
          </a:solidFill>
        </p:spPr>
        <p:txBody>
          <a:bodyPr wrap="none">
            <a:spAutoFit/>
          </a:bodyPr>
          <a:lstStyle/>
          <a:p>
            <a:r>
              <a:rPr lang="en-US" sz="1600" b="1" dirty="0" smtClean="0">
                <a:solidFill>
                  <a:schemeClr val="tx1"/>
                </a:solidFill>
              </a:rPr>
              <a:t>MAC: 1C:BA:BB:E1:64:19</a:t>
            </a:r>
            <a:endParaRPr lang="en-US" sz="1600" b="1" dirty="0"/>
          </a:p>
        </p:txBody>
      </p:sp>
      <p:sp>
        <p:nvSpPr>
          <p:cNvPr id="42" name="Rectangle 41"/>
          <p:cNvSpPr/>
          <p:nvPr/>
        </p:nvSpPr>
        <p:spPr>
          <a:xfrm>
            <a:off x="2057400" y="5528846"/>
            <a:ext cx="2305375" cy="338554"/>
          </a:xfrm>
          <a:prstGeom prst="rect">
            <a:avLst/>
          </a:prstGeom>
          <a:solidFill>
            <a:srgbClr val="FFFF00"/>
          </a:solidFill>
        </p:spPr>
        <p:txBody>
          <a:bodyPr wrap="none">
            <a:spAutoFit/>
          </a:bodyPr>
          <a:lstStyle/>
          <a:p>
            <a:r>
              <a:rPr lang="en-US" sz="1600" b="1" dirty="0" smtClean="0">
                <a:solidFill>
                  <a:schemeClr val="tx1"/>
                </a:solidFill>
              </a:rPr>
              <a:t>MAC: 2A:AC:A1:12:B4:54</a:t>
            </a:r>
            <a:endParaRPr lang="en-US" sz="1600" b="1" dirty="0"/>
          </a:p>
        </p:txBody>
      </p:sp>
      <p:sp>
        <p:nvSpPr>
          <p:cNvPr id="44" name="Rectangle 43"/>
          <p:cNvSpPr/>
          <p:nvPr/>
        </p:nvSpPr>
        <p:spPr>
          <a:xfrm>
            <a:off x="3505200" y="4291263"/>
            <a:ext cx="2226250" cy="338554"/>
          </a:xfrm>
          <a:prstGeom prst="rect">
            <a:avLst/>
          </a:prstGeom>
          <a:solidFill>
            <a:srgbClr val="FFFF00"/>
          </a:solidFill>
        </p:spPr>
        <p:txBody>
          <a:bodyPr wrap="none">
            <a:spAutoFit/>
          </a:bodyPr>
          <a:lstStyle/>
          <a:p>
            <a:r>
              <a:rPr lang="en-US" sz="1600" b="1" dirty="0" smtClean="0">
                <a:solidFill>
                  <a:schemeClr val="tx1"/>
                </a:solidFill>
              </a:rPr>
              <a:t>MAC: 34:54:23:EC:55:66</a:t>
            </a:r>
            <a:endParaRPr lang="en-US" sz="1600" b="1" dirty="0"/>
          </a:p>
        </p:txBody>
      </p:sp>
      <p:pic>
        <p:nvPicPr>
          <p:cNvPr id="48" name="Picture 2"/>
          <p:cNvPicPr>
            <a:picLocks noChangeAspect="1" noChangeArrowheads="1"/>
          </p:cNvPicPr>
          <p:nvPr/>
        </p:nvPicPr>
        <p:blipFill>
          <a:blip r:embed="rId5" cstate="print"/>
          <a:srcRect l="14533" r="5536" b="63793"/>
          <a:stretch>
            <a:fillRect/>
          </a:stretch>
        </p:blipFill>
        <p:spPr bwMode="auto">
          <a:xfrm>
            <a:off x="7467600" y="4648200"/>
            <a:ext cx="1676400" cy="1600200"/>
          </a:xfrm>
          <a:prstGeom prst="rect">
            <a:avLst/>
          </a:prstGeom>
          <a:noFill/>
          <a:ln w="9525">
            <a:noFill/>
            <a:miter lim="800000"/>
            <a:headEnd/>
            <a:tailEnd/>
          </a:ln>
        </p:spPr>
      </p:pic>
      <p:grpSp>
        <p:nvGrpSpPr>
          <p:cNvPr id="52" name="Group 9"/>
          <p:cNvGrpSpPr/>
          <p:nvPr/>
        </p:nvGrpSpPr>
        <p:grpSpPr>
          <a:xfrm>
            <a:off x="2286000" y="2286000"/>
            <a:ext cx="838200" cy="685800"/>
            <a:chOff x="57150" y="5486400"/>
            <a:chExt cx="838200" cy="685800"/>
          </a:xfrm>
        </p:grpSpPr>
        <p:sp>
          <p:nvSpPr>
            <p:cNvPr id="53" name="Smiley Face 5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Joey</a:t>
              </a:r>
              <a:endParaRPr lang="en-US" dirty="0">
                <a:solidFill>
                  <a:schemeClr val="tx1"/>
                </a:solidFill>
              </a:endParaRPr>
            </a:p>
          </p:txBody>
        </p:sp>
      </p:grpSp>
      <p:sp>
        <p:nvSpPr>
          <p:cNvPr id="59" name="Rectangle 58"/>
          <p:cNvSpPr/>
          <p:nvPr/>
        </p:nvSpPr>
        <p:spPr>
          <a:xfrm>
            <a:off x="1524000" y="3048000"/>
            <a:ext cx="2307427" cy="338554"/>
          </a:xfrm>
          <a:prstGeom prst="rect">
            <a:avLst/>
          </a:prstGeom>
          <a:solidFill>
            <a:srgbClr val="FFFF00"/>
          </a:solidFill>
        </p:spPr>
        <p:txBody>
          <a:bodyPr wrap="none">
            <a:spAutoFit/>
          </a:bodyPr>
          <a:lstStyle/>
          <a:p>
            <a:r>
              <a:rPr lang="en-US" sz="1600" b="1" dirty="0" smtClean="0">
                <a:solidFill>
                  <a:schemeClr val="tx1"/>
                </a:solidFill>
              </a:rPr>
              <a:t>MAC: DC:BD:BC:E5:64:69</a:t>
            </a:r>
            <a:endParaRPr lang="en-US" sz="1600" b="1" dirty="0"/>
          </a:p>
        </p:txBody>
      </p:sp>
      <p:grpSp>
        <p:nvGrpSpPr>
          <p:cNvPr id="62" name="Group 9"/>
          <p:cNvGrpSpPr/>
          <p:nvPr/>
        </p:nvGrpSpPr>
        <p:grpSpPr>
          <a:xfrm>
            <a:off x="5410200" y="2743200"/>
            <a:ext cx="1071022" cy="685800"/>
            <a:chOff x="-175672" y="5486400"/>
            <a:chExt cx="1071022" cy="685800"/>
          </a:xfrm>
        </p:grpSpPr>
        <p:sp>
          <p:nvSpPr>
            <p:cNvPr id="63" name="Smiley Face 6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5672" y="5867400"/>
              <a:ext cx="107102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Chandler</a:t>
              </a:r>
              <a:endParaRPr lang="en-US" dirty="0">
                <a:solidFill>
                  <a:schemeClr val="tx1"/>
                </a:solidFill>
              </a:endParaRPr>
            </a:p>
          </p:txBody>
        </p:sp>
      </p:grpSp>
      <p:sp>
        <p:nvSpPr>
          <p:cNvPr id="65" name="Rectangle 64"/>
          <p:cNvSpPr/>
          <p:nvPr/>
        </p:nvSpPr>
        <p:spPr>
          <a:xfrm>
            <a:off x="4881022" y="3505200"/>
            <a:ext cx="2249270" cy="338554"/>
          </a:xfrm>
          <a:prstGeom prst="rect">
            <a:avLst/>
          </a:prstGeom>
          <a:solidFill>
            <a:srgbClr val="FFFF00"/>
          </a:solidFill>
        </p:spPr>
        <p:txBody>
          <a:bodyPr wrap="none">
            <a:spAutoFit/>
          </a:bodyPr>
          <a:lstStyle/>
          <a:p>
            <a:r>
              <a:rPr lang="en-US" sz="1600" b="1" dirty="0" smtClean="0">
                <a:solidFill>
                  <a:schemeClr val="tx1"/>
                </a:solidFill>
              </a:rPr>
              <a:t>MAC: EE:54:B4:E9:24:AC</a:t>
            </a:r>
            <a:endParaRPr lang="en-US" sz="1600" b="1" dirty="0"/>
          </a:p>
        </p:txBody>
      </p:sp>
      <p:pic>
        <p:nvPicPr>
          <p:cNvPr id="66" name="Picture 18" descr="http://cdn.alternativewireless.com/media/catalog/category/1194983791867471366access_point_nicolas_cle_.svg.med.png"/>
          <p:cNvPicPr>
            <a:picLocks noChangeAspect="1" noChangeArrowheads="1"/>
          </p:cNvPicPr>
          <p:nvPr/>
        </p:nvPicPr>
        <p:blipFill>
          <a:blip r:embed="rId6" cstate="print"/>
          <a:srcRect/>
          <a:stretch>
            <a:fillRect/>
          </a:stretch>
        </p:blipFill>
        <p:spPr bwMode="auto">
          <a:xfrm rot="2074158">
            <a:off x="6934200" y="990600"/>
            <a:ext cx="990600" cy="1069560"/>
          </a:xfrm>
          <a:prstGeom prst="rect">
            <a:avLst/>
          </a:prstGeom>
          <a:noFill/>
        </p:spPr>
      </p:pic>
      <p:cxnSp>
        <p:nvCxnSpPr>
          <p:cNvPr id="68" name="Straight Connector 67"/>
          <p:cNvCxnSpPr>
            <a:stCxn id="24" idx="0"/>
          </p:cNvCxnSpPr>
          <p:nvPr/>
        </p:nvCxnSpPr>
        <p:spPr>
          <a:xfrm flipV="1">
            <a:off x="68559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4" descr="http://nuwan4u.files.wordpress.com/2011/08/cisco-router-icon.jpg"/>
          <p:cNvPicPr>
            <a:picLocks noChangeAspect="1" noChangeArrowheads="1"/>
          </p:cNvPicPr>
          <p:nvPr/>
        </p:nvPicPr>
        <p:blipFill>
          <a:blip r:embed="rId7" cstate="print"/>
          <a:srcRect l="9677" t="11599" r="12903" b="11073"/>
          <a:stretch>
            <a:fillRect/>
          </a:stretch>
        </p:blipFill>
        <p:spPr bwMode="auto">
          <a:xfrm>
            <a:off x="5105400" y="1066800"/>
            <a:ext cx="441960" cy="368300"/>
          </a:xfrm>
          <a:prstGeom prst="rect">
            <a:avLst/>
          </a:prstGeom>
          <a:noFill/>
        </p:spPr>
      </p:pic>
      <p:cxnSp>
        <p:nvCxnSpPr>
          <p:cNvPr id="71" name="Straight Connector 70"/>
          <p:cNvCxnSpPr>
            <a:stCxn id="24" idx="0"/>
            <a:endCxn id="70" idx="3"/>
          </p:cNvCxnSpPr>
          <p:nvPr/>
        </p:nvCxnSpPr>
        <p:spPr>
          <a:xfrm flipH="1" flipV="1">
            <a:off x="5547360" y="1250950"/>
            <a:ext cx="1308608" cy="9588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loud 73"/>
          <p:cNvSpPr/>
          <p:nvPr/>
        </p:nvSpPr>
        <p:spPr>
          <a:xfrm>
            <a:off x="381000" y="152400"/>
            <a:ext cx="24384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Internet</a:t>
            </a:r>
            <a:endParaRPr lang="en-US" sz="2400" b="1" dirty="0"/>
          </a:p>
        </p:txBody>
      </p:sp>
      <p:cxnSp>
        <p:nvCxnSpPr>
          <p:cNvPr id="75" name="Straight Connector 74"/>
          <p:cNvCxnSpPr>
            <a:stCxn id="74" idx="0"/>
            <a:endCxn id="70" idx="1"/>
          </p:cNvCxnSpPr>
          <p:nvPr/>
        </p:nvCxnSpPr>
        <p:spPr>
          <a:xfrm>
            <a:off x="2817368" y="838200"/>
            <a:ext cx="2288032" cy="412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420202" y="457200"/>
            <a:ext cx="1715534" cy="584775"/>
          </a:xfrm>
          <a:prstGeom prst="rect">
            <a:avLst/>
          </a:prstGeom>
          <a:solidFill>
            <a:srgbClr val="FFFF00"/>
          </a:solidFill>
        </p:spPr>
        <p:txBody>
          <a:bodyPr wrap="none">
            <a:spAutoFit/>
          </a:bodyPr>
          <a:lstStyle/>
          <a:p>
            <a:pPr algn="ctr"/>
            <a:r>
              <a:rPr lang="en-US" sz="1600" b="1" dirty="0" smtClean="0">
                <a:solidFill>
                  <a:schemeClr val="tx1"/>
                </a:solidFill>
              </a:rPr>
              <a:t>MAC LAN: </a:t>
            </a:r>
          </a:p>
          <a:p>
            <a:pPr algn="ctr"/>
            <a:r>
              <a:rPr lang="en-US" sz="1600" b="1" dirty="0" smtClean="0">
                <a:solidFill>
                  <a:schemeClr val="tx1"/>
                </a:solidFill>
              </a:rPr>
              <a:t>11:11:11:33:33:33</a:t>
            </a:r>
            <a:endParaRPr lang="en-US" sz="1600" b="1" dirty="0"/>
          </a:p>
        </p:txBody>
      </p:sp>
      <p:sp>
        <p:nvSpPr>
          <p:cNvPr id="79" name="Rectangle 78"/>
          <p:cNvSpPr/>
          <p:nvPr/>
        </p:nvSpPr>
        <p:spPr>
          <a:xfrm>
            <a:off x="3362803" y="1371600"/>
            <a:ext cx="1715534" cy="584775"/>
          </a:xfrm>
          <a:prstGeom prst="rect">
            <a:avLst/>
          </a:prstGeom>
          <a:solidFill>
            <a:srgbClr val="FFFF00"/>
          </a:solidFill>
        </p:spPr>
        <p:txBody>
          <a:bodyPr wrap="none">
            <a:spAutoFit/>
          </a:bodyPr>
          <a:lstStyle/>
          <a:p>
            <a:pPr algn="ctr"/>
            <a:r>
              <a:rPr lang="en-US" sz="1600" b="1" dirty="0" smtClean="0">
                <a:solidFill>
                  <a:schemeClr val="tx1"/>
                </a:solidFill>
              </a:rPr>
              <a:t>MAC WAN: </a:t>
            </a:r>
          </a:p>
          <a:p>
            <a:pPr algn="ctr"/>
            <a:r>
              <a:rPr lang="en-US" sz="1600" b="1" dirty="0" smtClean="0">
                <a:solidFill>
                  <a:schemeClr val="tx1"/>
                </a:solidFill>
              </a:rPr>
              <a:t>11:11:11:22:22:22</a:t>
            </a:r>
            <a:endParaRPr lang="en-US" sz="1600" b="1" dirty="0"/>
          </a:p>
        </p:txBody>
      </p:sp>
      <p:sp>
        <p:nvSpPr>
          <p:cNvPr id="45" name="Rectangle 44"/>
          <p:cNvSpPr/>
          <p:nvPr/>
        </p:nvSpPr>
        <p:spPr>
          <a:xfrm>
            <a:off x="3048000" y="228600"/>
            <a:ext cx="4114800" cy="1752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ular Callout 48"/>
          <p:cNvSpPr/>
          <p:nvPr/>
        </p:nvSpPr>
        <p:spPr>
          <a:xfrm>
            <a:off x="838200" y="152400"/>
            <a:ext cx="6934200" cy="5233737"/>
          </a:xfrm>
          <a:prstGeom prst="wedgeRoundRectCallout">
            <a:avLst>
              <a:gd name="adj1" fmla="val 48274"/>
              <a:gd name="adj2" fmla="val 551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Let us install a </a:t>
            </a:r>
            <a:r>
              <a:rPr lang="en-US" sz="2800" b="1" i="1" dirty="0" smtClean="0"/>
              <a:t>Gateway/Router </a:t>
            </a:r>
            <a:r>
              <a:rPr lang="en-US" sz="2000" b="1" dirty="0" smtClean="0"/>
              <a:t>to connect to the internet.</a:t>
            </a:r>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a:p>
        </p:txBody>
      </p:sp>
      <p:pic>
        <p:nvPicPr>
          <p:cNvPr id="37890" name="Picture 2" descr="http://image.made-in-china.com/2f0j00kByaIilqCYpn/Cisco-Router-2800-Series-Cisco-2821-.jpg"/>
          <p:cNvPicPr>
            <a:picLocks noChangeAspect="1" noChangeArrowheads="1"/>
          </p:cNvPicPr>
          <p:nvPr/>
        </p:nvPicPr>
        <p:blipFill>
          <a:blip r:embed="rId8" cstate="print"/>
          <a:srcRect t="26329" b="25063"/>
          <a:stretch>
            <a:fillRect/>
          </a:stretch>
        </p:blipFill>
        <p:spPr bwMode="auto">
          <a:xfrm>
            <a:off x="1600200" y="1676400"/>
            <a:ext cx="5133975" cy="1828800"/>
          </a:xfrm>
          <a:prstGeom prst="rect">
            <a:avLst/>
          </a:prstGeom>
          <a:noFill/>
        </p:spPr>
      </p:pic>
      <p:pic>
        <p:nvPicPr>
          <p:cNvPr id="37892" name="Picture 4" descr="http://nuwan4u.files.wordpress.com/2011/08/cisco-router-icon.jpg"/>
          <p:cNvPicPr>
            <a:picLocks noChangeAspect="1" noChangeArrowheads="1"/>
          </p:cNvPicPr>
          <p:nvPr/>
        </p:nvPicPr>
        <p:blipFill>
          <a:blip r:embed="rId7" cstate="print"/>
          <a:srcRect t="7733" b="11073"/>
          <a:stretch>
            <a:fillRect/>
          </a:stretch>
        </p:blipFill>
        <p:spPr bwMode="auto">
          <a:xfrm>
            <a:off x="3048000" y="3709737"/>
            <a:ext cx="2362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Effect transition="in" filter="fade">
                                      <p:cBhvr>
                                        <p:cTn id="10" dur="500"/>
                                        <p:tgtEl>
                                          <p:spTgt spid="37892"/>
                                        </p:tgtEl>
                                      </p:cBhvr>
                                    </p:animEffect>
                                  </p:childTnLst>
                                </p:cTn>
                              </p:par>
                              <p:par>
                                <p:cTn id="11" presetID="10"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animEffect transition="in" filter="fade">
                                      <p:cBhvr>
                                        <p:cTn id="13" dur="500"/>
                                        <p:tgtEl>
                                          <p:spTgt spid="3789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7892"/>
                                        </p:tgtEl>
                                      </p:cBhvr>
                                    </p:animEffect>
                                    <p:set>
                                      <p:cBhvr>
                                        <p:cTn id="18" dur="1" fill="hold">
                                          <p:stCondLst>
                                            <p:cond delay="499"/>
                                          </p:stCondLst>
                                        </p:cTn>
                                        <p:tgtEl>
                                          <p:spTgt spid="3789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37890"/>
                                        </p:tgtEl>
                                      </p:cBhvr>
                                    </p:animEffect>
                                    <p:set>
                                      <p:cBhvr>
                                        <p:cTn id="21" dur="1" fill="hold">
                                          <p:stCondLst>
                                            <p:cond delay="499"/>
                                          </p:stCondLst>
                                        </p:cTn>
                                        <p:tgtEl>
                                          <p:spTgt spid="3789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childTnLst>
                          </p:cTn>
                        </p:par>
                        <p:par>
                          <p:cTn id="28" fill="hold">
                            <p:stCondLst>
                              <p:cond delay="500"/>
                            </p:stCondLst>
                            <p:childTnLst>
                              <p:par>
                                <p:cTn id="29" presetID="7" presetClass="emph" presetSubtype="2" repeatCount="indefinite" fill="hold" nodeType="afterEffect">
                                  <p:stCondLst>
                                    <p:cond delay="0"/>
                                  </p:stCondLst>
                                  <p:endCondLst>
                                    <p:cond evt="onNext" delay="0">
                                      <p:tgtEl>
                                        <p:sldTgt/>
                                      </p:tgtEl>
                                    </p:cond>
                                  </p:endCondLst>
                                  <p:childTnLst>
                                    <p:animClr clrSpc="rgb" dir="cw">
                                      <p:cBhvr>
                                        <p:cTn id="30" dur="500" fill="hold"/>
                                        <p:tgtEl>
                                          <p:spTgt spid="45"/>
                                        </p:tgtEl>
                                        <p:attrNameLst>
                                          <p:attrName>stroke.color</p:attrName>
                                        </p:attrNameLst>
                                      </p:cBhvr>
                                      <p:to>
                                        <a:schemeClr val="accent2"/>
                                      </p:to>
                                    </p:animClr>
                                    <p:set>
                                      <p:cBhvr>
                                        <p:cTn id="31" dur="500" fill="hold"/>
                                        <p:tgtEl>
                                          <p:spTgt spid="45"/>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16</a:t>
            </a:fld>
            <a:endParaRPr lang="en-US" dirty="0"/>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sp>
        <p:nvSpPr>
          <p:cNvPr id="41" name="Rectangle 40"/>
          <p:cNvSpPr/>
          <p:nvPr/>
        </p:nvSpPr>
        <p:spPr>
          <a:xfrm>
            <a:off x="0" y="3962400"/>
            <a:ext cx="2281778" cy="338554"/>
          </a:xfrm>
          <a:prstGeom prst="rect">
            <a:avLst/>
          </a:prstGeom>
          <a:solidFill>
            <a:srgbClr val="FFFF00"/>
          </a:solidFill>
        </p:spPr>
        <p:txBody>
          <a:bodyPr wrap="none">
            <a:spAutoFit/>
          </a:bodyPr>
          <a:lstStyle/>
          <a:p>
            <a:r>
              <a:rPr lang="en-US" sz="1600" b="1" dirty="0" smtClean="0">
                <a:solidFill>
                  <a:schemeClr val="tx1"/>
                </a:solidFill>
              </a:rPr>
              <a:t>MAC: 1C:BA:BB:E1:64:19</a:t>
            </a:r>
            <a:endParaRPr lang="en-US" sz="1600" b="1" dirty="0"/>
          </a:p>
        </p:txBody>
      </p:sp>
      <p:sp>
        <p:nvSpPr>
          <p:cNvPr id="42" name="Rectangle 41"/>
          <p:cNvSpPr/>
          <p:nvPr/>
        </p:nvSpPr>
        <p:spPr>
          <a:xfrm>
            <a:off x="2057400" y="5528846"/>
            <a:ext cx="2305375" cy="338554"/>
          </a:xfrm>
          <a:prstGeom prst="rect">
            <a:avLst/>
          </a:prstGeom>
          <a:solidFill>
            <a:srgbClr val="FFFF00"/>
          </a:solidFill>
        </p:spPr>
        <p:txBody>
          <a:bodyPr wrap="none">
            <a:spAutoFit/>
          </a:bodyPr>
          <a:lstStyle/>
          <a:p>
            <a:r>
              <a:rPr lang="en-US" sz="1600" b="1" dirty="0" smtClean="0">
                <a:solidFill>
                  <a:schemeClr val="tx1"/>
                </a:solidFill>
              </a:rPr>
              <a:t>MAC: 2A:AC:A1:12:B4:54</a:t>
            </a:r>
            <a:endParaRPr lang="en-US" sz="1600" b="1" dirty="0"/>
          </a:p>
        </p:txBody>
      </p:sp>
      <p:sp>
        <p:nvSpPr>
          <p:cNvPr id="44" name="Rectangle 43"/>
          <p:cNvSpPr/>
          <p:nvPr/>
        </p:nvSpPr>
        <p:spPr>
          <a:xfrm>
            <a:off x="3505200" y="4291263"/>
            <a:ext cx="2226250" cy="338554"/>
          </a:xfrm>
          <a:prstGeom prst="rect">
            <a:avLst/>
          </a:prstGeom>
          <a:solidFill>
            <a:srgbClr val="FFFF00"/>
          </a:solidFill>
        </p:spPr>
        <p:txBody>
          <a:bodyPr wrap="none">
            <a:spAutoFit/>
          </a:bodyPr>
          <a:lstStyle/>
          <a:p>
            <a:r>
              <a:rPr lang="en-US" sz="1600" b="1" dirty="0" smtClean="0">
                <a:solidFill>
                  <a:schemeClr val="tx1"/>
                </a:solidFill>
              </a:rPr>
              <a:t>MAC: 34:54:23:EC:55:66</a:t>
            </a:r>
            <a:endParaRPr lang="en-US" sz="1600" b="1" dirty="0"/>
          </a:p>
        </p:txBody>
      </p:sp>
      <p:pic>
        <p:nvPicPr>
          <p:cNvPr id="48" name="Picture 2"/>
          <p:cNvPicPr>
            <a:picLocks noChangeAspect="1" noChangeArrowheads="1"/>
          </p:cNvPicPr>
          <p:nvPr/>
        </p:nvPicPr>
        <p:blipFill>
          <a:blip r:embed="rId5" cstate="print"/>
          <a:srcRect l="14533" r="5536" b="63793"/>
          <a:stretch>
            <a:fillRect/>
          </a:stretch>
        </p:blipFill>
        <p:spPr bwMode="auto">
          <a:xfrm>
            <a:off x="7467600" y="4648200"/>
            <a:ext cx="1676400" cy="1600200"/>
          </a:xfrm>
          <a:prstGeom prst="rect">
            <a:avLst/>
          </a:prstGeom>
          <a:noFill/>
          <a:ln w="9525">
            <a:noFill/>
            <a:miter lim="800000"/>
            <a:headEnd/>
            <a:tailEnd/>
          </a:ln>
        </p:spPr>
      </p:pic>
      <p:grpSp>
        <p:nvGrpSpPr>
          <p:cNvPr id="10" name="Group 9"/>
          <p:cNvGrpSpPr/>
          <p:nvPr/>
        </p:nvGrpSpPr>
        <p:grpSpPr>
          <a:xfrm>
            <a:off x="2286000" y="2286000"/>
            <a:ext cx="838200" cy="685800"/>
            <a:chOff x="57150" y="5486400"/>
            <a:chExt cx="838200" cy="685800"/>
          </a:xfrm>
        </p:grpSpPr>
        <p:sp>
          <p:nvSpPr>
            <p:cNvPr id="53" name="Smiley Face 5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Joey</a:t>
              </a:r>
              <a:endParaRPr lang="en-US" dirty="0">
                <a:solidFill>
                  <a:schemeClr val="tx1"/>
                </a:solidFill>
              </a:endParaRPr>
            </a:p>
          </p:txBody>
        </p:sp>
      </p:grpSp>
      <p:sp>
        <p:nvSpPr>
          <p:cNvPr id="59" name="Rectangle 58"/>
          <p:cNvSpPr/>
          <p:nvPr/>
        </p:nvSpPr>
        <p:spPr>
          <a:xfrm>
            <a:off x="1524000" y="3048000"/>
            <a:ext cx="2307427" cy="338554"/>
          </a:xfrm>
          <a:prstGeom prst="rect">
            <a:avLst/>
          </a:prstGeom>
          <a:solidFill>
            <a:srgbClr val="FFFF00"/>
          </a:solidFill>
        </p:spPr>
        <p:txBody>
          <a:bodyPr wrap="none">
            <a:spAutoFit/>
          </a:bodyPr>
          <a:lstStyle/>
          <a:p>
            <a:r>
              <a:rPr lang="en-US" sz="1600" b="1" dirty="0" smtClean="0">
                <a:solidFill>
                  <a:schemeClr val="tx1"/>
                </a:solidFill>
              </a:rPr>
              <a:t>MAC: DC:BD:BC:E5:64:69</a:t>
            </a:r>
            <a:endParaRPr lang="en-US" sz="1600" b="1" dirty="0"/>
          </a:p>
        </p:txBody>
      </p:sp>
      <p:grpSp>
        <p:nvGrpSpPr>
          <p:cNvPr id="11" name="Group 9"/>
          <p:cNvGrpSpPr/>
          <p:nvPr/>
        </p:nvGrpSpPr>
        <p:grpSpPr>
          <a:xfrm>
            <a:off x="5410200" y="2743200"/>
            <a:ext cx="1071022" cy="685800"/>
            <a:chOff x="-175672" y="5486400"/>
            <a:chExt cx="1071022" cy="685800"/>
          </a:xfrm>
        </p:grpSpPr>
        <p:sp>
          <p:nvSpPr>
            <p:cNvPr id="63" name="Smiley Face 6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5672" y="5867400"/>
              <a:ext cx="107102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Chandler</a:t>
              </a:r>
              <a:endParaRPr lang="en-US" dirty="0">
                <a:solidFill>
                  <a:schemeClr val="tx1"/>
                </a:solidFill>
              </a:endParaRPr>
            </a:p>
          </p:txBody>
        </p:sp>
      </p:grpSp>
      <p:sp>
        <p:nvSpPr>
          <p:cNvPr id="65" name="Rectangle 64"/>
          <p:cNvSpPr/>
          <p:nvPr/>
        </p:nvSpPr>
        <p:spPr>
          <a:xfrm>
            <a:off x="4881022" y="3505200"/>
            <a:ext cx="2249270" cy="338554"/>
          </a:xfrm>
          <a:prstGeom prst="rect">
            <a:avLst/>
          </a:prstGeom>
          <a:solidFill>
            <a:srgbClr val="FFFF00"/>
          </a:solidFill>
        </p:spPr>
        <p:txBody>
          <a:bodyPr wrap="none">
            <a:spAutoFit/>
          </a:bodyPr>
          <a:lstStyle/>
          <a:p>
            <a:r>
              <a:rPr lang="en-US" sz="1600" b="1" dirty="0" smtClean="0">
                <a:solidFill>
                  <a:schemeClr val="tx1"/>
                </a:solidFill>
              </a:rPr>
              <a:t>MAC: EE:54:B4:E9:24:AC</a:t>
            </a:r>
            <a:endParaRPr lang="en-US" sz="1600" b="1" dirty="0"/>
          </a:p>
        </p:txBody>
      </p:sp>
      <p:pic>
        <p:nvPicPr>
          <p:cNvPr id="66" name="Picture 18" descr="http://cdn.alternativewireless.com/media/catalog/category/1194983791867471366access_point_nicolas_cle_.svg.med.png"/>
          <p:cNvPicPr>
            <a:picLocks noChangeAspect="1" noChangeArrowheads="1"/>
          </p:cNvPicPr>
          <p:nvPr/>
        </p:nvPicPr>
        <p:blipFill>
          <a:blip r:embed="rId6" cstate="print"/>
          <a:srcRect/>
          <a:stretch>
            <a:fillRect/>
          </a:stretch>
        </p:blipFill>
        <p:spPr bwMode="auto">
          <a:xfrm rot="2074158">
            <a:off x="6934200" y="990600"/>
            <a:ext cx="990600" cy="1069560"/>
          </a:xfrm>
          <a:prstGeom prst="rect">
            <a:avLst/>
          </a:prstGeom>
          <a:noFill/>
        </p:spPr>
      </p:pic>
      <p:cxnSp>
        <p:nvCxnSpPr>
          <p:cNvPr id="68" name="Straight Connector 67"/>
          <p:cNvCxnSpPr>
            <a:stCxn id="24" idx="0"/>
          </p:cNvCxnSpPr>
          <p:nvPr/>
        </p:nvCxnSpPr>
        <p:spPr>
          <a:xfrm flipV="1">
            <a:off x="68559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4" descr="http://nuwan4u.files.wordpress.com/2011/08/cisco-router-icon.jpg"/>
          <p:cNvPicPr>
            <a:picLocks noChangeAspect="1" noChangeArrowheads="1"/>
          </p:cNvPicPr>
          <p:nvPr/>
        </p:nvPicPr>
        <p:blipFill>
          <a:blip r:embed="rId7" cstate="print"/>
          <a:srcRect l="9677" t="11599" r="12903" b="11073"/>
          <a:stretch>
            <a:fillRect/>
          </a:stretch>
        </p:blipFill>
        <p:spPr bwMode="auto">
          <a:xfrm>
            <a:off x="5105400" y="1066800"/>
            <a:ext cx="441960" cy="368300"/>
          </a:xfrm>
          <a:prstGeom prst="rect">
            <a:avLst/>
          </a:prstGeom>
          <a:noFill/>
        </p:spPr>
      </p:pic>
      <p:cxnSp>
        <p:nvCxnSpPr>
          <p:cNvPr id="71" name="Straight Connector 70"/>
          <p:cNvCxnSpPr>
            <a:stCxn id="24" idx="0"/>
            <a:endCxn id="70" idx="3"/>
          </p:cNvCxnSpPr>
          <p:nvPr/>
        </p:nvCxnSpPr>
        <p:spPr>
          <a:xfrm flipH="1" flipV="1">
            <a:off x="5547360" y="1250950"/>
            <a:ext cx="1308608" cy="9588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loud 73"/>
          <p:cNvSpPr/>
          <p:nvPr/>
        </p:nvSpPr>
        <p:spPr>
          <a:xfrm>
            <a:off x="381000" y="152400"/>
            <a:ext cx="24384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Internet</a:t>
            </a:r>
            <a:endParaRPr lang="en-US" sz="2400" b="1" dirty="0"/>
          </a:p>
        </p:txBody>
      </p:sp>
      <p:cxnSp>
        <p:nvCxnSpPr>
          <p:cNvPr id="75" name="Straight Connector 74"/>
          <p:cNvCxnSpPr>
            <a:stCxn id="74" idx="0"/>
            <a:endCxn id="70" idx="1"/>
          </p:cNvCxnSpPr>
          <p:nvPr/>
        </p:nvCxnSpPr>
        <p:spPr>
          <a:xfrm>
            <a:off x="2817368" y="838200"/>
            <a:ext cx="2288032" cy="412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420202" y="457200"/>
            <a:ext cx="1715534" cy="584775"/>
          </a:xfrm>
          <a:prstGeom prst="rect">
            <a:avLst/>
          </a:prstGeom>
          <a:solidFill>
            <a:srgbClr val="FFFF00"/>
          </a:solidFill>
        </p:spPr>
        <p:txBody>
          <a:bodyPr wrap="none">
            <a:spAutoFit/>
          </a:bodyPr>
          <a:lstStyle/>
          <a:p>
            <a:pPr algn="ctr"/>
            <a:r>
              <a:rPr lang="en-US" sz="1600" b="1" dirty="0" smtClean="0">
                <a:solidFill>
                  <a:schemeClr val="tx1"/>
                </a:solidFill>
              </a:rPr>
              <a:t>MAC LAN: </a:t>
            </a:r>
          </a:p>
          <a:p>
            <a:pPr algn="ctr"/>
            <a:r>
              <a:rPr lang="en-US" sz="1600" b="1" dirty="0" smtClean="0">
                <a:solidFill>
                  <a:schemeClr val="tx1"/>
                </a:solidFill>
              </a:rPr>
              <a:t>11:11:11:33:33:33</a:t>
            </a:r>
            <a:endParaRPr lang="en-US" sz="1600" b="1" dirty="0"/>
          </a:p>
        </p:txBody>
      </p:sp>
      <p:sp>
        <p:nvSpPr>
          <p:cNvPr id="79" name="Rectangle 78"/>
          <p:cNvSpPr/>
          <p:nvPr/>
        </p:nvSpPr>
        <p:spPr>
          <a:xfrm>
            <a:off x="3362803" y="1371600"/>
            <a:ext cx="1715534" cy="584775"/>
          </a:xfrm>
          <a:prstGeom prst="rect">
            <a:avLst/>
          </a:prstGeom>
          <a:solidFill>
            <a:srgbClr val="FFFF00"/>
          </a:solidFill>
        </p:spPr>
        <p:txBody>
          <a:bodyPr wrap="none">
            <a:spAutoFit/>
          </a:bodyPr>
          <a:lstStyle/>
          <a:p>
            <a:pPr algn="ctr"/>
            <a:r>
              <a:rPr lang="en-US" sz="1600" b="1" dirty="0" smtClean="0">
                <a:solidFill>
                  <a:schemeClr val="tx1"/>
                </a:solidFill>
              </a:rPr>
              <a:t>MAC WAN: </a:t>
            </a:r>
          </a:p>
          <a:p>
            <a:pPr algn="ctr"/>
            <a:r>
              <a:rPr lang="en-US" sz="1600" b="1" dirty="0" smtClean="0">
                <a:solidFill>
                  <a:schemeClr val="tx1"/>
                </a:solidFill>
              </a:rPr>
              <a:t>11:11:11:22:22:22</a:t>
            </a:r>
            <a:endParaRPr lang="en-US" sz="1600" b="1" dirty="0"/>
          </a:p>
        </p:txBody>
      </p:sp>
      <p:sp>
        <p:nvSpPr>
          <p:cNvPr id="45" name="Rectangle 44"/>
          <p:cNvSpPr/>
          <p:nvPr/>
        </p:nvSpPr>
        <p:spPr>
          <a:xfrm>
            <a:off x="3048000" y="228600"/>
            <a:ext cx="4114800" cy="17526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ular Callout 48"/>
          <p:cNvSpPr/>
          <p:nvPr/>
        </p:nvSpPr>
        <p:spPr>
          <a:xfrm>
            <a:off x="838200" y="152400"/>
            <a:ext cx="6934200" cy="5233737"/>
          </a:xfrm>
          <a:prstGeom prst="wedgeRoundRectCallout">
            <a:avLst>
              <a:gd name="adj1" fmla="val 48274"/>
              <a:gd name="adj2" fmla="val 551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smtClean="0"/>
          </a:p>
          <a:p>
            <a:pPr algn="just"/>
            <a:endParaRPr lang="en-US" sz="2000" b="1" dirty="0" smtClean="0"/>
          </a:p>
          <a:p>
            <a:pPr algn="just"/>
            <a:endParaRPr lang="en-US" sz="2000" b="1" dirty="0" smtClean="0"/>
          </a:p>
          <a:p>
            <a:pPr algn="just"/>
            <a:endParaRPr lang="en-US" sz="2000" b="1" dirty="0" smtClean="0"/>
          </a:p>
          <a:p>
            <a:pPr algn="just"/>
            <a:r>
              <a:rPr lang="en-US" sz="2400" b="1" i="1" dirty="0" smtClean="0"/>
              <a:t>In large networks</a:t>
            </a:r>
            <a:r>
              <a:rPr lang="en-US" sz="2000" b="1" i="1" dirty="0" smtClean="0"/>
              <a:t>:</a:t>
            </a:r>
          </a:p>
          <a:p>
            <a:pPr algn="just"/>
            <a:endParaRPr lang="en-US" sz="2000" b="1" dirty="0" smtClean="0"/>
          </a:p>
          <a:p>
            <a:pPr algn="just"/>
            <a:endParaRPr lang="en-US" sz="2000" b="1" dirty="0" smtClean="0"/>
          </a:p>
          <a:p>
            <a:pPr algn="just"/>
            <a:endParaRPr lang="en-US" sz="2000" b="1" dirty="0" smtClean="0"/>
          </a:p>
          <a:p>
            <a:pPr algn="just"/>
            <a:endParaRPr lang="en-US" sz="2000" b="1" dirty="0" smtClean="0"/>
          </a:p>
          <a:p>
            <a:pPr algn="just"/>
            <a:endParaRPr lang="en-US" sz="2000" b="1" dirty="0" smtClean="0"/>
          </a:p>
          <a:p>
            <a:pPr algn="just"/>
            <a:endParaRPr lang="en-US" sz="2000" b="1" dirty="0" smtClean="0"/>
          </a:p>
          <a:p>
            <a:pPr algn="just"/>
            <a:r>
              <a:rPr lang="en-US" sz="2400" b="1" i="1" dirty="0" smtClean="0"/>
              <a:t>At home</a:t>
            </a:r>
            <a:r>
              <a:rPr lang="en-US" sz="2400" b="1" dirty="0" smtClean="0"/>
              <a:t>:</a:t>
            </a:r>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smtClean="0"/>
          </a:p>
          <a:p>
            <a:pPr algn="just"/>
            <a:endParaRPr lang="en-US" sz="2000" b="1" dirty="0"/>
          </a:p>
          <a:p>
            <a:pPr algn="just"/>
            <a:endParaRPr lang="en-US" sz="2000" b="1" dirty="0"/>
          </a:p>
        </p:txBody>
      </p:sp>
      <p:grpSp>
        <p:nvGrpSpPr>
          <p:cNvPr id="61" name="Group 60"/>
          <p:cNvGrpSpPr/>
          <p:nvPr/>
        </p:nvGrpSpPr>
        <p:grpSpPr>
          <a:xfrm>
            <a:off x="5943600" y="914400"/>
            <a:ext cx="1371600" cy="1359932"/>
            <a:chOff x="1524000" y="990600"/>
            <a:chExt cx="1371600" cy="1359932"/>
          </a:xfrm>
        </p:grpSpPr>
        <p:pic>
          <p:nvPicPr>
            <p:cNvPr id="47" name="Picture 4" descr="http://nuwan4u.files.wordpress.com/2011/08/cisco-router-icon.jpg"/>
            <p:cNvPicPr>
              <a:picLocks noChangeAspect="1" noChangeArrowheads="1"/>
            </p:cNvPicPr>
            <p:nvPr/>
          </p:nvPicPr>
          <p:blipFill>
            <a:blip r:embed="rId7" cstate="print"/>
            <a:srcRect t="7733" b="11073"/>
            <a:stretch>
              <a:fillRect/>
            </a:stretch>
          </p:blipFill>
          <p:spPr bwMode="auto">
            <a:xfrm>
              <a:off x="1524000" y="990600"/>
              <a:ext cx="1371600" cy="929148"/>
            </a:xfrm>
            <a:prstGeom prst="rect">
              <a:avLst/>
            </a:prstGeom>
            <a:noFill/>
          </p:spPr>
        </p:pic>
        <p:sp>
          <p:nvSpPr>
            <p:cNvPr id="52" name="Rectangle 51"/>
            <p:cNvSpPr/>
            <p:nvPr/>
          </p:nvSpPr>
          <p:spPr>
            <a:xfrm>
              <a:off x="1676400" y="1981200"/>
              <a:ext cx="990600" cy="369332"/>
            </a:xfrm>
            <a:prstGeom prst="rect">
              <a:avLst/>
            </a:prstGeom>
          </p:spPr>
          <p:txBody>
            <a:bodyPr wrap="square">
              <a:spAutoFit/>
            </a:bodyPr>
            <a:lstStyle/>
            <a:p>
              <a:pPr algn="ctr"/>
              <a:r>
                <a:rPr lang="en-US" b="1" dirty="0" smtClean="0">
                  <a:solidFill>
                    <a:schemeClr val="bg1"/>
                  </a:solidFill>
                </a:rPr>
                <a:t>Router</a:t>
              </a:r>
              <a:endParaRPr lang="en-US" b="1" dirty="0">
                <a:solidFill>
                  <a:schemeClr val="bg1"/>
                </a:solidFill>
              </a:endParaRPr>
            </a:p>
          </p:txBody>
        </p:sp>
      </p:grpSp>
      <p:grpSp>
        <p:nvGrpSpPr>
          <p:cNvPr id="58" name="Group 57"/>
          <p:cNvGrpSpPr/>
          <p:nvPr/>
        </p:nvGrpSpPr>
        <p:grpSpPr>
          <a:xfrm>
            <a:off x="1600200" y="838200"/>
            <a:ext cx="1371600" cy="1436132"/>
            <a:chOff x="6096000" y="838200"/>
            <a:chExt cx="1371600" cy="1436132"/>
          </a:xfrm>
        </p:grpSpPr>
        <p:pic>
          <p:nvPicPr>
            <p:cNvPr id="50" name="Picture 18" descr="http://cdn.alternativewireless.com/media/catalog/category/1194983791867471366access_point_nicolas_cle_.svg.med.png"/>
            <p:cNvPicPr>
              <a:picLocks noChangeAspect="1" noChangeArrowheads="1"/>
            </p:cNvPicPr>
            <p:nvPr/>
          </p:nvPicPr>
          <p:blipFill>
            <a:blip r:embed="rId6" cstate="print"/>
            <a:srcRect/>
            <a:stretch>
              <a:fillRect/>
            </a:stretch>
          </p:blipFill>
          <p:spPr bwMode="auto">
            <a:xfrm>
              <a:off x="6248400" y="838200"/>
              <a:ext cx="914400" cy="987286"/>
            </a:xfrm>
            <a:prstGeom prst="rect">
              <a:avLst/>
            </a:prstGeom>
            <a:noFill/>
          </p:spPr>
        </p:pic>
        <p:sp>
          <p:nvSpPr>
            <p:cNvPr id="54" name="Rectangle 53"/>
            <p:cNvSpPr/>
            <p:nvPr/>
          </p:nvSpPr>
          <p:spPr>
            <a:xfrm>
              <a:off x="6096000" y="1905000"/>
              <a:ext cx="1371600" cy="369332"/>
            </a:xfrm>
            <a:prstGeom prst="rect">
              <a:avLst/>
            </a:prstGeom>
          </p:spPr>
          <p:txBody>
            <a:bodyPr wrap="square">
              <a:spAutoFit/>
            </a:bodyPr>
            <a:lstStyle/>
            <a:p>
              <a:pPr algn="ctr"/>
              <a:r>
                <a:rPr lang="en-US" b="1" dirty="0" smtClean="0">
                  <a:solidFill>
                    <a:schemeClr val="bg1"/>
                  </a:solidFill>
                </a:rPr>
                <a:t>Access Point</a:t>
              </a:r>
              <a:endParaRPr lang="en-US" b="1" dirty="0">
                <a:solidFill>
                  <a:schemeClr val="bg1"/>
                </a:solidFill>
              </a:endParaRPr>
            </a:p>
          </p:txBody>
        </p:sp>
      </p:grpSp>
      <p:grpSp>
        <p:nvGrpSpPr>
          <p:cNvPr id="60" name="Group 59"/>
          <p:cNvGrpSpPr/>
          <p:nvPr/>
        </p:nvGrpSpPr>
        <p:grpSpPr>
          <a:xfrm>
            <a:off x="3657600" y="914400"/>
            <a:ext cx="1600200" cy="1436132"/>
            <a:chOff x="3657600" y="914400"/>
            <a:chExt cx="1600200" cy="1436132"/>
          </a:xfrm>
        </p:grpSpPr>
        <p:pic>
          <p:nvPicPr>
            <p:cNvPr id="51" name="Picture 14" descr="http://www.clker.com/cliparts/V/M/t/2/m/x/switch-md.png"/>
            <p:cNvPicPr>
              <a:picLocks noChangeAspect="1" noChangeArrowheads="1"/>
            </p:cNvPicPr>
            <p:nvPr/>
          </p:nvPicPr>
          <p:blipFill>
            <a:blip r:embed="rId4" cstate="print"/>
            <a:srcRect/>
            <a:stretch>
              <a:fillRect/>
            </a:stretch>
          </p:blipFill>
          <p:spPr bwMode="auto">
            <a:xfrm>
              <a:off x="3657600" y="914400"/>
              <a:ext cx="1600200" cy="1208204"/>
            </a:xfrm>
            <a:prstGeom prst="rect">
              <a:avLst/>
            </a:prstGeom>
            <a:noFill/>
          </p:spPr>
        </p:pic>
        <p:sp>
          <p:nvSpPr>
            <p:cNvPr id="55" name="Rectangle 54"/>
            <p:cNvSpPr/>
            <p:nvPr/>
          </p:nvSpPr>
          <p:spPr>
            <a:xfrm>
              <a:off x="4038600" y="1981200"/>
              <a:ext cx="990600" cy="369332"/>
            </a:xfrm>
            <a:prstGeom prst="rect">
              <a:avLst/>
            </a:prstGeom>
          </p:spPr>
          <p:txBody>
            <a:bodyPr wrap="square">
              <a:spAutoFit/>
            </a:bodyPr>
            <a:lstStyle/>
            <a:p>
              <a:pPr algn="ctr"/>
              <a:r>
                <a:rPr lang="en-US" b="1" dirty="0" smtClean="0">
                  <a:solidFill>
                    <a:schemeClr val="bg1"/>
                  </a:solidFill>
                </a:rPr>
                <a:t>Switch</a:t>
              </a:r>
              <a:endParaRPr lang="en-US" b="1" dirty="0">
                <a:solidFill>
                  <a:schemeClr val="bg1"/>
                </a:solidFill>
              </a:endParaRPr>
            </a:p>
          </p:txBody>
        </p:sp>
      </p:grpSp>
      <p:grpSp>
        <p:nvGrpSpPr>
          <p:cNvPr id="62" name="Group 61"/>
          <p:cNvGrpSpPr/>
          <p:nvPr/>
        </p:nvGrpSpPr>
        <p:grpSpPr>
          <a:xfrm>
            <a:off x="990600" y="2415448"/>
            <a:ext cx="5257800" cy="2842352"/>
            <a:chOff x="990600" y="2415448"/>
            <a:chExt cx="5257800" cy="2842352"/>
          </a:xfrm>
        </p:grpSpPr>
        <p:pic>
          <p:nvPicPr>
            <p:cNvPr id="57348" name="Picture 4" descr="http://bpastudio.csudh.edu/fac/lpress/471/hout/wireless/wirelessrouter.gif"/>
            <p:cNvPicPr>
              <a:picLocks noChangeAspect="1" noChangeArrowheads="1"/>
            </p:cNvPicPr>
            <p:nvPr/>
          </p:nvPicPr>
          <p:blipFill>
            <a:blip r:embed="rId8" cstate="print"/>
            <a:srcRect/>
            <a:stretch>
              <a:fillRect/>
            </a:stretch>
          </p:blipFill>
          <p:spPr bwMode="auto">
            <a:xfrm>
              <a:off x="2971800" y="2415448"/>
              <a:ext cx="3276600" cy="2842352"/>
            </a:xfrm>
            <a:prstGeom prst="rect">
              <a:avLst/>
            </a:prstGeom>
            <a:noFill/>
          </p:spPr>
        </p:pic>
        <p:sp>
          <p:nvSpPr>
            <p:cNvPr id="57" name="Rectangle 56"/>
            <p:cNvSpPr/>
            <p:nvPr/>
          </p:nvSpPr>
          <p:spPr>
            <a:xfrm>
              <a:off x="990600" y="3505200"/>
              <a:ext cx="1600200" cy="646331"/>
            </a:xfrm>
            <a:prstGeom prst="rect">
              <a:avLst/>
            </a:prstGeom>
          </p:spPr>
          <p:txBody>
            <a:bodyPr wrap="square">
              <a:spAutoFit/>
            </a:bodyPr>
            <a:lstStyle/>
            <a:p>
              <a:pPr algn="ctr"/>
              <a:r>
                <a:rPr lang="en-US" b="1" dirty="0" smtClean="0">
                  <a:solidFill>
                    <a:schemeClr val="bg1"/>
                  </a:solidFill>
                </a:rPr>
                <a:t>Wireless DSL Router</a:t>
              </a:r>
              <a:endParaRPr lang="en-US" b="1" dirty="0">
                <a:solidFill>
                  <a:schemeClr val="bg1"/>
                </a:solidFill>
              </a:endParaRPr>
            </a:p>
          </p:txBody>
        </p:sp>
      </p:grpSp>
      <p:cxnSp>
        <p:nvCxnSpPr>
          <p:cNvPr id="69" name="Straight Arrow Connector 68"/>
          <p:cNvCxnSpPr/>
          <p:nvPr/>
        </p:nvCxnSpPr>
        <p:spPr>
          <a:xfrm>
            <a:off x="2209800" y="1524000"/>
            <a:ext cx="1143000" cy="1828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4267200" y="1295400"/>
            <a:ext cx="228600" cy="2438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5029200" y="1295400"/>
            <a:ext cx="1524000" cy="2438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4648200" y="3200400"/>
            <a:ext cx="685800" cy="533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xEl>
                                              <p:pRg st="11" end="11"/>
                                            </p:txEl>
                                          </p:spTgt>
                                        </p:tgtEl>
                                        <p:attrNameLst>
                                          <p:attrName>style.visibility</p:attrName>
                                        </p:attrNameLst>
                                      </p:cBhvr>
                                      <p:to>
                                        <p:strVal val="visible"/>
                                      </p:to>
                                    </p:set>
                                    <p:animEffect transition="in" filter="fade">
                                      <p:cBhvr>
                                        <p:cTn id="7" dur="500"/>
                                        <p:tgtEl>
                                          <p:spTgt spid="49">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par>
                                <p:cTn id="26" presetID="10" presetClass="entr" presetSubtype="0" fill="hold"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dirty="0" smtClean="0"/>
              <a:t>12-March-13</a:t>
            </a:r>
            <a:endParaRPr lang="en-US" dirty="0"/>
          </a:p>
        </p:txBody>
      </p:sp>
      <p:sp>
        <p:nvSpPr>
          <p:cNvPr id="5" name="Slide Number Placeholder 4"/>
          <p:cNvSpPr>
            <a:spLocks noGrp="1"/>
          </p:cNvSpPr>
          <p:nvPr>
            <p:ph type="sldNum" sz="quarter" idx="12"/>
          </p:nvPr>
        </p:nvSpPr>
        <p:spPr/>
        <p:txBody>
          <a:bodyPr/>
          <a:lstStyle/>
          <a:p>
            <a:fld id="{7B074F67-7E06-41FB-82AD-00DCC7CD4B23}" type="slidenum">
              <a:rPr lang="en-US" smtClean="0"/>
              <a:pPr/>
              <a:t>17</a:t>
            </a:fld>
            <a:endParaRPr lang="en-US" dirty="0"/>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sp>
        <p:nvSpPr>
          <p:cNvPr id="41" name="Rectangle 40"/>
          <p:cNvSpPr/>
          <p:nvPr/>
        </p:nvSpPr>
        <p:spPr>
          <a:xfrm>
            <a:off x="0" y="3962400"/>
            <a:ext cx="2281778" cy="338554"/>
          </a:xfrm>
          <a:prstGeom prst="rect">
            <a:avLst/>
          </a:prstGeom>
          <a:solidFill>
            <a:srgbClr val="FFFF00"/>
          </a:solidFill>
        </p:spPr>
        <p:txBody>
          <a:bodyPr wrap="none">
            <a:spAutoFit/>
          </a:bodyPr>
          <a:lstStyle/>
          <a:p>
            <a:r>
              <a:rPr lang="en-US" sz="1600" b="1" dirty="0" smtClean="0">
                <a:solidFill>
                  <a:schemeClr val="tx1"/>
                </a:solidFill>
              </a:rPr>
              <a:t>MAC: 1C:BA:BB:E1:64:19</a:t>
            </a:r>
            <a:endParaRPr lang="en-US" sz="1600" b="1" dirty="0"/>
          </a:p>
        </p:txBody>
      </p:sp>
      <p:sp>
        <p:nvSpPr>
          <p:cNvPr id="42" name="Rectangle 41"/>
          <p:cNvSpPr/>
          <p:nvPr/>
        </p:nvSpPr>
        <p:spPr>
          <a:xfrm>
            <a:off x="2057400" y="5528846"/>
            <a:ext cx="2305375" cy="338554"/>
          </a:xfrm>
          <a:prstGeom prst="rect">
            <a:avLst/>
          </a:prstGeom>
          <a:solidFill>
            <a:srgbClr val="FFFF00"/>
          </a:solidFill>
        </p:spPr>
        <p:txBody>
          <a:bodyPr wrap="none">
            <a:spAutoFit/>
          </a:bodyPr>
          <a:lstStyle/>
          <a:p>
            <a:r>
              <a:rPr lang="en-US" sz="1600" b="1" dirty="0" smtClean="0">
                <a:solidFill>
                  <a:schemeClr val="tx1"/>
                </a:solidFill>
              </a:rPr>
              <a:t>MAC: 2A:AC:A1:12:B4:54</a:t>
            </a:r>
            <a:endParaRPr lang="en-US" sz="1600" b="1" dirty="0"/>
          </a:p>
        </p:txBody>
      </p:sp>
      <p:sp>
        <p:nvSpPr>
          <p:cNvPr id="44" name="Rectangle 43"/>
          <p:cNvSpPr/>
          <p:nvPr/>
        </p:nvSpPr>
        <p:spPr>
          <a:xfrm>
            <a:off x="3505200" y="4291263"/>
            <a:ext cx="2226250" cy="338554"/>
          </a:xfrm>
          <a:prstGeom prst="rect">
            <a:avLst/>
          </a:prstGeom>
          <a:solidFill>
            <a:srgbClr val="FFFF00"/>
          </a:solidFill>
        </p:spPr>
        <p:txBody>
          <a:bodyPr wrap="none">
            <a:spAutoFit/>
          </a:bodyPr>
          <a:lstStyle/>
          <a:p>
            <a:r>
              <a:rPr lang="en-US" sz="1600" b="1" dirty="0" smtClean="0">
                <a:solidFill>
                  <a:schemeClr val="tx1"/>
                </a:solidFill>
              </a:rPr>
              <a:t>MAC: 34:54:23:EC:55:66</a:t>
            </a:r>
            <a:endParaRPr lang="en-US" sz="1600" b="1" dirty="0"/>
          </a:p>
        </p:txBody>
      </p:sp>
      <p:grpSp>
        <p:nvGrpSpPr>
          <p:cNvPr id="10" name="Group 9"/>
          <p:cNvGrpSpPr/>
          <p:nvPr/>
        </p:nvGrpSpPr>
        <p:grpSpPr>
          <a:xfrm>
            <a:off x="2286000" y="2286000"/>
            <a:ext cx="838200" cy="685800"/>
            <a:chOff x="57150" y="5486400"/>
            <a:chExt cx="838200" cy="685800"/>
          </a:xfrm>
        </p:grpSpPr>
        <p:sp>
          <p:nvSpPr>
            <p:cNvPr id="53" name="Smiley Face 5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Joey</a:t>
              </a:r>
              <a:endParaRPr lang="en-US" dirty="0">
                <a:solidFill>
                  <a:schemeClr val="tx1"/>
                </a:solidFill>
              </a:endParaRPr>
            </a:p>
          </p:txBody>
        </p:sp>
      </p:grpSp>
      <p:sp>
        <p:nvSpPr>
          <p:cNvPr id="59" name="Rectangle 58"/>
          <p:cNvSpPr/>
          <p:nvPr/>
        </p:nvSpPr>
        <p:spPr>
          <a:xfrm>
            <a:off x="1524000" y="3048000"/>
            <a:ext cx="2307427" cy="338554"/>
          </a:xfrm>
          <a:prstGeom prst="rect">
            <a:avLst/>
          </a:prstGeom>
          <a:solidFill>
            <a:srgbClr val="FFFF00"/>
          </a:solidFill>
        </p:spPr>
        <p:txBody>
          <a:bodyPr wrap="none">
            <a:spAutoFit/>
          </a:bodyPr>
          <a:lstStyle/>
          <a:p>
            <a:r>
              <a:rPr lang="en-US" sz="1600" b="1" dirty="0" smtClean="0">
                <a:solidFill>
                  <a:schemeClr val="tx1"/>
                </a:solidFill>
              </a:rPr>
              <a:t>MAC: DC:BD:BC:E5:64:69</a:t>
            </a:r>
            <a:endParaRPr lang="en-US" sz="1600" b="1" dirty="0"/>
          </a:p>
        </p:txBody>
      </p:sp>
      <p:grpSp>
        <p:nvGrpSpPr>
          <p:cNvPr id="11" name="Group 9"/>
          <p:cNvGrpSpPr/>
          <p:nvPr/>
        </p:nvGrpSpPr>
        <p:grpSpPr>
          <a:xfrm>
            <a:off x="5410200" y="2743200"/>
            <a:ext cx="1071022" cy="685800"/>
            <a:chOff x="-175672" y="5486400"/>
            <a:chExt cx="1071022" cy="685800"/>
          </a:xfrm>
        </p:grpSpPr>
        <p:sp>
          <p:nvSpPr>
            <p:cNvPr id="63" name="Smiley Face 6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5672" y="5867400"/>
              <a:ext cx="107102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Chandler</a:t>
              </a:r>
              <a:endParaRPr lang="en-US" dirty="0">
                <a:solidFill>
                  <a:schemeClr val="tx1"/>
                </a:solidFill>
              </a:endParaRPr>
            </a:p>
          </p:txBody>
        </p:sp>
      </p:grpSp>
      <p:sp>
        <p:nvSpPr>
          <p:cNvPr id="65" name="Rectangle 64"/>
          <p:cNvSpPr/>
          <p:nvPr/>
        </p:nvSpPr>
        <p:spPr>
          <a:xfrm>
            <a:off x="4881022" y="3505200"/>
            <a:ext cx="2249270" cy="338554"/>
          </a:xfrm>
          <a:prstGeom prst="rect">
            <a:avLst/>
          </a:prstGeom>
          <a:solidFill>
            <a:srgbClr val="FFFF00"/>
          </a:solidFill>
        </p:spPr>
        <p:txBody>
          <a:bodyPr wrap="none">
            <a:spAutoFit/>
          </a:bodyPr>
          <a:lstStyle/>
          <a:p>
            <a:r>
              <a:rPr lang="en-US" sz="1600" b="1" dirty="0" smtClean="0">
                <a:solidFill>
                  <a:schemeClr val="tx1"/>
                </a:solidFill>
              </a:rPr>
              <a:t>MAC: EE:54:B4:E9:24:AC</a:t>
            </a:r>
            <a:endParaRPr lang="en-US" sz="1600" b="1" dirty="0"/>
          </a:p>
        </p:txBody>
      </p:sp>
      <p:pic>
        <p:nvPicPr>
          <p:cNvPr id="66" name="Picture 18" descr="http://cdn.alternativewireless.com/media/catalog/category/1194983791867471366access_point_nicolas_cle_.svg.med.png"/>
          <p:cNvPicPr>
            <a:picLocks noChangeAspect="1" noChangeArrowheads="1"/>
          </p:cNvPicPr>
          <p:nvPr/>
        </p:nvPicPr>
        <p:blipFill>
          <a:blip r:embed="rId5" cstate="print"/>
          <a:srcRect/>
          <a:stretch>
            <a:fillRect/>
          </a:stretch>
        </p:blipFill>
        <p:spPr bwMode="auto">
          <a:xfrm rot="2074158">
            <a:off x="6934200" y="990600"/>
            <a:ext cx="990600" cy="1069560"/>
          </a:xfrm>
          <a:prstGeom prst="rect">
            <a:avLst/>
          </a:prstGeom>
          <a:noFill/>
        </p:spPr>
      </p:pic>
      <p:cxnSp>
        <p:nvCxnSpPr>
          <p:cNvPr id="68" name="Straight Connector 67"/>
          <p:cNvCxnSpPr>
            <a:stCxn id="24" idx="0"/>
          </p:cNvCxnSpPr>
          <p:nvPr/>
        </p:nvCxnSpPr>
        <p:spPr>
          <a:xfrm flipV="1">
            <a:off x="68559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4" descr="http://nuwan4u.files.wordpress.com/2011/08/cisco-router-icon.jpg"/>
          <p:cNvPicPr>
            <a:picLocks noChangeAspect="1" noChangeArrowheads="1"/>
          </p:cNvPicPr>
          <p:nvPr/>
        </p:nvPicPr>
        <p:blipFill>
          <a:blip r:embed="rId6" cstate="print"/>
          <a:srcRect l="9677" t="11599" r="12903" b="11073"/>
          <a:stretch>
            <a:fillRect/>
          </a:stretch>
        </p:blipFill>
        <p:spPr bwMode="auto">
          <a:xfrm>
            <a:off x="5105400" y="1066800"/>
            <a:ext cx="441960" cy="368300"/>
          </a:xfrm>
          <a:prstGeom prst="rect">
            <a:avLst/>
          </a:prstGeom>
          <a:noFill/>
        </p:spPr>
      </p:pic>
      <p:cxnSp>
        <p:nvCxnSpPr>
          <p:cNvPr id="71" name="Straight Connector 70"/>
          <p:cNvCxnSpPr>
            <a:stCxn id="24" idx="0"/>
            <a:endCxn id="70" idx="3"/>
          </p:cNvCxnSpPr>
          <p:nvPr/>
        </p:nvCxnSpPr>
        <p:spPr>
          <a:xfrm flipH="1" flipV="1">
            <a:off x="5547360" y="1250950"/>
            <a:ext cx="1308608" cy="9588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loud 73"/>
          <p:cNvSpPr/>
          <p:nvPr/>
        </p:nvSpPr>
        <p:spPr>
          <a:xfrm>
            <a:off x="381000" y="152400"/>
            <a:ext cx="24384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Internet</a:t>
            </a:r>
            <a:endParaRPr lang="en-US" sz="2400" b="1" dirty="0"/>
          </a:p>
        </p:txBody>
      </p:sp>
      <p:cxnSp>
        <p:nvCxnSpPr>
          <p:cNvPr id="75" name="Straight Connector 74"/>
          <p:cNvCxnSpPr>
            <a:stCxn id="74" idx="0"/>
            <a:endCxn id="70" idx="1"/>
          </p:cNvCxnSpPr>
          <p:nvPr/>
        </p:nvCxnSpPr>
        <p:spPr>
          <a:xfrm>
            <a:off x="2817368" y="838200"/>
            <a:ext cx="2288032" cy="412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420202" y="457200"/>
            <a:ext cx="1715534" cy="584775"/>
          </a:xfrm>
          <a:prstGeom prst="rect">
            <a:avLst/>
          </a:prstGeom>
          <a:solidFill>
            <a:srgbClr val="FFFF00"/>
          </a:solidFill>
        </p:spPr>
        <p:txBody>
          <a:bodyPr wrap="none">
            <a:spAutoFit/>
          </a:bodyPr>
          <a:lstStyle/>
          <a:p>
            <a:pPr algn="ctr"/>
            <a:r>
              <a:rPr lang="en-US" sz="1600" b="1" dirty="0" smtClean="0">
                <a:solidFill>
                  <a:schemeClr val="tx1"/>
                </a:solidFill>
              </a:rPr>
              <a:t>MAC LAN: </a:t>
            </a:r>
          </a:p>
          <a:p>
            <a:pPr algn="ctr"/>
            <a:r>
              <a:rPr lang="en-US" sz="1600" b="1" dirty="0" smtClean="0">
                <a:solidFill>
                  <a:schemeClr val="tx1"/>
                </a:solidFill>
              </a:rPr>
              <a:t>11:11:11:33:33:33</a:t>
            </a:r>
            <a:endParaRPr lang="en-US" sz="1600" b="1" dirty="0"/>
          </a:p>
        </p:txBody>
      </p:sp>
      <p:sp>
        <p:nvSpPr>
          <p:cNvPr id="79" name="Rectangle 78"/>
          <p:cNvSpPr/>
          <p:nvPr/>
        </p:nvSpPr>
        <p:spPr>
          <a:xfrm>
            <a:off x="3362803" y="1371600"/>
            <a:ext cx="1715534" cy="584775"/>
          </a:xfrm>
          <a:prstGeom prst="rect">
            <a:avLst/>
          </a:prstGeom>
          <a:solidFill>
            <a:srgbClr val="FFFF00"/>
          </a:solidFill>
        </p:spPr>
        <p:txBody>
          <a:bodyPr wrap="none">
            <a:spAutoFit/>
          </a:bodyPr>
          <a:lstStyle/>
          <a:p>
            <a:pPr algn="ctr"/>
            <a:r>
              <a:rPr lang="en-US" sz="1600" b="1" dirty="0" smtClean="0">
                <a:solidFill>
                  <a:schemeClr val="tx1"/>
                </a:solidFill>
              </a:rPr>
              <a:t>MAC WAN: </a:t>
            </a:r>
          </a:p>
          <a:p>
            <a:pPr algn="ctr"/>
            <a:r>
              <a:rPr lang="en-US" sz="1600" b="1" dirty="0" smtClean="0">
                <a:solidFill>
                  <a:schemeClr val="tx1"/>
                </a:solidFill>
              </a:rPr>
              <a:t>11:11:11:22:22:22</a:t>
            </a:r>
            <a:endParaRPr lang="en-US" sz="1600" b="1" dirty="0"/>
          </a:p>
        </p:txBody>
      </p:sp>
      <p:pic>
        <p:nvPicPr>
          <p:cNvPr id="45" name="Picture 3"/>
          <p:cNvPicPr>
            <a:picLocks noChangeAspect="1" noChangeArrowheads="1"/>
          </p:cNvPicPr>
          <p:nvPr/>
        </p:nvPicPr>
        <p:blipFill>
          <a:blip r:embed="rId7" cstate="print"/>
          <a:srcRect r="16582" b="64286"/>
          <a:stretch>
            <a:fillRect/>
          </a:stretch>
        </p:blipFill>
        <p:spPr bwMode="auto">
          <a:xfrm>
            <a:off x="-76200" y="5181600"/>
            <a:ext cx="1600200" cy="1524000"/>
          </a:xfrm>
          <a:prstGeom prst="rect">
            <a:avLst/>
          </a:prstGeom>
          <a:noFill/>
          <a:ln w="9525">
            <a:noFill/>
            <a:miter lim="800000"/>
            <a:headEnd/>
            <a:tailEnd/>
          </a:ln>
        </p:spPr>
      </p:pic>
      <p:sp>
        <p:nvSpPr>
          <p:cNvPr id="46" name="Rounded Rectangular Callout 45"/>
          <p:cNvSpPr/>
          <p:nvPr/>
        </p:nvSpPr>
        <p:spPr>
          <a:xfrm>
            <a:off x="228600" y="152400"/>
            <a:ext cx="8839200" cy="5181600"/>
          </a:xfrm>
          <a:prstGeom prst="wedgeRoundRectCallout">
            <a:avLst>
              <a:gd name="adj1" fmla="val -38227"/>
              <a:gd name="adj2" fmla="val 61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I need an </a:t>
            </a:r>
            <a:r>
              <a:rPr lang="en-US" sz="2000" b="1" i="1" dirty="0" smtClean="0"/>
              <a:t>Internet Protocol (IP) address </a:t>
            </a:r>
            <a:r>
              <a:rPr lang="en-US" dirty="0" smtClean="0"/>
              <a:t>to route my </a:t>
            </a:r>
            <a:r>
              <a:rPr lang="en-US" sz="2000" b="1" i="1" dirty="0" smtClean="0"/>
              <a:t>IP packets </a:t>
            </a:r>
            <a:r>
              <a:rPr lang="en-US" dirty="0" smtClean="0"/>
              <a:t>throughout the internet.</a:t>
            </a:r>
          </a:p>
          <a:p>
            <a:pPr algn="just"/>
            <a:endParaRPr lang="en-US" sz="800" b="1" dirty="0" smtClean="0"/>
          </a:p>
          <a:p>
            <a:pPr>
              <a:buFont typeface="Arial" pitchFamily="34" charset="0"/>
              <a:buChar char="•"/>
            </a:pPr>
            <a:r>
              <a:rPr lang="en-US" sz="2000" b="1" i="1" dirty="0" smtClean="0"/>
              <a:t> IPv4</a:t>
            </a:r>
            <a:r>
              <a:rPr lang="en-US" sz="2000" b="1" dirty="0" smtClean="0"/>
              <a:t> </a:t>
            </a:r>
            <a:r>
              <a:rPr lang="en-US" dirty="0" smtClean="0"/>
              <a:t>address is </a:t>
            </a:r>
            <a:r>
              <a:rPr lang="en-US" sz="2000" b="1" dirty="0" smtClean="0"/>
              <a:t>4 bytes (32 bits) </a:t>
            </a:r>
            <a:r>
              <a:rPr lang="en-US" dirty="0" smtClean="0"/>
              <a:t>long  allowing </a:t>
            </a:r>
            <a:r>
              <a:rPr lang="en-US" sz="2000" b="1" dirty="0" smtClean="0"/>
              <a:t>2</a:t>
            </a:r>
            <a:r>
              <a:rPr lang="en-US" sz="2000" b="1" baseline="30000" dirty="0" smtClean="0"/>
              <a:t>32 </a:t>
            </a:r>
            <a:r>
              <a:rPr lang="en-US" sz="1400" dirty="0" smtClean="0"/>
              <a:t>= </a:t>
            </a:r>
            <a:r>
              <a:rPr lang="en-US" b="1" dirty="0" smtClean="0"/>
              <a:t>4.3 ×10</a:t>
            </a:r>
            <a:r>
              <a:rPr lang="en-US" b="1" baseline="30000" dirty="0"/>
              <a:t>9</a:t>
            </a:r>
            <a:r>
              <a:rPr lang="en-US" dirty="0" smtClean="0"/>
              <a:t> addresses. Consists of </a:t>
            </a:r>
            <a:r>
              <a:rPr lang="en-US" sz="2000" b="1" dirty="0" smtClean="0"/>
              <a:t>4 one-byte values </a:t>
            </a:r>
            <a:r>
              <a:rPr lang="en-US" dirty="0" smtClean="0"/>
              <a:t>conventionally written as </a:t>
            </a:r>
            <a:r>
              <a:rPr lang="en-US" sz="2000" b="1" dirty="0" smtClean="0"/>
              <a:t>4 decimal </a:t>
            </a:r>
            <a:r>
              <a:rPr lang="en-US" dirty="0" smtClean="0"/>
              <a:t>values separated by </a:t>
            </a:r>
            <a:r>
              <a:rPr lang="en-US" sz="2000" b="1" dirty="0" smtClean="0"/>
              <a:t>periods</a:t>
            </a:r>
            <a:r>
              <a:rPr lang="en-US" dirty="0" smtClean="0"/>
              <a:t>, For example:</a:t>
            </a:r>
          </a:p>
          <a:p>
            <a:pPr algn="ctr"/>
            <a:r>
              <a:rPr lang="en-US" sz="2000" b="1" dirty="0" smtClean="0"/>
              <a:t>130.15.1.16</a:t>
            </a:r>
            <a:endParaRPr lang="en-US" sz="2000" b="1" dirty="0"/>
          </a:p>
          <a:p>
            <a:pPr algn="just"/>
            <a:r>
              <a:rPr lang="en-US" dirty="0" smtClean="0"/>
              <a:t>is the IPv4 address of the Web server (sites.cs.queensu.ca) that hosts the course Web site. You can see this by browsing to:</a:t>
            </a:r>
          </a:p>
          <a:p>
            <a:pPr algn="ctr"/>
            <a:r>
              <a:rPr lang="en-US" sz="2000" dirty="0" smtClean="0">
                <a:solidFill>
                  <a:srgbClr val="FFFF00"/>
                </a:solidFill>
              </a:rPr>
              <a:t>http://130.15.1.16/courses/ciscp81</a:t>
            </a:r>
            <a:endParaRPr lang="en-GB" dirty="0" smtClean="0"/>
          </a:p>
          <a:p>
            <a:pPr algn="just"/>
            <a:endParaRPr lang="en-US" sz="800" dirty="0" smtClean="0"/>
          </a:p>
          <a:p>
            <a:pPr algn="just">
              <a:buFont typeface="Arial" pitchFamily="34" charset="0"/>
              <a:buChar char="•"/>
            </a:pPr>
            <a:r>
              <a:rPr lang="en-US" sz="2000" b="1" i="1" dirty="0" smtClean="0"/>
              <a:t> IPv6</a:t>
            </a:r>
            <a:r>
              <a:rPr lang="en-US" sz="2000" b="1" dirty="0" smtClean="0"/>
              <a:t> </a:t>
            </a:r>
            <a:r>
              <a:rPr lang="en-US" dirty="0" smtClean="0"/>
              <a:t>address is </a:t>
            </a:r>
            <a:r>
              <a:rPr lang="en-US" sz="2000" b="1" dirty="0" smtClean="0"/>
              <a:t>16 bytes (128 bits) </a:t>
            </a:r>
            <a:r>
              <a:rPr lang="en-US" dirty="0" smtClean="0"/>
              <a:t>long  allowing </a:t>
            </a:r>
            <a:r>
              <a:rPr lang="en-US" sz="2000" b="1" dirty="0" smtClean="0"/>
              <a:t>2</a:t>
            </a:r>
            <a:r>
              <a:rPr lang="en-US" sz="2000" b="1" baseline="30000" dirty="0" smtClean="0"/>
              <a:t>128 </a:t>
            </a:r>
            <a:r>
              <a:rPr lang="en-US" sz="1400" dirty="0" smtClean="0"/>
              <a:t>= </a:t>
            </a:r>
            <a:r>
              <a:rPr lang="en-US" b="1" dirty="0" smtClean="0"/>
              <a:t>3.4×10</a:t>
            </a:r>
            <a:r>
              <a:rPr lang="en-US" b="1" baseline="30000" dirty="0" smtClean="0"/>
              <a:t>38</a:t>
            </a:r>
            <a:r>
              <a:rPr lang="en-US" baseline="30000" dirty="0" smtClean="0"/>
              <a:t> </a:t>
            </a:r>
            <a:r>
              <a:rPr lang="en-US" dirty="0" smtClean="0"/>
              <a:t> addresses. Consists of </a:t>
            </a:r>
            <a:r>
              <a:rPr lang="en-US" sz="2000" b="1" dirty="0" smtClean="0"/>
              <a:t>8 groups</a:t>
            </a:r>
            <a:r>
              <a:rPr lang="en-US" sz="1600" dirty="0" smtClean="0"/>
              <a:t> </a:t>
            </a:r>
            <a:r>
              <a:rPr lang="en-US" dirty="0" smtClean="0"/>
              <a:t>of </a:t>
            </a:r>
            <a:r>
              <a:rPr lang="en-US" sz="2000" b="1" dirty="0" smtClean="0"/>
              <a:t>4 hexadecimal digits </a:t>
            </a:r>
            <a:r>
              <a:rPr lang="en-US" dirty="0" smtClean="0"/>
              <a:t>separated by </a:t>
            </a:r>
            <a:r>
              <a:rPr lang="en-US" sz="2000" b="1" dirty="0" smtClean="0"/>
              <a:t>colons</a:t>
            </a:r>
            <a:r>
              <a:rPr lang="en-US" dirty="0" smtClean="0"/>
              <a:t>, for example :</a:t>
            </a:r>
          </a:p>
          <a:p>
            <a:pPr algn="ctr"/>
            <a:r>
              <a:rPr lang="en-US" sz="2000" b="1" dirty="0" smtClean="0"/>
              <a:t>2001:0db8:85a3:0042:1000:8a2e:0370:7334.</a:t>
            </a:r>
          </a:p>
          <a:p>
            <a:pPr algn="just"/>
            <a:endParaRPr lang="en-US" sz="800" dirty="0" smtClean="0"/>
          </a:p>
          <a:p>
            <a:pPr algn="just"/>
            <a:r>
              <a:rPr lang="en-US" dirty="0" smtClean="0"/>
              <a:t>The </a:t>
            </a:r>
            <a:r>
              <a:rPr lang="en-US" dirty="0"/>
              <a:t>two protocols </a:t>
            </a:r>
            <a:r>
              <a:rPr lang="en-US" dirty="0" smtClean="0"/>
              <a:t>(Ipv4 and IPv6) are </a:t>
            </a:r>
            <a:r>
              <a:rPr lang="en-US" sz="2400" b="1" dirty="0"/>
              <a:t>not</a:t>
            </a:r>
            <a:r>
              <a:rPr lang="en-US" sz="2400" dirty="0"/>
              <a:t> </a:t>
            </a:r>
            <a:r>
              <a:rPr lang="en-US" dirty="0"/>
              <a:t>designed to be </a:t>
            </a:r>
            <a:r>
              <a:rPr lang="en-US" dirty="0">
                <a:solidFill>
                  <a:srgbClr val="FFFF00"/>
                </a:solidFill>
              </a:rPr>
              <a:t>interoperable</a:t>
            </a:r>
            <a:r>
              <a:rPr lang="en-US" dirty="0"/>
              <a:t>, complicating the transition to IPv6</a:t>
            </a:r>
            <a:r>
              <a:rPr lang="en-US" dirty="0" smtClean="0"/>
              <a:t>. IPv4 is still the most widely used till now.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bg/>
                                          </p:spTgt>
                                        </p:tgtEl>
                                        <p:attrNameLst>
                                          <p:attrName>style.visibility</p:attrName>
                                        </p:attrNameLst>
                                      </p:cBhvr>
                                      <p:to>
                                        <p:strVal val="visible"/>
                                      </p:to>
                                    </p:set>
                                    <p:animEffect transition="in" filter="fade">
                                      <p:cBhvr>
                                        <p:cTn id="10" dur="500"/>
                                        <p:tgtEl>
                                          <p:spTgt spid="46">
                                            <p:bg/>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animEffect transition="in" filter="fade">
                                      <p:cBhvr>
                                        <p:cTn id="14" dur="500"/>
                                        <p:tgtEl>
                                          <p:spTgt spid="4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
                                            <p:txEl>
                                              <p:pRg st="2" end="2"/>
                                            </p:txEl>
                                          </p:spTgt>
                                        </p:tgtEl>
                                        <p:attrNameLst>
                                          <p:attrName>style.visibility</p:attrName>
                                        </p:attrNameLst>
                                      </p:cBhvr>
                                      <p:to>
                                        <p:strVal val="visible"/>
                                      </p:to>
                                    </p:set>
                                    <p:animEffect transition="in" filter="fade">
                                      <p:cBhvr>
                                        <p:cTn id="19" dur="500"/>
                                        <p:tgtEl>
                                          <p:spTgt spid="4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xEl>
                                              <p:pRg st="3" end="3"/>
                                            </p:txEl>
                                          </p:spTgt>
                                        </p:tgtEl>
                                        <p:attrNameLst>
                                          <p:attrName>style.visibility</p:attrName>
                                        </p:attrNameLst>
                                      </p:cBhvr>
                                      <p:to>
                                        <p:strVal val="visible"/>
                                      </p:to>
                                    </p:set>
                                    <p:animEffect transition="in" filter="fade">
                                      <p:cBhvr>
                                        <p:cTn id="22" dur="500"/>
                                        <p:tgtEl>
                                          <p:spTgt spid="46">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xEl>
                                              <p:pRg st="4" end="4"/>
                                            </p:txEl>
                                          </p:spTgt>
                                        </p:tgtEl>
                                        <p:attrNameLst>
                                          <p:attrName>style.visibility</p:attrName>
                                        </p:attrNameLst>
                                      </p:cBhvr>
                                      <p:to>
                                        <p:strVal val="visible"/>
                                      </p:to>
                                    </p:set>
                                    <p:animEffect transition="in" filter="fade">
                                      <p:cBhvr>
                                        <p:cTn id="25" dur="500"/>
                                        <p:tgtEl>
                                          <p:spTgt spid="4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xEl>
                                              <p:pRg st="5" end="5"/>
                                            </p:txEl>
                                          </p:spTgt>
                                        </p:tgtEl>
                                        <p:attrNameLst>
                                          <p:attrName>style.visibility</p:attrName>
                                        </p:attrNameLst>
                                      </p:cBhvr>
                                      <p:to>
                                        <p:strVal val="visible"/>
                                      </p:to>
                                    </p:set>
                                    <p:animEffect transition="in" filter="fade">
                                      <p:cBhvr>
                                        <p:cTn id="28" dur="500"/>
                                        <p:tgtEl>
                                          <p:spTgt spid="4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6">
                                            <p:txEl>
                                              <p:pRg st="7" end="7"/>
                                            </p:txEl>
                                          </p:spTgt>
                                        </p:tgtEl>
                                        <p:attrNameLst>
                                          <p:attrName>style.visibility</p:attrName>
                                        </p:attrNameLst>
                                      </p:cBhvr>
                                      <p:to>
                                        <p:strVal val="visible"/>
                                      </p:to>
                                    </p:set>
                                    <p:animEffect transition="in" filter="fade">
                                      <p:cBhvr>
                                        <p:cTn id="33" dur="500"/>
                                        <p:tgtEl>
                                          <p:spTgt spid="46">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6">
                                            <p:txEl>
                                              <p:pRg st="8" end="8"/>
                                            </p:txEl>
                                          </p:spTgt>
                                        </p:tgtEl>
                                        <p:attrNameLst>
                                          <p:attrName>style.visibility</p:attrName>
                                        </p:attrNameLst>
                                      </p:cBhvr>
                                      <p:to>
                                        <p:strVal val="visible"/>
                                      </p:to>
                                    </p:set>
                                    <p:animEffect transition="in" filter="fade">
                                      <p:cBhvr>
                                        <p:cTn id="36" dur="500"/>
                                        <p:tgtEl>
                                          <p:spTgt spid="46">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xEl>
                                              <p:pRg st="10" end="10"/>
                                            </p:txEl>
                                          </p:spTgt>
                                        </p:tgtEl>
                                        <p:attrNameLst>
                                          <p:attrName>style.visibility</p:attrName>
                                        </p:attrNameLst>
                                      </p:cBhvr>
                                      <p:to>
                                        <p:strVal val="visible"/>
                                      </p:to>
                                    </p:set>
                                    <p:animEffect transition="in" filter="fade">
                                      <p:cBhvr>
                                        <p:cTn id="41" dur="500"/>
                                        <p:tgtEl>
                                          <p:spTgt spid="4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18</a:t>
            </a:fld>
            <a:endParaRPr lang="en-US" dirty="0"/>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sp>
        <p:nvSpPr>
          <p:cNvPr id="41" name="Rectangle 40"/>
          <p:cNvSpPr/>
          <p:nvPr/>
        </p:nvSpPr>
        <p:spPr>
          <a:xfrm>
            <a:off x="0" y="3962400"/>
            <a:ext cx="2281778" cy="830997"/>
          </a:xfrm>
          <a:prstGeom prst="rect">
            <a:avLst/>
          </a:prstGeom>
          <a:solidFill>
            <a:srgbClr val="FFFF00"/>
          </a:solidFill>
        </p:spPr>
        <p:txBody>
          <a:bodyPr wrap="none">
            <a:spAutoFit/>
          </a:bodyPr>
          <a:lstStyle/>
          <a:p>
            <a:r>
              <a:rPr lang="en-US" sz="1600" b="1" dirty="0" smtClean="0">
                <a:solidFill>
                  <a:schemeClr val="tx1"/>
                </a:solidFill>
              </a:rPr>
              <a:t>MAC: 1C:BA:BB:E1:64:19</a:t>
            </a:r>
          </a:p>
          <a:p>
            <a:pPr algn="ctr"/>
            <a:r>
              <a:rPr lang="en-US" sz="1600" b="1" dirty="0" smtClean="0">
                <a:solidFill>
                  <a:srgbClr val="FF0000"/>
                </a:solidFill>
              </a:rPr>
              <a:t>IP Address: ??</a:t>
            </a:r>
          </a:p>
          <a:p>
            <a:pPr algn="ctr"/>
            <a:r>
              <a:rPr lang="en-US" sz="1600" b="1" dirty="0" smtClean="0">
                <a:solidFill>
                  <a:srgbClr val="FF0000"/>
                </a:solidFill>
              </a:rPr>
              <a:t>Subnet mask: ??</a:t>
            </a:r>
          </a:p>
        </p:txBody>
      </p:sp>
      <p:sp>
        <p:nvSpPr>
          <p:cNvPr id="42" name="Rectangle 41"/>
          <p:cNvSpPr/>
          <p:nvPr/>
        </p:nvSpPr>
        <p:spPr>
          <a:xfrm>
            <a:off x="2057400" y="5528846"/>
            <a:ext cx="2305375" cy="830997"/>
          </a:xfrm>
          <a:prstGeom prst="rect">
            <a:avLst/>
          </a:prstGeom>
          <a:solidFill>
            <a:srgbClr val="FFFF00"/>
          </a:solidFill>
        </p:spPr>
        <p:txBody>
          <a:bodyPr wrap="none">
            <a:spAutoFit/>
          </a:bodyPr>
          <a:lstStyle/>
          <a:p>
            <a:r>
              <a:rPr lang="en-US" sz="1600" b="1" dirty="0" smtClean="0">
                <a:solidFill>
                  <a:schemeClr val="tx1"/>
                </a:solidFill>
              </a:rPr>
              <a:t>MAC: 2A:AC:A1:12:B4:54</a:t>
            </a:r>
          </a:p>
          <a:p>
            <a:pPr algn="ctr"/>
            <a:r>
              <a:rPr lang="en-US" sz="1600" b="1" dirty="0" smtClean="0">
                <a:solidFill>
                  <a:srgbClr val="FF0000"/>
                </a:solidFill>
              </a:rPr>
              <a:t>IP Address: ??</a:t>
            </a:r>
          </a:p>
          <a:p>
            <a:pPr algn="ctr"/>
            <a:r>
              <a:rPr lang="en-US" sz="1600" b="1" dirty="0" smtClean="0">
                <a:solidFill>
                  <a:srgbClr val="FF0000"/>
                </a:solidFill>
              </a:rPr>
              <a:t>Subnet mask: ??</a:t>
            </a:r>
          </a:p>
        </p:txBody>
      </p:sp>
      <p:sp>
        <p:nvSpPr>
          <p:cNvPr id="44" name="Rectangle 43"/>
          <p:cNvSpPr/>
          <p:nvPr/>
        </p:nvSpPr>
        <p:spPr>
          <a:xfrm>
            <a:off x="3505200" y="4315326"/>
            <a:ext cx="2226250" cy="830997"/>
          </a:xfrm>
          <a:prstGeom prst="rect">
            <a:avLst/>
          </a:prstGeom>
          <a:solidFill>
            <a:srgbClr val="FFFF00"/>
          </a:solidFill>
        </p:spPr>
        <p:txBody>
          <a:bodyPr wrap="none">
            <a:spAutoFit/>
          </a:bodyPr>
          <a:lstStyle/>
          <a:p>
            <a:r>
              <a:rPr lang="en-US" sz="1600" b="1" dirty="0" smtClean="0">
                <a:solidFill>
                  <a:schemeClr val="tx1"/>
                </a:solidFill>
              </a:rPr>
              <a:t>MAC: 34:54:23:EC:55:66</a:t>
            </a:r>
          </a:p>
          <a:p>
            <a:pPr algn="ctr"/>
            <a:r>
              <a:rPr lang="en-US" sz="1600" b="1" dirty="0" smtClean="0">
                <a:solidFill>
                  <a:srgbClr val="FF0000"/>
                </a:solidFill>
              </a:rPr>
              <a:t>IP Address: ??</a:t>
            </a:r>
          </a:p>
          <a:p>
            <a:pPr algn="ctr"/>
            <a:r>
              <a:rPr lang="en-US" sz="1600" b="1" dirty="0" smtClean="0">
                <a:solidFill>
                  <a:srgbClr val="FF0000"/>
                </a:solidFill>
              </a:rPr>
              <a:t>Subnet mask: ??</a:t>
            </a:r>
          </a:p>
        </p:txBody>
      </p:sp>
      <p:grpSp>
        <p:nvGrpSpPr>
          <p:cNvPr id="10" name="Group 9"/>
          <p:cNvGrpSpPr/>
          <p:nvPr/>
        </p:nvGrpSpPr>
        <p:grpSpPr>
          <a:xfrm>
            <a:off x="2286000" y="2286000"/>
            <a:ext cx="838200" cy="685800"/>
            <a:chOff x="57150" y="5486400"/>
            <a:chExt cx="838200" cy="685800"/>
          </a:xfrm>
        </p:grpSpPr>
        <p:sp>
          <p:nvSpPr>
            <p:cNvPr id="53" name="Smiley Face 5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Joey</a:t>
              </a:r>
              <a:endParaRPr lang="en-US" dirty="0">
                <a:solidFill>
                  <a:schemeClr val="tx1"/>
                </a:solidFill>
              </a:endParaRPr>
            </a:p>
          </p:txBody>
        </p:sp>
      </p:grpSp>
      <p:sp>
        <p:nvSpPr>
          <p:cNvPr id="59" name="Rectangle 58"/>
          <p:cNvSpPr/>
          <p:nvPr/>
        </p:nvSpPr>
        <p:spPr>
          <a:xfrm>
            <a:off x="1524000" y="3048000"/>
            <a:ext cx="2307811" cy="830997"/>
          </a:xfrm>
          <a:prstGeom prst="rect">
            <a:avLst/>
          </a:prstGeom>
          <a:solidFill>
            <a:srgbClr val="FFFF00"/>
          </a:solidFill>
        </p:spPr>
        <p:txBody>
          <a:bodyPr wrap="none">
            <a:spAutoFit/>
          </a:bodyPr>
          <a:lstStyle/>
          <a:p>
            <a:r>
              <a:rPr lang="en-US" sz="1600" b="1" dirty="0" smtClean="0">
                <a:solidFill>
                  <a:schemeClr val="tx1"/>
                </a:solidFill>
              </a:rPr>
              <a:t>MAC: DC:BD:BC:E5:64:69</a:t>
            </a:r>
          </a:p>
          <a:p>
            <a:pPr algn="ctr"/>
            <a:r>
              <a:rPr lang="en-US" sz="1600" b="1" dirty="0" smtClean="0">
                <a:solidFill>
                  <a:srgbClr val="FF0000"/>
                </a:solidFill>
              </a:rPr>
              <a:t>IP Address: ??</a:t>
            </a:r>
          </a:p>
          <a:p>
            <a:pPr algn="ctr"/>
            <a:r>
              <a:rPr lang="en-US" sz="1600" b="1" dirty="0" smtClean="0">
                <a:solidFill>
                  <a:srgbClr val="FF0000"/>
                </a:solidFill>
              </a:rPr>
              <a:t>Subnet mask: ??</a:t>
            </a:r>
          </a:p>
        </p:txBody>
      </p:sp>
      <p:grpSp>
        <p:nvGrpSpPr>
          <p:cNvPr id="11" name="Group 9"/>
          <p:cNvGrpSpPr/>
          <p:nvPr/>
        </p:nvGrpSpPr>
        <p:grpSpPr>
          <a:xfrm>
            <a:off x="5410200" y="2743200"/>
            <a:ext cx="1071022" cy="685800"/>
            <a:chOff x="-175672" y="5486400"/>
            <a:chExt cx="1071022" cy="685800"/>
          </a:xfrm>
        </p:grpSpPr>
        <p:sp>
          <p:nvSpPr>
            <p:cNvPr id="63" name="Smiley Face 6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5672" y="5867400"/>
              <a:ext cx="107102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Chandler</a:t>
              </a:r>
              <a:endParaRPr lang="en-US" dirty="0">
                <a:solidFill>
                  <a:schemeClr val="tx1"/>
                </a:solidFill>
              </a:endParaRPr>
            </a:p>
          </p:txBody>
        </p:sp>
      </p:grpSp>
      <p:sp>
        <p:nvSpPr>
          <p:cNvPr id="65" name="Rectangle 64"/>
          <p:cNvSpPr/>
          <p:nvPr/>
        </p:nvSpPr>
        <p:spPr>
          <a:xfrm>
            <a:off x="4905085" y="3404937"/>
            <a:ext cx="2249270" cy="830997"/>
          </a:xfrm>
          <a:prstGeom prst="rect">
            <a:avLst/>
          </a:prstGeom>
          <a:solidFill>
            <a:srgbClr val="FFFF00"/>
          </a:solidFill>
        </p:spPr>
        <p:txBody>
          <a:bodyPr wrap="none">
            <a:spAutoFit/>
          </a:bodyPr>
          <a:lstStyle/>
          <a:p>
            <a:r>
              <a:rPr lang="en-US" sz="1600" b="1" dirty="0" smtClean="0">
                <a:solidFill>
                  <a:schemeClr val="tx1"/>
                </a:solidFill>
              </a:rPr>
              <a:t>MAC: EE:54:B4:E9:24:AC</a:t>
            </a:r>
          </a:p>
          <a:p>
            <a:pPr algn="ctr"/>
            <a:r>
              <a:rPr lang="en-US" sz="1600" b="1" dirty="0" smtClean="0">
                <a:solidFill>
                  <a:srgbClr val="FF0000"/>
                </a:solidFill>
              </a:rPr>
              <a:t>IP Address: ??</a:t>
            </a:r>
          </a:p>
          <a:p>
            <a:pPr algn="ctr"/>
            <a:r>
              <a:rPr lang="en-US" sz="1600" b="1" dirty="0" smtClean="0">
                <a:solidFill>
                  <a:srgbClr val="FF0000"/>
                </a:solidFill>
              </a:rPr>
              <a:t>Subnet mask: ??</a:t>
            </a:r>
          </a:p>
        </p:txBody>
      </p:sp>
      <p:pic>
        <p:nvPicPr>
          <p:cNvPr id="66" name="Picture 18" descr="http://cdn.alternativewireless.com/media/catalog/category/1194983791867471366access_point_nicolas_cle_.svg.med.png"/>
          <p:cNvPicPr>
            <a:picLocks noChangeAspect="1" noChangeArrowheads="1"/>
          </p:cNvPicPr>
          <p:nvPr/>
        </p:nvPicPr>
        <p:blipFill>
          <a:blip r:embed="rId5" cstate="print"/>
          <a:srcRect/>
          <a:stretch>
            <a:fillRect/>
          </a:stretch>
        </p:blipFill>
        <p:spPr bwMode="auto">
          <a:xfrm rot="2074158">
            <a:off x="6934200" y="990600"/>
            <a:ext cx="990600" cy="1069560"/>
          </a:xfrm>
          <a:prstGeom prst="rect">
            <a:avLst/>
          </a:prstGeom>
          <a:noFill/>
        </p:spPr>
      </p:pic>
      <p:cxnSp>
        <p:nvCxnSpPr>
          <p:cNvPr id="68" name="Straight Connector 67"/>
          <p:cNvCxnSpPr>
            <a:stCxn id="24" idx="0"/>
          </p:cNvCxnSpPr>
          <p:nvPr/>
        </p:nvCxnSpPr>
        <p:spPr>
          <a:xfrm flipV="1">
            <a:off x="68559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4" descr="http://nuwan4u.files.wordpress.com/2011/08/cisco-router-icon.jpg"/>
          <p:cNvPicPr>
            <a:picLocks noChangeAspect="1" noChangeArrowheads="1"/>
          </p:cNvPicPr>
          <p:nvPr/>
        </p:nvPicPr>
        <p:blipFill>
          <a:blip r:embed="rId6" cstate="print"/>
          <a:srcRect l="9677" t="11599" r="12903" b="11073"/>
          <a:stretch>
            <a:fillRect/>
          </a:stretch>
        </p:blipFill>
        <p:spPr bwMode="auto">
          <a:xfrm>
            <a:off x="5105400" y="1066800"/>
            <a:ext cx="441960" cy="368300"/>
          </a:xfrm>
          <a:prstGeom prst="rect">
            <a:avLst/>
          </a:prstGeom>
          <a:noFill/>
        </p:spPr>
      </p:pic>
      <p:cxnSp>
        <p:nvCxnSpPr>
          <p:cNvPr id="71" name="Straight Connector 70"/>
          <p:cNvCxnSpPr>
            <a:stCxn id="24" idx="0"/>
            <a:endCxn id="70" idx="3"/>
          </p:cNvCxnSpPr>
          <p:nvPr/>
        </p:nvCxnSpPr>
        <p:spPr>
          <a:xfrm flipH="1" flipV="1">
            <a:off x="5547360" y="1250950"/>
            <a:ext cx="1308608" cy="9588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loud 73"/>
          <p:cNvSpPr/>
          <p:nvPr/>
        </p:nvSpPr>
        <p:spPr>
          <a:xfrm>
            <a:off x="381000" y="152400"/>
            <a:ext cx="24384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Internet</a:t>
            </a:r>
            <a:endParaRPr lang="en-US" sz="2400" b="1" dirty="0"/>
          </a:p>
        </p:txBody>
      </p:sp>
      <p:cxnSp>
        <p:nvCxnSpPr>
          <p:cNvPr id="75" name="Straight Connector 74"/>
          <p:cNvCxnSpPr>
            <a:stCxn id="38" idx="3"/>
            <a:endCxn id="70" idx="1"/>
          </p:cNvCxnSpPr>
          <p:nvPr/>
        </p:nvCxnSpPr>
        <p:spPr>
          <a:xfrm>
            <a:off x="2933700" y="647700"/>
            <a:ext cx="2171700" cy="6032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725002" y="457200"/>
            <a:ext cx="2733198" cy="830997"/>
          </a:xfrm>
          <a:prstGeom prst="rect">
            <a:avLst/>
          </a:prstGeom>
          <a:solidFill>
            <a:srgbClr val="FFFF00"/>
          </a:solidFill>
        </p:spPr>
        <p:txBody>
          <a:bodyPr wrap="square">
            <a:spAutoFit/>
          </a:bodyPr>
          <a:lstStyle/>
          <a:p>
            <a:pPr algn="ctr"/>
            <a:r>
              <a:rPr lang="en-US" sz="1600" b="1" dirty="0" smtClean="0">
                <a:solidFill>
                  <a:schemeClr val="tx1"/>
                </a:solidFill>
              </a:rPr>
              <a:t>MAC LAN: 11:11:11:33:33:33</a:t>
            </a:r>
          </a:p>
          <a:p>
            <a:pPr algn="ctr"/>
            <a:r>
              <a:rPr lang="en-US" sz="1600" b="1" dirty="0" smtClean="0">
                <a:solidFill>
                  <a:srgbClr val="FF0000"/>
                </a:solidFill>
              </a:rPr>
              <a:t>IP Address LAN: ??</a:t>
            </a:r>
          </a:p>
          <a:p>
            <a:pPr algn="ctr"/>
            <a:r>
              <a:rPr lang="en-US" sz="1600" b="1" dirty="0" smtClean="0">
                <a:solidFill>
                  <a:srgbClr val="FF0000"/>
                </a:solidFill>
              </a:rPr>
              <a:t>Subnet mask: ??</a:t>
            </a:r>
            <a:endParaRPr lang="en-US" sz="1600" b="1" dirty="0">
              <a:solidFill>
                <a:srgbClr val="FF0000"/>
              </a:solidFill>
            </a:endParaRPr>
          </a:p>
        </p:txBody>
      </p:sp>
      <p:sp>
        <p:nvSpPr>
          <p:cNvPr id="79" name="Rectangle 78"/>
          <p:cNvSpPr/>
          <p:nvPr/>
        </p:nvSpPr>
        <p:spPr>
          <a:xfrm>
            <a:off x="1981200" y="1295400"/>
            <a:ext cx="3010933" cy="830997"/>
          </a:xfrm>
          <a:prstGeom prst="rect">
            <a:avLst/>
          </a:prstGeom>
          <a:solidFill>
            <a:srgbClr val="FFFF00"/>
          </a:solidFill>
        </p:spPr>
        <p:txBody>
          <a:bodyPr wrap="square">
            <a:spAutoFit/>
          </a:bodyPr>
          <a:lstStyle/>
          <a:p>
            <a:pPr algn="ctr"/>
            <a:r>
              <a:rPr lang="en-US" sz="1600" b="1" dirty="0" smtClean="0">
                <a:solidFill>
                  <a:schemeClr val="tx1"/>
                </a:solidFill>
              </a:rPr>
              <a:t>MAC WAN: 11:11:11:22:22:22</a:t>
            </a:r>
          </a:p>
          <a:p>
            <a:pPr algn="ctr"/>
            <a:r>
              <a:rPr lang="en-US" sz="1600" b="1" dirty="0" smtClean="0">
                <a:solidFill>
                  <a:srgbClr val="FF0000"/>
                </a:solidFill>
              </a:rPr>
              <a:t>IP Address WAN: 130.15.1.100</a:t>
            </a:r>
          </a:p>
          <a:p>
            <a:pPr algn="ctr"/>
            <a:r>
              <a:rPr lang="en-US" sz="1600" b="1" dirty="0" smtClean="0">
                <a:solidFill>
                  <a:srgbClr val="FF0000"/>
                </a:solidFill>
              </a:rPr>
              <a:t>Subnet mask: 255.255.255.0</a:t>
            </a:r>
            <a:endParaRPr lang="en-US" sz="1600" b="1" dirty="0">
              <a:solidFill>
                <a:srgbClr val="FF0000"/>
              </a:solidFill>
            </a:endParaRPr>
          </a:p>
        </p:txBody>
      </p:sp>
      <p:pic>
        <p:nvPicPr>
          <p:cNvPr id="45" name="Picture 3"/>
          <p:cNvPicPr>
            <a:picLocks noChangeAspect="1" noChangeArrowheads="1"/>
          </p:cNvPicPr>
          <p:nvPr/>
        </p:nvPicPr>
        <p:blipFill>
          <a:blip r:embed="rId7" cstate="print"/>
          <a:srcRect r="16582" b="64286"/>
          <a:stretch>
            <a:fillRect/>
          </a:stretch>
        </p:blipFill>
        <p:spPr bwMode="auto">
          <a:xfrm>
            <a:off x="-76200" y="5181600"/>
            <a:ext cx="1600200" cy="1524000"/>
          </a:xfrm>
          <a:prstGeom prst="rect">
            <a:avLst/>
          </a:prstGeom>
          <a:noFill/>
          <a:ln w="9525">
            <a:noFill/>
            <a:miter lim="800000"/>
            <a:headEnd/>
            <a:tailEnd/>
          </a:ln>
        </p:spPr>
      </p:pic>
      <p:sp>
        <p:nvSpPr>
          <p:cNvPr id="36" name="Oval 35"/>
          <p:cNvSpPr/>
          <p:nvPr/>
        </p:nvSpPr>
        <p:spPr>
          <a:xfrm>
            <a:off x="4953000" y="1143000"/>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486400" y="1143000"/>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Extract 37"/>
          <p:cNvSpPr/>
          <p:nvPr/>
        </p:nvSpPr>
        <p:spPr>
          <a:xfrm>
            <a:off x="2133600" y="228600"/>
            <a:ext cx="1066800" cy="83820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ISP</a:t>
            </a:r>
            <a:endParaRPr lang="en-US" b="1" dirty="0"/>
          </a:p>
        </p:txBody>
      </p:sp>
      <p:sp>
        <p:nvSpPr>
          <p:cNvPr id="46" name="Rounded Rectangular Callout 45"/>
          <p:cNvSpPr/>
          <p:nvPr/>
        </p:nvSpPr>
        <p:spPr>
          <a:xfrm>
            <a:off x="228600" y="152400"/>
            <a:ext cx="8839200" cy="5181600"/>
          </a:xfrm>
          <a:prstGeom prst="wedgeRoundRectCallout">
            <a:avLst>
              <a:gd name="adj1" fmla="val -38227"/>
              <a:gd name="adj2" fmla="val 61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 How to get an IP address?</a:t>
            </a:r>
          </a:p>
          <a:p>
            <a:pPr algn="ctr"/>
            <a:endParaRPr lang="en-US" sz="1200" b="1" dirty="0"/>
          </a:p>
          <a:p>
            <a:pPr algn="just"/>
            <a:r>
              <a:rPr lang="en-US" dirty="0" smtClean="0"/>
              <a:t>The </a:t>
            </a:r>
            <a:r>
              <a:rPr lang="en-US" sz="2000" b="1" dirty="0" smtClean="0"/>
              <a:t>Internet Corporation for Assigned Names and Numbers (ICANN)</a:t>
            </a:r>
            <a:r>
              <a:rPr lang="en-US" sz="2000" dirty="0" smtClean="0"/>
              <a:t> </a:t>
            </a:r>
            <a:r>
              <a:rPr lang="en-US" dirty="0" smtClean="0"/>
              <a:t>is the private sector, non-profit corporation created in 1998 to assume responsibility of </a:t>
            </a:r>
            <a:r>
              <a:rPr lang="en-US" sz="2000" b="1" dirty="0" smtClean="0"/>
              <a:t>authorizing</a:t>
            </a:r>
            <a:r>
              <a:rPr lang="en-US" sz="2000" dirty="0" smtClean="0"/>
              <a:t> </a:t>
            </a:r>
            <a:r>
              <a:rPr lang="en-US" dirty="0" smtClean="0"/>
              <a:t>various domain name </a:t>
            </a:r>
            <a:r>
              <a:rPr lang="en-US" sz="2000" b="1" i="1" dirty="0" smtClean="0"/>
              <a:t>registrars</a:t>
            </a:r>
            <a:r>
              <a:rPr lang="en-US" sz="2000" dirty="0" smtClean="0"/>
              <a:t> </a:t>
            </a:r>
            <a:r>
              <a:rPr lang="en-US" dirty="0" smtClean="0"/>
              <a:t>and</a:t>
            </a:r>
            <a:r>
              <a:rPr lang="en-US" sz="2000" b="1" i="1" dirty="0" smtClean="0"/>
              <a:t> Internet Service Providers (ISPs) </a:t>
            </a:r>
            <a:r>
              <a:rPr lang="en-US" dirty="0" smtClean="0"/>
              <a:t>to </a:t>
            </a:r>
            <a:r>
              <a:rPr lang="en-US" sz="2000" b="1" dirty="0" smtClean="0"/>
              <a:t>assign specific domain names and IP addresses or ranges of addresses respectively </a:t>
            </a:r>
            <a:r>
              <a:rPr lang="en-US" dirty="0" smtClean="0"/>
              <a:t>to individuals and organizations, commercial or otherwise.</a:t>
            </a:r>
          </a:p>
          <a:p>
            <a:pPr algn="just"/>
            <a:endParaRPr lang="en-US" dirty="0"/>
          </a:p>
          <a:p>
            <a:pPr algn="just"/>
            <a:r>
              <a:rPr lang="en-US" b="1" dirty="0" smtClean="0"/>
              <a:t>Organizations </a:t>
            </a:r>
            <a:r>
              <a:rPr lang="en-US" dirty="0" smtClean="0"/>
              <a:t>then </a:t>
            </a:r>
            <a:r>
              <a:rPr lang="en-US" b="1" dirty="0" smtClean="0"/>
              <a:t>decide themselves </a:t>
            </a:r>
            <a:r>
              <a:rPr lang="en-US" dirty="0" smtClean="0"/>
              <a:t>how to </a:t>
            </a:r>
            <a:r>
              <a:rPr lang="en-US" b="1" dirty="0" smtClean="0"/>
              <a:t>distribute</a:t>
            </a:r>
            <a:r>
              <a:rPr lang="en-US" dirty="0" smtClean="0"/>
              <a:t> those addresses on </a:t>
            </a:r>
            <a:r>
              <a:rPr lang="en-US" b="1" dirty="0" smtClean="0"/>
              <a:t>departments</a:t>
            </a:r>
            <a:r>
              <a:rPr lang="en-US" dirty="0" smtClean="0"/>
              <a:t> which in turn </a:t>
            </a:r>
            <a:r>
              <a:rPr lang="en-US" b="1" dirty="0" smtClean="0"/>
              <a:t>allocate</a:t>
            </a:r>
            <a:r>
              <a:rPr lang="en-US" dirty="0" smtClean="0"/>
              <a:t> those addresses to </a:t>
            </a:r>
            <a:r>
              <a:rPr lang="en-US" b="1" dirty="0" smtClean="0"/>
              <a:t>specific hosts</a:t>
            </a:r>
            <a:r>
              <a:rPr lang="en-US" dirty="0" smtClean="0"/>
              <a:t>. </a:t>
            </a:r>
          </a:p>
          <a:p>
            <a:pPr algn="just"/>
            <a:endParaRPr lang="en-US" sz="1400" dirty="0" smtClean="0"/>
          </a:p>
          <a:p>
            <a:pPr algn="just"/>
            <a:r>
              <a:rPr lang="en-US" dirty="0" smtClean="0"/>
              <a:t>All IP addresses at Queen's are taken from the block of IP addresses that start with 130.15. *.* using  a </a:t>
            </a:r>
            <a:r>
              <a:rPr lang="en-US" sz="2000" b="1" dirty="0" smtClean="0"/>
              <a:t>subnet mask </a:t>
            </a:r>
            <a:r>
              <a:rPr lang="en-US" dirty="0" smtClean="0"/>
              <a:t>255.255.0.0 </a:t>
            </a:r>
          </a:p>
          <a:p>
            <a:pPr algn="ctr"/>
            <a:r>
              <a:rPr lang="en-US" dirty="0" smtClean="0"/>
              <a:t>(</a:t>
            </a:r>
            <a:r>
              <a:rPr lang="en-US" dirty="0" err="1" smtClean="0"/>
              <a:t>i.e</a:t>
            </a:r>
            <a:r>
              <a:rPr lang="en-US" dirty="0" smtClean="0"/>
              <a:t> can use IP in range [130.15.0.0 till 130.15.255.255])</a:t>
            </a:r>
          </a:p>
          <a:p>
            <a:pPr algn="just"/>
            <a:endParaRPr lang="en-US" sz="1400" dirty="0"/>
          </a:p>
          <a:p>
            <a:pPr algn="just"/>
            <a:r>
              <a:rPr lang="en-US" dirty="0" smtClean="0"/>
              <a:t>Thereafter, various </a:t>
            </a:r>
            <a:r>
              <a:rPr lang="en-US" sz="2000" b="1" i="1" dirty="0" smtClean="0"/>
              <a:t>subnets</a:t>
            </a:r>
            <a:r>
              <a:rPr lang="en-US" sz="2000" dirty="0" smtClean="0"/>
              <a:t> </a:t>
            </a:r>
            <a:r>
              <a:rPr lang="en-US" dirty="0" smtClean="0"/>
              <a:t>are allocated to specific departments.  For example, School of Computing takes the first 3 subnets: 130.15.1.*,  130.15.2.*, 130.15.3.* using  a </a:t>
            </a:r>
            <a:r>
              <a:rPr lang="en-US" sz="2000" b="1" dirty="0" smtClean="0"/>
              <a:t>subnet mask </a:t>
            </a:r>
            <a:r>
              <a:rPr lang="en-US" dirty="0" smtClean="0"/>
              <a:t>255.255.255.0</a:t>
            </a:r>
          </a:p>
          <a:p>
            <a:pPr algn="just"/>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bg/>
                                          </p:spTgt>
                                        </p:tgtEl>
                                        <p:attrNameLst>
                                          <p:attrName>style.visibility</p:attrName>
                                        </p:attrNameLst>
                                      </p:cBhvr>
                                      <p:to>
                                        <p:strVal val="visible"/>
                                      </p:to>
                                    </p:set>
                                    <p:animEffect transition="in" filter="fade">
                                      <p:cBhvr>
                                        <p:cTn id="10" dur="500"/>
                                        <p:tgtEl>
                                          <p:spTgt spid="46">
                                            <p:bg/>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animEffect transition="in" filter="fade">
                                      <p:cBhvr>
                                        <p:cTn id="14" dur="500"/>
                                        <p:tgtEl>
                                          <p:spTgt spid="4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
                                            <p:txEl>
                                              <p:pRg st="2" end="2"/>
                                            </p:txEl>
                                          </p:spTgt>
                                        </p:tgtEl>
                                        <p:attrNameLst>
                                          <p:attrName>style.visibility</p:attrName>
                                        </p:attrNameLst>
                                      </p:cBhvr>
                                      <p:to>
                                        <p:strVal val="visible"/>
                                      </p:to>
                                    </p:set>
                                    <p:animEffect transition="in" filter="fade">
                                      <p:cBhvr>
                                        <p:cTn id="19" dur="500"/>
                                        <p:tgtEl>
                                          <p:spTgt spid="4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xEl>
                                              <p:pRg st="4" end="4"/>
                                            </p:txEl>
                                          </p:spTgt>
                                        </p:tgtEl>
                                        <p:attrNameLst>
                                          <p:attrName>style.visibility</p:attrName>
                                        </p:attrNameLst>
                                      </p:cBhvr>
                                      <p:to>
                                        <p:strVal val="visible"/>
                                      </p:to>
                                    </p:set>
                                    <p:animEffect transition="in" filter="fade">
                                      <p:cBhvr>
                                        <p:cTn id="22" dur="500"/>
                                        <p:tgtEl>
                                          <p:spTgt spid="4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xEl>
                                              <p:pRg st="6" end="6"/>
                                            </p:txEl>
                                          </p:spTgt>
                                        </p:tgtEl>
                                        <p:attrNameLst>
                                          <p:attrName>style.visibility</p:attrName>
                                        </p:attrNameLst>
                                      </p:cBhvr>
                                      <p:to>
                                        <p:strVal val="visible"/>
                                      </p:to>
                                    </p:set>
                                    <p:animEffect transition="in" filter="fade">
                                      <p:cBhvr>
                                        <p:cTn id="27" dur="500"/>
                                        <p:tgtEl>
                                          <p:spTgt spid="46">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xEl>
                                              <p:pRg st="7" end="7"/>
                                            </p:txEl>
                                          </p:spTgt>
                                        </p:tgtEl>
                                        <p:attrNameLst>
                                          <p:attrName>style.visibility</p:attrName>
                                        </p:attrNameLst>
                                      </p:cBhvr>
                                      <p:to>
                                        <p:strVal val="visible"/>
                                      </p:to>
                                    </p:set>
                                    <p:animEffect transition="in" filter="fade">
                                      <p:cBhvr>
                                        <p:cTn id="30" dur="500"/>
                                        <p:tgtEl>
                                          <p:spTgt spid="4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6">
                                            <p:txEl>
                                              <p:pRg st="9" end="9"/>
                                            </p:txEl>
                                          </p:spTgt>
                                        </p:tgtEl>
                                        <p:attrNameLst>
                                          <p:attrName>style.visibility</p:attrName>
                                        </p:attrNameLst>
                                      </p:cBhvr>
                                      <p:to>
                                        <p:strVal val="visible"/>
                                      </p:to>
                                    </p:set>
                                    <p:animEffect transition="in" filter="fade">
                                      <p:cBhvr>
                                        <p:cTn id="35" dur="500"/>
                                        <p:tgtEl>
                                          <p:spTgt spid="46">
                                            <p:txEl>
                                              <p:pRg st="9" end="9"/>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6">
                                            <p:txEl>
                                              <p:pRg st="0" end="0"/>
                                            </p:txEl>
                                          </p:spTgt>
                                        </p:tgtEl>
                                      </p:cBhvr>
                                    </p:animEffect>
                                    <p:set>
                                      <p:cBhvr>
                                        <p:cTn id="40" dur="1" fill="hold">
                                          <p:stCondLst>
                                            <p:cond delay="499"/>
                                          </p:stCondLst>
                                        </p:cTn>
                                        <p:tgtEl>
                                          <p:spTgt spid="46">
                                            <p:txEl>
                                              <p:pRg st="0" end="0"/>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6">
                                            <p:txEl>
                                              <p:pRg st="2" end="2"/>
                                            </p:txEl>
                                          </p:spTgt>
                                        </p:tgtEl>
                                      </p:cBhvr>
                                    </p:animEffect>
                                    <p:set>
                                      <p:cBhvr>
                                        <p:cTn id="43" dur="1" fill="hold">
                                          <p:stCondLst>
                                            <p:cond delay="499"/>
                                          </p:stCondLst>
                                        </p:cTn>
                                        <p:tgtEl>
                                          <p:spTgt spid="46">
                                            <p:txEl>
                                              <p:pRg st="2" end="2"/>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46">
                                            <p:txEl>
                                              <p:pRg st="4" end="4"/>
                                            </p:txEl>
                                          </p:spTgt>
                                        </p:tgtEl>
                                      </p:cBhvr>
                                    </p:animEffect>
                                    <p:set>
                                      <p:cBhvr>
                                        <p:cTn id="46" dur="1" fill="hold">
                                          <p:stCondLst>
                                            <p:cond delay="499"/>
                                          </p:stCondLst>
                                        </p:cTn>
                                        <p:tgtEl>
                                          <p:spTgt spid="46">
                                            <p:txEl>
                                              <p:pRg st="4" end="4"/>
                                            </p:txEl>
                                          </p:spTgt>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46">
                                            <p:txEl>
                                              <p:pRg st="6" end="6"/>
                                            </p:txEl>
                                          </p:spTgt>
                                        </p:tgtEl>
                                      </p:cBhvr>
                                    </p:animEffect>
                                    <p:set>
                                      <p:cBhvr>
                                        <p:cTn id="49" dur="1" fill="hold">
                                          <p:stCondLst>
                                            <p:cond delay="499"/>
                                          </p:stCondLst>
                                        </p:cTn>
                                        <p:tgtEl>
                                          <p:spTgt spid="46">
                                            <p:txEl>
                                              <p:pRg st="6" end="6"/>
                                            </p:txEl>
                                          </p:spTgt>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46">
                                            <p:txEl>
                                              <p:pRg st="7" end="7"/>
                                            </p:txEl>
                                          </p:spTgt>
                                        </p:tgtEl>
                                      </p:cBhvr>
                                    </p:animEffect>
                                    <p:set>
                                      <p:cBhvr>
                                        <p:cTn id="52" dur="1" fill="hold">
                                          <p:stCondLst>
                                            <p:cond delay="499"/>
                                          </p:stCondLst>
                                        </p:cTn>
                                        <p:tgtEl>
                                          <p:spTgt spid="46">
                                            <p:txEl>
                                              <p:pRg st="7" end="7"/>
                                            </p:txEl>
                                          </p:spTgt>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46">
                                            <p:txEl>
                                              <p:pRg st="9" end="9"/>
                                            </p:txEl>
                                          </p:spTgt>
                                        </p:tgtEl>
                                      </p:cBhvr>
                                    </p:animEffect>
                                    <p:set>
                                      <p:cBhvr>
                                        <p:cTn id="55" dur="1" fill="hold">
                                          <p:stCondLst>
                                            <p:cond delay="499"/>
                                          </p:stCondLst>
                                        </p:cTn>
                                        <p:tgtEl>
                                          <p:spTgt spid="46">
                                            <p:txEl>
                                              <p:pRg st="9" end="9"/>
                                            </p:txEl>
                                          </p:spTgt>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46">
                                            <p:bg/>
                                          </p:spTgt>
                                        </p:tgtEl>
                                      </p:cBhvr>
                                    </p:animEffect>
                                    <p:set>
                                      <p:cBhvr>
                                        <p:cTn id="58" dur="1" fill="hold">
                                          <p:stCondLst>
                                            <p:cond delay="499"/>
                                          </p:stCondLst>
                                        </p:cTn>
                                        <p:tgtEl>
                                          <p:spTgt spid="46">
                                            <p:bg/>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500"/>
                                        <p:tgtEl>
                                          <p:spTgt spid="7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animEffect transition="in" filter="fade">
                                      <p:cBhvr>
                                        <p:cTn id="79" dur="500"/>
                                        <p:tgtEl>
                                          <p:spTgt spid="78"/>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par>
                          <p:cTn id="88" fill="hold">
                            <p:stCondLst>
                              <p:cond delay="1500"/>
                            </p:stCondLst>
                            <p:childTnLst>
                              <p:par>
                                <p:cTn id="89" presetID="10"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childTnLst>
                          </p:cTn>
                        </p:par>
                        <p:par>
                          <p:cTn id="92" fill="hold">
                            <p:stCondLst>
                              <p:cond delay="2000"/>
                            </p:stCondLst>
                            <p:childTnLst>
                              <p:par>
                                <p:cTn id="93" presetID="10" presetClass="entr" presetSubtype="0" fill="hold" grpId="0" nodeType="after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4" grpId="0" animBg="1"/>
      <p:bldP spid="59" grpId="0" animBg="1"/>
      <p:bldP spid="65" grpId="0" animBg="1"/>
      <p:bldP spid="78" grpId="0" animBg="1"/>
      <p:bldP spid="79" grpId="0" animBg="1"/>
      <p:bldP spid="36" grpId="0" animBg="1"/>
      <p:bldP spid="37" grpId="0" animBg="1"/>
      <p:bldP spid="38" grpId="0" animBg="1"/>
      <p:bldP spid="46" grpId="0" uiExpand="1" build="allAtOnce" animBg="1"/>
      <p:bldP spid="46" grpId="1" uiExpand="1"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19</a:t>
            </a:fld>
            <a:endParaRPr lang="en-US" dirty="0"/>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sp>
        <p:nvSpPr>
          <p:cNvPr id="41" name="Rectangle 40"/>
          <p:cNvSpPr/>
          <p:nvPr/>
        </p:nvSpPr>
        <p:spPr>
          <a:xfrm>
            <a:off x="0" y="3962400"/>
            <a:ext cx="2281778" cy="830997"/>
          </a:xfrm>
          <a:prstGeom prst="rect">
            <a:avLst/>
          </a:prstGeom>
          <a:solidFill>
            <a:srgbClr val="FFFF00"/>
          </a:solidFill>
        </p:spPr>
        <p:txBody>
          <a:bodyPr wrap="none">
            <a:spAutoFit/>
          </a:bodyPr>
          <a:lstStyle/>
          <a:p>
            <a:r>
              <a:rPr lang="en-US" sz="1600" b="1" dirty="0" smtClean="0">
                <a:solidFill>
                  <a:schemeClr val="tx1"/>
                </a:solidFill>
              </a:rPr>
              <a:t>MAC: 1C:BA:BB:E1:64:19</a:t>
            </a:r>
          </a:p>
          <a:p>
            <a:pPr algn="ctr"/>
            <a:r>
              <a:rPr lang="en-US" sz="1600" b="1" dirty="0" smtClean="0">
                <a:solidFill>
                  <a:srgbClr val="FF0000"/>
                </a:solidFill>
              </a:rPr>
              <a:t>IP Address: ??</a:t>
            </a:r>
          </a:p>
          <a:p>
            <a:pPr algn="ctr"/>
            <a:r>
              <a:rPr lang="en-US" sz="1600" b="1" dirty="0" smtClean="0">
                <a:solidFill>
                  <a:srgbClr val="FF0000"/>
                </a:solidFill>
              </a:rPr>
              <a:t>Subnet mask: ??</a:t>
            </a:r>
          </a:p>
        </p:txBody>
      </p:sp>
      <p:sp>
        <p:nvSpPr>
          <p:cNvPr id="42" name="Rectangle 41"/>
          <p:cNvSpPr/>
          <p:nvPr/>
        </p:nvSpPr>
        <p:spPr>
          <a:xfrm>
            <a:off x="2057400" y="5528846"/>
            <a:ext cx="2305375" cy="830997"/>
          </a:xfrm>
          <a:prstGeom prst="rect">
            <a:avLst/>
          </a:prstGeom>
          <a:solidFill>
            <a:srgbClr val="FFFF00"/>
          </a:solidFill>
        </p:spPr>
        <p:txBody>
          <a:bodyPr wrap="none">
            <a:spAutoFit/>
          </a:bodyPr>
          <a:lstStyle/>
          <a:p>
            <a:r>
              <a:rPr lang="en-US" sz="1600" b="1" dirty="0" smtClean="0">
                <a:solidFill>
                  <a:schemeClr val="tx1"/>
                </a:solidFill>
              </a:rPr>
              <a:t>MAC: 2A:AC:A1:12:B4:54</a:t>
            </a:r>
          </a:p>
          <a:p>
            <a:pPr algn="ctr"/>
            <a:r>
              <a:rPr lang="en-US" sz="1600" b="1" dirty="0" smtClean="0">
                <a:solidFill>
                  <a:srgbClr val="FF0000"/>
                </a:solidFill>
              </a:rPr>
              <a:t>IP Address: ??</a:t>
            </a:r>
          </a:p>
          <a:p>
            <a:pPr algn="ctr"/>
            <a:r>
              <a:rPr lang="en-US" sz="1600" b="1" dirty="0" smtClean="0">
                <a:solidFill>
                  <a:srgbClr val="FF0000"/>
                </a:solidFill>
              </a:rPr>
              <a:t>Subnet mask: ??</a:t>
            </a:r>
          </a:p>
        </p:txBody>
      </p:sp>
      <p:sp>
        <p:nvSpPr>
          <p:cNvPr id="44" name="Rectangle 43"/>
          <p:cNvSpPr/>
          <p:nvPr/>
        </p:nvSpPr>
        <p:spPr>
          <a:xfrm>
            <a:off x="3505200" y="4315326"/>
            <a:ext cx="2226250" cy="830997"/>
          </a:xfrm>
          <a:prstGeom prst="rect">
            <a:avLst/>
          </a:prstGeom>
          <a:solidFill>
            <a:srgbClr val="FFFF00"/>
          </a:solidFill>
        </p:spPr>
        <p:txBody>
          <a:bodyPr wrap="none">
            <a:spAutoFit/>
          </a:bodyPr>
          <a:lstStyle/>
          <a:p>
            <a:r>
              <a:rPr lang="en-US" sz="1600" b="1" dirty="0" smtClean="0">
                <a:solidFill>
                  <a:schemeClr val="tx1"/>
                </a:solidFill>
              </a:rPr>
              <a:t>MAC: 34:54:23:EC:55:66</a:t>
            </a:r>
          </a:p>
          <a:p>
            <a:pPr algn="ctr"/>
            <a:r>
              <a:rPr lang="en-US" sz="1600" b="1" dirty="0" smtClean="0">
                <a:solidFill>
                  <a:srgbClr val="FF0000"/>
                </a:solidFill>
              </a:rPr>
              <a:t>IP Address: ??</a:t>
            </a:r>
          </a:p>
          <a:p>
            <a:pPr algn="ctr"/>
            <a:r>
              <a:rPr lang="en-US" sz="1600" b="1" dirty="0" smtClean="0">
                <a:solidFill>
                  <a:srgbClr val="FF0000"/>
                </a:solidFill>
              </a:rPr>
              <a:t>Subnet mask: ??</a:t>
            </a:r>
          </a:p>
        </p:txBody>
      </p:sp>
      <p:grpSp>
        <p:nvGrpSpPr>
          <p:cNvPr id="10" name="Group 9"/>
          <p:cNvGrpSpPr/>
          <p:nvPr/>
        </p:nvGrpSpPr>
        <p:grpSpPr>
          <a:xfrm>
            <a:off x="2286000" y="2286000"/>
            <a:ext cx="838200" cy="685800"/>
            <a:chOff x="57150" y="5486400"/>
            <a:chExt cx="838200" cy="685800"/>
          </a:xfrm>
        </p:grpSpPr>
        <p:sp>
          <p:nvSpPr>
            <p:cNvPr id="53" name="Smiley Face 5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Joey</a:t>
              </a:r>
              <a:endParaRPr lang="en-US" dirty="0">
                <a:solidFill>
                  <a:schemeClr val="tx1"/>
                </a:solidFill>
              </a:endParaRPr>
            </a:p>
          </p:txBody>
        </p:sp>
      </p:grpSp>
      <p:sp>
        <p:nvSpPr>
          <p:cNvPr id="59" name="Rectangle 58"/>
          <p:cNvSpPr/>
          <p:nvPr/>
        </p:nvSpPr>
        <p:spPr>
          <a:xfrm>
            <a:off x="1524000" y="3048000"/>
            <a:ext cx="2307811" cy="830997"/>
          </a:xfrm>
          <a:prstGeom prst="rect">
            <a:avLst/>
          </a:prstGeom>
          <a:solidFill>
            <a:srgbClr val="FFFF00"/>
          </a:solidFill>
        </p:spPr>
        <p:txBody>
          <a:bodyPr wrap="none">
            <a:spAutoFit/>
          </a:bodyPr>
          <a:lstStyle/>
          <a:p>
            <a:r>
              <a:rPr lang="en-US" sz="1600" b="1" dirty="0" smtClean="0">
                <a:solidFill>
                  <a:schemeClr val="tx1"/>
                </a:solidFill>
              </a:rPr>
              <a:t>MAC: DC:BD:BC:E5:64:69</a:t>
            </a:r>
          </a:p>
          <a:p>
            <a:pPr algn="ctr"/>
            <a:r>
              <a:rPr lang="en-US" sz="1600" b="1" dirty="0" smtClean="0">
                <a:solidFill>
                  <a:srgbClr val="FF0000"/>
                </a:solidFill>
              </a:rPr>
              <a:t>IP Address: ??</a:t>
            </a:r>
          </a:p>
          <a:p>
            <a:pPr algn="ctr"/>
            <a:r>
              <a:rPr lang="en-US" sz="1600" b="1" dirty="0" smtClean="0">
                <a:solidFill>
                  <a:srgbClr val="FF0000"/>
                </a:solidFill>
              </a:rPr>
              <a:t>Subnet mask: ??</a:t>
            </a:r>
          </a:p>
        </p:txBody>
      </p:sp>
      <p:grpSp>
        <p:nvGrpSpPr>
          <p:cNvPr id="11" name="Group 9"/>
          <p:cNvGrpSpPr/>
          <p:nvPr/>
        </p:nvGrpSpPr>
        <p:grpSpPr>
          <a:xfrm>
            <a:off x="5410200" y="2743200"/>
            <a:ext cx="1071022" cy="685800"/>
            <a:chOff x="-175672" y="5486400"/>
            <a:chExt cx="1071022" cy="685800"/>
          </a:xfrm>
        </p:grpSpPr>
        <p:sp>
          <p:nvSpPr>
            <p:cNvPr id="63" name="Smiley Face 6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5672" y="5867400"/>
              <a:ext cx="107102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Chandler</a:t>
              </a:r>
              <a:endParaRPr lang="en-US" dirty="0">
                <a:solidFill>
                  <a:schemeClr val="tx1"/>
                </a:solidFill>
              </a:endParaRPr>
            </a:p>
          </p:txBody>
        </p:sp>
      </p:grpSp>
      <p:sp>
        <p:nvSpPr>
          <p:cNvPr id="65" name="Rectangle 64"/>
          <p:cNvSpPr/>
          <p:nvPr/>
        </p:nvSpPr>
        <p:spPr>
          <a:xfrm>
            <a:off x="4905085" y="3404937"/>
            <a:ext cx="2249270" cy="830997"/>
          </a:xfrm>
          <a:prstGeom prst="rect">
            <a:avLst/>
          </a:prstGeom>
          <a:solidFill>
            <a:srgbClr val="FFFF00"/>
          </a:solidFill>
        </p:spPr>
        <p:txBody>
          <a:bodyPr wrap="none">
            <a:spAutoFit/>
          </a:bodyPr>
          <a:lstStyle/>
          <a:p>
            <a:r>
              <a:rPr lang="en-US" sz="1600" b="1" dirty="0" smtClean="0">
                <a:solidFill>
                  <a:schemeClr val="tx1"/>
                </a:solidFill>
              </a:rPr>
              <a:t>MAC: EE:54:B4:E9:24:AC</a:t>
            </a:r>
          </a:p>
          <a:p>
            <a:pPr algn="ctr"/>
            <a:r>
              <a:rPr lang="en-US" sz="1600" b="1" dirty="0" smtClean="0">
                <a:solidFill>
                  <a:srgbClr val="FF0000"/>
                </a:solidFill>
              </a:rPr>
              <a:t>IP Address: ??</a:t>
            </a:r>
          </a:p>
          <a:p>
            <a:pPr algn="ctr"/>
            <a:r>
              <a:rPr lang="en-US" sz="1600" b="1" dirty="0" smtClean="0">
                <a:solidFill>
                  <a:srgbClr val="FF0000"/>
                </a:solidFill>
              </a:rPr>
              <a:t>Subnet mask: ??</a:t>
            </a:r>
          </a:p>
        </p:txBody>
      </p:sp>
      <p:pic>
        <p:nvPicPr>
          <p:cNvPr id="66" name="Picture 18" descr="http://cdn.alternativewireless.com/media/catalog/category/1194983791867471366access_point_nicolas_cle_.svg.med.png"/>
          <p:cNvPicPr>
            <a:picLocks noChangeAspect="1" noChangeArrowheads="1"/>
          </p:cNvPicPr>
          <p:nvPr/>
        </p:nvPicPr>
        <p:blipFill>
          <a:blip r:embed="rId5" cstate="print"/>
          <a:srcRect/>
          <a:stretch>
            <a:fillRect/>
          </a:stretch>
        </p:blipFill>
        <p:spPr bwMode="auto">
          <a:xfrm rot="2074158">
            <a:off x="6934200" y="990600"/>
            <a:ext cx="990600" cy="1069560"/>
          </a:xfrm>
          <a:prstGeom prst="rect">
            <a:avLst/>
          </a:prstGeom>
          <a:noFill/>
        </p:spPr>
      </p:pic>
      <p:cxnSp>
        <p:nvCxnSpPr>
          <p:cNvPr id="68" name="Straight Connector 67"/>
          <p:cNvCxnSpPr>
            <a:stCxn id="24" idx="0"/>
          </p:cNvCxnSpPr>
          <p:nvPr/>
        </p:nvCxnSpPr>
        <p:spPr>
          <a:xfrm flipV="1">
            <a:off x="68559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4" descr="http://nuwan4u.files.wordpress.com/2011/08/cisco-router-icon.jpg"/>
          <p:cNvPicPr>
            <a:picLocks noChangeAspect="1" noChangeArrowheads="1"/>
          </p:cNvPicPr>
          <p:nvPr/>
        </p:nvPicPr>
        <p:blipFill>
          <a:blip r:embed="rId6" cstate="print"/>
          <a:srcRect l="9677" t="11599" r="12903" b="11073"/>
          <a:stretch>
            <a:fillRect/>
          </a:stretch>
        </p:blipFill>
        <p:spPr bwMode="auto">
          <a:xfrm>
            <a:off x="5105400" y="1066800"/>
            <a:ext cx="441960" cy="368300"/>
          </a:xfrm>
          <a:prstGeom prst="rect">
            <a:avLst/>
          </a:prstGeom>
          <a:noFill/>
        </p:spPr>
      </p:pic>
      <p:cxnSp>
        <p:nvCxnSpPr>
          <p:cNvPr id="71" name="Straight Connector 70"/>
          <p:cNvCxnSpPr>
            <a:stCxn id="24" idx="0"/>
            <a:endCxn id="70" idx="3"/>
          </p:cNvCxnSpPr>
          <p:nvPr/>
        </p:nvCxnSpPr>
        <p:spPr>
          <a:xfrm flipH="1" flipV="1">
            <a:off x="5547360" y="1250950"/>
            <a:ext cx="1308608" cy="9588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loud 73"/>
          <p:cNvSpPr/>
          <p:nvPr/>
        </p:nvSpPr>
        <p:spPr>
          <a:xfrm>
            <a:off x="381000" y="152400"/>
            <a:ext cx="24384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Internet</a:t>
            </a:r>
            <a:endParaRPr lang="en-US" sz="2400" b="1" dirty="0"/>
          </a:p>
        </p:txBody>
      </p:sp>
      <p:cxnSp>
        <p:nvCxnSpPr>
          <p:cNvPr id="75" name="Straight Connector 74"/>
          <p:cNvCxnSpPr>
            <a:stCxn id="74" idx="0"/>
            <a:endCxn id="70" idx="1"/>
          </p:cNvCxnSpPr>
          <p:nvPr/>
        </p:nvCxnSpPr>
        <p:spPr>
          <a:xfrm>
            <a:off x="2817368" y="838200"/>
            <a:ext cx="2288032" cy="412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725002" y="457200"/>
            <a:ext cx="2733198" cy="830997"/>
          </a:xfrm>
          <a:prstGeom prst="rect">
            <a:avLst/>
          </a:prstGeom>
          <a:solidFill>
            <a:srgbClr val="FFFF00"/>
          </a:solidFill>
        </p:spPr>
        <p:txBody>
          <a:bodyPr wrap="square">
            <a:spAutoFit/>
          </a:bodyPr>
          <a:lstStyle/>
          <a:p>
            <a:pPr algn="ctr"/>
            <a:r>
              <a:rPr lang="en-US" sz="1600" b="1" dirty="0" smtClean="0">
                <a:solidFill>
                  <a:schemeClr val="tx1"/>
                </a:solidFill>
              </a:rPr>
              <a:t>MAC LAN: 11:11:11:33:33:33</a:t>
            </a:r>
          </a:p>
          <a:p>
            <a:pPr algn="ctr"/>
            <a:r>
              <a:rPr lang="en-US" sz="1600" b="1" dirty="0" smtClean="0">
                <a:solidFill>
                  <a:srgbClr val="FF0000"/>
                </a:solidFill>
              </a:rPr>
              <a:t>IP Address LAN: ??</a:t>
            </a:r>
          </a:p>
          <a:p>
            <a:pPr algn="ctr"/>
            <a:r>
              <a:rPr lang="en-US" sz="1600" b="1" dirty="0" smtClean="0">
                <a:solidFill>
                  <a:srgbClr val="FF0000"/>
                </a:solidFill>
              </a:rPr>
              <a:t>Subnet mask: ??</a:t>
            </a:r>
            <a:endParaRPr lang="en-US" sz="1600" b="1" dirty="0">
              <a:solidFill>
                <a:srgbClr val="FF0000"/>
              </a:solidFill>
            </a:endParaRPr>
          </a:p>
        </p:txBody>
      </p:sp>
      <p:sp>
        <p:nvSpPr>
          <p:cNvPr id="79" name="Rectangle 78"/>
          <p:cNvSpPr/>
          <p:nvPr/>
        </p:nvSpPr>
        <p:spPr>
          <a:xfrm>
            <a:off x="1981200" y="1295400"/>
            <a:ext cx="3010933" cy="830997"/>
          </a:xfrm>
          <a:prstGeom prst="rect">
            <a:avLst/>
          </a:prstGeom>
          <a:solidFill>
            <a:srgbClr val="FFFF00"/>
          </a:solidFill>
        </p:spPr>
        <p:txBody>
          <a:bodyPr wrap="square">
            <a:spAutoFit/>
          </a:bodyPr>
          <a:lstStyle/>
          <a:p>
            <a:pPr algn="ctr"/>
            <a:r>
              <a:rPr lang="en-US" sz="1600" b="1" dirty="0" smtClean="0">
                <a:solidFill>
                  <a:schemeClr val="tx1"/>
                </a:solidFill>
              </a:rPr>
              <a:t>MAC WAN: 11:11:11:22:22:22</a:t>
            </a:r>
          </a:p>
          <a:p>
            <a:pPr algn="ctr"/>
            <a:r>
              <a:rPr lang="en-US" sz="1600" b="1" dirty="0" smtClean="0">
                <a:solidFill>
                  <a:srgbClr val="FF0000"/>
                </a:solidFill>
              </a:rPr>
              <a:t>IP Address WAN: 130.15.1.100</a:t>
            </a:r>
          </a:p>
          <a:p>
            <a:pPr algn="ctr"/>
            <a:r>
              <a:rPr lang="en-US" sz="1600" b="1" dirty="0" smtClean="0">
                <a:solidFill>
                  <a:srgbClr val="FF0000"/>
                </a:solidFill>
              </a:rPr>
              <a:t>Subnet mask: 255.255.255.0</a:t>
            </a:r>
            <a:endParaRPr lang="en-US" sz="1600" b="1" dirty="0">
              <a:solidFill>
                <a:srgbClr val="FF0000"/>
              </a:solidFill>
            </a:endParaRPr>
          </a:p>
        </p:txBody>
      </p:sp>
      <p:pic>
        <p:nvPicPr>
          <p:cNvPr id="45" name="Picture 3"/>
          <p:cNvPicPr>
            <a:picLocks noChangeAspect="1" noChangeArrowheads="1"/>
          </p:cNvPicPr>
          <p:nvPr/>
        </p:nvPicPr>
        <p:blipFill>
          <a:blip r:embed="rId7" cstate="print"/>
          <a:srcRect r="16582" b="64286"/>
          <a:stretch>
            <a:fillRect/>
          </a:stretch>
        </p:blipFill>
        <p:spPr bwMode="auto">
          <a:xfrm>
            <a:off x="-76200" y="5181600"/>
            <a:ext cx="1600200" cy="1524000"/>
          </a:xfrm>
          <a:prstGeom prst="rect">
            <a:avLst/>
          </a:prstGeom>
          <a:noFill/>
          <a:ln w="9525">
            <a:noFill/>
            <a:miter lim="800000"/>
            <a:headEnd/>
            <a:tailEnd/>
          </a:ln>
        </p:spPr>
      </p:pic>
      <p:sp>
        <p:nvSpPr>
          <p:cNvPr id="36" name="Oval 35"/>
          <p:cNvSpPr/>
          <p:nvPr/>
        </p:nvSpPr>
        <p:spPr>
          <a:xfrm>
            <a:off x="4953000" y="1143000"/>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486400" y="1143000"/>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Extract 37"/>
          <p:cNvSpPr/>
          <p:nvPr/>
        </p:nvSpPr>
        <p:spPr>
          <a:xfrm>
            <a:off x="2133600" y="228600"/>
            <a:ext cx="1066800" cy="83820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ISP</a:t>
            </a:r>
            <a:endParaRPr lang="en-US" b="1" dirty="0"/>
          </a:p>
        </p:txBody>
      </p:sp>
      <p:sp>
        <p:nvSpPr>
          <p:cNvPr id="46" name="Rounded Rectangular Callout 45"/>
          <p:cNvSpPr/>
          <p:nvPr/>
        </p:nvSpPr>
        <p:spPr>
          <a:xfrm>
            <a:off x="76200" y="228600"/>
            <a:ext cx="9144000" cy="5257800"/>
          </a:xfrm>
          <a:prstGeom prst="wedgeRoundRectCallout">
            <a:avLst>
              <a:gd name="adj1" fmla="val -38227"/>
              <a:gd name="adj2" fmla="val 610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So, How to automatically set the  IP addresses for LAN computers?</a:t>
            </a:r>
          </a:p>
          <a:p>
            <a:pPr algn="just"/>
            <a:endParaRPr lang="en-US" sz="1050" dirty="0" smtClean="0"/>
          </a:p>
          <a:p>
            <a:pPr algn="just"/>
            <a:r>
              <a:rPr lang="en-US" sz="2000" b="1" dirty="0" smtClean="0"/>
              <a:t>Dynamic Host Configuration Protocol (DHCP) </a:t>
            </a:r>
            <a:r>
              <a:rPr lang="en-US" dirty="0" smtClean="0"/>
              <a:t>is a </a:t>
            </a:r>
            <a:r>
              <a:rPr lang="en-US" sz="2000" b="1" dirty="0" smtClean="0"/>
              <a:t>network protocol (in form of a client-server application</a:t>
            </a:r>
            <a:r>
              <a:rPr lang="en-US" dirty="0" smtClean="0"/>
              <a:t>) that is used to </a:t>
            </a:r>
            <a:r>
              <a:rPr lang="en-US" sz="2000" b="1" u="sng" dirty="0" smtClean="0"/>
              <a:t>lease</a:t>
            </a:r>
            <a:r>
              <a:rPr lang="en-US" sz="2000" b="1" dirty="0" smtClean="0"/>
              <a:t> IP address </a:t>
            </a:r>
            <a:r>
              <a:rPr lang="en-US" dirty="0" smtClean="0"/>
              <a:t>to hosts connected to a LAN.</a:t>
            </a:r>
          </a:p>
          <a:p>
            <a:pPr algn="just"/>
            <a:endParaRPr lang="en-US" sz="1400" dirty="0"/>
          </a:p>
          <a:p>
            <a:pPr algn="just"/>
            <a:r>
              <a:rPr lang="en-US" dirty="0" smtClean="0"/>
              <a:t>Typically, the </a:t>
            </a:r>
            <a:r>
              <a:rPr lang="en-US" sz="2000" b="1" dirty="0" smtClean="0"/>
              <a:t>DHCP</a:t>
            </a:r>
            <a:r>
              <a:rPr lang="en-US" sz="2000" dirty="0" smtClean="0"/>
              <a:t> </a:t>
            </a:r>
            <a:r>
              <a:rPr lang="en-US" sz="2000" b="1" dirty="0" smtClean="0"/>
              <a:t>server</a:t>
            </a:r>
            <a:r>
              <a:rPr lang="en-US" sz="2000" dirty="0" smtClean="0"/>
              <a:t> </a:t>
            </a:r>
            <a:r>
              <a:rPr lang="en-US" b="1" dirty="0" smtClean="0"/>
              <a:t>application</a:t>
            </a:r>
            <a:r>
              <a:rPr lang="en-US" dirty="0" smtClean="0"/>
              <a:t> </a:t>
            </a:r>
            <a:r>
              <a:rPr lang="en-US" sz="2000" b="1" dirty="0" smtClean="0"/>
              <a:t>runs on the Router </a:t>
            </a:r>
            <a:r>
              <a:rPr lang="en-US" dirty="0" smtClean="0"/>
              <a:t>but </a:t>
            </a:r>
            <a:r>
              <a:rPr lang="en-US" b="1" dirty="0" smtClean="0"/>
              <a:t>it can run on any other computer in the LAN</a:t>
            </a:r>
            <a:r>
              <a:rPr lang="en-US" dirty="0" smtClean="0"/>
              <a:t>. </a:t>
            </a:r>
            <a:r>
              <a:rPr lang="en-US" b="1" dirty="0" smtClean="0"/>
              <a:t>DHCP client application </a:t>
            </a:r>
            <a:r>
              <a:rPr lang="en-US" dirty="0" smtClean="0"/>
              <a:t>comes with the </a:t>
            </a:r>
            <a:r>
              <a:rPr lang="en-US" b="1" dirty="0" smtClean="0"/>
              <a:t>OS</a:t>
            </a:r>
            <a:r>
              <a:rPr lang="en-US" dirty="0" smtClean="0"/>
              <a:t> and </a:t>
            </a:r>
            <a:r>
              <a:rPr lang="en-US" b="1" dirty="0" smtClean="0"/>
              <a:t>runs on the hosts</a:t>
            </a:r>
            <a:r>
              <a:rPr lang="en-US" dirty="0" smtClean="0"/>
              <a:t>.</a:t>
            </a:r>
          </a:p>
          <a:p>
            <a:pPr algn="just"/>
            <a:endParaRPr lang="en-US" sz="1400" dirty="0"/>
          </a:p>
          <a:p>
            <a:pPr algn="just"/>
            <a:r>
              <a:rPr lang="en-US" sz="2000" b="1" dirty="0" smtClean="0"/>
              <a:t>DHCP also distribute </a:t>
            </a:r>
            <a:r>
              <a:rPr lang="en-US" dirty="0" smtClean="0"/>
              <a:t>some very important information for hosts to connect to internet:</a:t>
            </a:r>
          </a:p>
          <a:p>
            <a:pPr algn="just"/>
            <a:r>
              <a:rPr lang="en-US" b="1" dirty="0" smtClean="0"/>
              <a:t>1- IP Address    2- Subnet Mask  3- Default Gateway IP Address  4- Domain Name System (DNS) IP Address .</a:t>
            </a:r>
          </a:p>
          <a:p>
            <a:pPr algn="just"/>
            <a:endParaRPr lang="en-US" sz="1400" dirty="0" smtClean="0"/>
          </a:p>
          <a:p>
            <a:pPr algn="just"/>
            <a:r>
              <a:rPr lang="en-US" dirty="0" smtClean="0"/>
              <a:t>The DHCP server </a:t>
            </a:r>
            <a:r>
              <a:rPr lang="en-US" b="1" dirty="0" smtClean="0"/>
              <a:t>maintains a database of available IP addresses </a:t>
            </a:r>
            <a:r>
              <a:rPr lang="en-US" dirty="0" smtClean="0"/>
              <a:t>and configuration information. DHCP servers typically grant IP addresses to hosts </a:t>
            </a:r>
            <a:r>
              <a:rPr lang="en-US" b="1" dirty="0" smtClean="0"/>
              <a:t>only for a limited interval (24 hours). Hosts are responsible for renewing </a:t>
            </a:r>
            <a:r>
              <a:rPr lang="en-US" dirty="0" smtClean="0"/>
              <a:t>their IP address before interval expires.</a:t>
            </a:r>
          </a:p>
          <a:p>
            <a:pPr algn="just"/>
            <a:endParaRPr lang="en-US" dirty="0" smtClean="0"/>
          </a:p>
          <a:p>
            <a:pPr algn="just"/>
            <a:r>
              <a:rPr lang="en-US" dirty="0" smtClean="0"/>
              <a:t>Only </a:t>
            </a:r>
            <a:r>
              <a:rPr lang="en-US" sz="2000" b="1" dirty="0" smtClean="0"/>
              <a:t>ONE</a:t>
            </a:r>
            <a:r>
              <a:rPr lang="en-US" sz="2000" dirty="0" smtClean="0"/>
              <a:t> </a:t>
            </a:r>
            <a:r>
              <a:rPr lang="en-US" dirty="0" smtClean="0"/>
              <a:t>DCHP server should exist in a LAN.</a:t>
            </a:r>
            <a:endParaRPr lang="en-US" sz="1050" dirty="0"/>
          </a:p>
          <a:p>
            <a:pPr algn="ctr"/>
            <a:r>
              <a:rPr lang="en-US" dirty="0" smtClean="0"/>
              <a:t>DHCP server can be very easily HACKED!!! </a:t>
            </a:r>
          </a:p>
          <a:p>
            <a:pPr algn="ctr"/>
            <a:r>
              <a:rPr lang="en-US" b="1" dirty="0" smtClean="0">
                <a:solidFill>
                  <a:srgbClr val="FFFF00"/>
                </a:solidFill>
              </a:rPr>
              <a:t>DHCP Starvation and Man-in-the-middle Attacks!!!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bg/>
                                          </p:spTgt>
                                        </p:tgtEl>
                                        <p:attrNameLst>
                                          <p:attrName>style.visibility</p:attrName>
                                        </p:attrNameLst>
                                      </p:cBhvr>
                                      <p:to>
                                        <p:strVal val="visible"/>
                                      </p:to>
                                    </p:set>
                                    <p:animEffect transition="in" filter="fade">
                                      <p:cBhvr>
                                        <p:cTn id="10" dur="500"/>
                                        <p:tgtEl>
                                          <p:spTgt spid="46">
                                            <p:bg/>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animEffect transition="in" filter="fade">
                                      <p:cBhvr>
                                        <p:cTn id="14" dur="500"/>
                                        <p:tgtEl>
                                          <p:spTgt spid="4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6">
                                            <p:txEl>
                                              <p:pRg st="2" end="2"/>
                                            </p:txEl>
                                          </p:spTgt>
                                        </p:tgtEl>
                                        <p:attrNameLst>
                                          <p:attrName>style.visibility</p:attrName>
                                        </p:attrNameLst>
                                      </p:cBhvr>
                                      <p:to>
                                        <p:strVal val="visible"/>
                                      </p:to>
                                    </p:set>
                                    <p:animEffect transition="in" filter="fade">
                                      <p:cBhvr>
                                        <p:cTn id="19" dur="500"/>
                                        <p:tgtEl>
                                          <p:spTgt spid="4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6">
                                            <p:txEl>
                                              <p:pRg st="4" end="4"/>
                                            </p:txEl>
                                          </p:spTgt>
                                        </p:tgtEl>
                                        <p:attrNameLst>
                                          <p:attrName>style.visibility</p:attrName>
                                        </p:attrNameLst>
                                      </p:cBhvr>
                                      <p:to>
                                        <p:strVal val="visible"/>
                                      </p:to>
                                    </p:set>
                                    <p:animEffect transition="in" filter="fade">
                                      <p:cBhvr>
                                        <p:cTn id="24" dur="500"/>
                                        <p:tgtEl>
                                          <p:spTgt spid="4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6">
                                            <p:txEl>
                                              <p:pRg st="6" end="6"/>
                                            </p:txEl>
                                          </p:spTgt>
                                        </p:tgtEl>
                                        <p:attrNameLst>
                                          <p:attrName>style.visibility</p:attrName>
                                        </p:attrNameLst>
                                      </p:cBhvr>
                                      <p:to>
                                        <p:strVal val="visible"/>
                                      </p:to>
                                    </p:set>
                                    <p:animEffect transition="in" filter="fade">
                                      <p:cBhvr>
                                        <p:cTn id="29" dur="500"/>
                                        <p:tgtEl>
                                          <p:spTgt spid="4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6">
                                            <p:txEl>
                                              <p:pRg st="7" end="7"/>
                                            </p:txEl>
                                          </p:spTgt>
                                        </p:tgtEl>
                                        <p:attrNameLst>
                                          <p:attrName>style.visibility</p:attrName>
                                        </p:attrNameLst>
                                      </p:cBhvr>
                                      <p:to>
                                        <p:strVal val="visible"/>
                                      </p:to>
                                    </p:set>
                                    <p:animEffect transition="in" filter="fade">
                                      <p:cBhvr>
                                        <p:cTn id="32" dur="500"/>
                                        <p:tgtEl>
                                          <p:spTgt spid="4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xEl>
                                              <p:pRg st="9" end="9"/>
                                            </p:txEl>
                                          </p:spTgt>
                                        </p:tgtEl>
                                        <p:attrNameLst>
                                          <p:attrName>style.visibility</p:attrName>
                                        </p:attrNameLst>
                                      </p:cBhvr>
                                      <p:to>
                                        <p:strVal val="visible"/>
                                      </p:to>
                                    </p:set>
                                    <p:animEffect transition="in" filter="fade">
                                      <p:cBhvr>
                                        <p:cTn id="37" dur="500"/>
                                        <p:tgtEl>
                                          <p:spTgt spid="46">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6">
                                            <p:txEl>
                                              <p:pRg st="11" end="11"/>
                                            </p:txEl>
                                          </p:spTgt>
                                        </p:tgtEl>
                                        <p:attrNameLst>
                                          <p:attrName>style.visibility</p:attrName>
                                        </p:attrNameLst>
                                      </p:cBhvr>
                                      <p:to>
                                        <p:strVal val="visible"/>
                                      </p:to>
                                    </p:set>
                                    <p:animEffect transition="in" filter="fade">
                                      <p:cBhvr>
                                        <p:cTn id="40" dur="500"/>
                                        <p:tgtEl>
                                          <p:spTgt spid="46">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6">
                                            <p:txEl>
                                              <p:pRg st="12" end="12"/>
                                            </p:txEl>
                                          </p:spTgt>
                                        </p:tgtEl>
                                        <p:attrNameLst>
                                          <p:attrName>style.visibility</p:attrName>
                                        </p:attrNameLst>
                                      </p:cBhvr>
                                      <p:to>
                                        <p:strVal val="visible"/>
                                      </p:to>
                                    </p:set>
                                    <p:animEffect transition="in" filter="fade">
                                      <p:cBhvr>
                                        <p:cTn id="45" dur="500"/>
                                        <p:tgtEl>
                                          <p:spTgt spid="46">
                                            <p:txEl>
                                              <p:pRg st="12" end="1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6">
                                            <p:txEl>
                                              <p:pRg st="13" end="13"/>
                                            </p:txEl>
                                          </p:spTgt>
                                        </p:tgtEl>
                                        <p:attrNameLst>
                                          <p:attrName>style.visibility</p:attrName>
                                        </p:attrNameLst>
                                      </p:cBhvr>
                                      <p:to>
                                        <p:strVal val="visible"/>
                                      </p:to>
                                    </p:set>
                                    <p:animEffect transition="in" filter="fade">
                                      <p:cBhvr>
                                        <p:cTn id="48" dur="500"/>
                                        <p:tgtEl>
                                          <p:spTgt spid="4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Internet Works!!</a:t>
            </a:r>
            <a:endParaRPr lang="en-US" dirty="0"/>
          </a:p>
        </p:txBody>
      </p:sp>
      <p:sp>
        <p:nvSpPr>
          <p:cNvPr id="3" name="Content Placeholder 2"/>
          <p:cNvSpPr>
            <a:spLocks noGrp="1"/>
          </p:cNvSpPr>
          <p:nvPr>
            <p:ph idx="1"/>
          </p:nvPr>
        </p:nvSpPr>
        <p:spPr>
          <a:xfrm>
            <a:off x="457200" y="2209800"/>
            <a:ext cx="8229600" cy="3916363"/>
          </a:xfrm>
        </p:spPr>
        <p:txBody>
          <a:bodyPr/>
          <a:lstStyle/>
          <a:p>
            <a:pPr algn="just"/>
            <a:r>
              <a:rPr lang="en-US" dirty="0" smtClean="0"/>
              <a:t>Quick review on Local Area Networks (LANs) and Network troubleshooting.</a:t>
            </a:r>
          </a:p>
          <a:p>
            <a:pPr algn="just"/>
            <a:endParaRPr lang="en-US" dirty="0" smtClean="0"/>
          </a:p>
          <a:p>
            <a:pPr algn="just"/>
            <a:r>
              <a:rPr lang="en-US" dirty="0" smtClean="0"/>
              <a:t>The journey of an IP packet: What happens when you type a URL in your web browser!!</a:t>
            </a:r>
          </a:p>
          <a:p>
            <a:pPr algn="just"/>
            <a:endParaRPr lang="en-US" dirty="0" smtClean="0"/>
          </a:p>
          <a:p>
            <a:pPr algn="just"/>
            <a:endParaRPr lang="en-US" dirty="0" smtClean="0"/>
          </a:p>
          <a:p>
            <a:pPr algn="just"/>
            <a:endParaRPr lang="en-US"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211318" y="-76200"/>
            <a:ext cx="9507718" cy="6934200"/>
          </a:xfrm>
          <a:prstGeom prst="rect">
            <a:avLst/>
          </a:prstGeom>
          <a:noFill/>
        </p:spPr>
      </p:pic>
      <p:sp>
        <p:nvSpPr>
          <p:cNvPr id="4" name="Date Placeholder 3"/>
          <p:cNvSpPr>
            <a:spLocks noGrp="1"/>
          </p:cNvSpPr>
          <p:nvPr>
            <p:ph type="dt" sz="half" idx="10"/>
          </p:nvPr>
        </p:nvSpPr>
        <p:spPr>
          <a:xfrm>
            <a:off x="609600" y="6356350"/>
            <a:ext cx="2133600" cy="365125"/>
          </a:xfrm>
        </p:spPr>
        <p:txBody>
          <a:bodyPr/>
          <a:lstStyle/>
          <a:p>
            <a:r>
              <a:rPr lang="en-US" smtClean="0"/>
              <a:t>12-March-13</a:t>
            </a:r>
            <a:endParaRPr lang="en-US"/>
          </a:p>
        </p:txBody>
      </p:sp>
      <p:sp>
        <p:nvSpPr>
          <p:cNvPr id="5" name="Slide Number Placeholder 4"/>
          <p:cNvSpPr>
            <a:spLocks noGrp="1"/>
          </p:cNvSpPr>
          <p:nvPr>
            <p:ph type="sldNum" sz="quarter" idx="12"/>
          </p:nvPr>
        </p:nvSpPr>
        <p:spPr>
          <a:xfrm>
            <a:off x="6705600" y="6356350"/>
            <a:ext cx="2133600" cy="365125"/>
          </a:xfrm>
        </p:spPr>
        <p:txBody>
          <a:bodyPr/>
          <a:lstStyle/>
          <a:p>
            <a:fld id="{7B074F67-7E06-41FB-82AD-00DCC7CD4B23}" type="slidenum">
              <a:rPr lang="en-US" smtClean="0"/>
              <a:pPr/>
              <a:t>20</a:t>
            </a:fld>
            <a:endParaRPr lang="en-US" dirty="0"/>
          </a:p>
        </p:txBody>
      </p:sp>
      <p:grpSp>
        <p:nvGrpSpPr>
          <p:cNvPr id="2" name="Group 9"/>
          <p:cNvGrpSpPr/>
          <p:nvPr/>
        </p:nvGrpSpPr>
        <p:grpSpPr>
          <a:xfrm>
            <a:off x="9144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30480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2672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sp>
        <p:nvSpPr>
          <p:cNvPr id="41" name="Rectangle 40"/>
          <p:cNvSpPr/>
          <p:nvPr/>
        </p:nvSpPr>
        <p:spPr>
          <a:xfrm>
            <a:off x="152400" y="3962400"/>
            <a:ext cx="2281778" cy="830997"/>
          </a:xfrm>
          <a:prstGeom prst="rect">
            <a:avLst/>
          </a:prstGeom>
          <a:solidFill>
            <a:srgbClr val="FFFF00"/>
          </a:solidFill>
        </p:spPr>
        <p:txBody>
          <a:bodyPr wrap="none">
            <a:spAutoFit/>
          </a:bodyPr>
          <a:lstStyle/>
          <a:p>
            <a:r>
              <a:rPr lang="en-US" sz="1600" b="1" dirty="0" smtClean="0">
                <a:solidFill>
                  <a:schemeClr val="tx1"/>
                </a:solidFill>
              </a:rPr>
              <a:t>MAC: 1C:BA:BB:E1:64:19</a:t>
            </a:r>
          </a:p>
          <a:p>
            <a:pPr algn="ctr"/>
            <a:r>
              <a:rPr lang="en-US" sz="1600" b="1" dirty="0" smtClean="0">
                <a:solidFill>
                  <a:srgbClr val="FF0000"/>
                </a:solidFill>
              </a:rPr>
              <a:t>IP Address: ??</a:t>
            </a:r>
          </a:p>
          <a:p>
            <a:pPr algn="ctr"/>
            <a:r>
              <a:rPr lang="en-US" sz="1600" b="1" dirty="0" smtClean="0">
                <a:solidFill>
                  <a:srgbClr val="FF0000"/>
                </a:solidFill>
              </a:rPr>
              <a:t>Subnet mask: ??</a:t>
            </a:r>
          </a:p>
        </p:txBody>
      </p:sp>
      <p:sp>
        <p:nvSpPr>
          <p:cNvPr id="42" name="Rectangle 41"/>
          <p:cNvSpPr/>
          <p:nvPr/>
        </p:nvSpPr>
        <p:spPr>
          <a:xfrm>
            <a:off x="2209800" y="5528846"/>
            <a:ext cx="2305375" cy="830997"/>
          </a:xfrm>
          <a:prstGeom prst="rect">
            <a:avLst/>
          </a:prstGeom>
          <a:solidFill>
            <a:srgbClr val="FFFF00"/>
          </a:solidFill>
        </p:spPr>
        <p:txBody>
          <a:bodyPr wrap="none">
            <a:spAutoFit/>
          </a:bodyPr>
          <a:lstStyle/>
          <a:p>
            <a:r>
              <a:rPr lang="en-US" sz="1600" b="1" dirty="0" smtClean="0">
                <a:solidFill>
                  <a:schemeClr val="tx1"/>
                </a:solidFill>
              </a:rPr>
              <a:t>MAC: 2A:AC:A1:12:B4:54</a:t>
            </a:r>
          </a:p>
          <a:p>
            <a:pPr algn="ctr"/>
            <a:r>
              <a:rPr lang="en-US" sz="1600" b="1" dirty="0" smtClean="0">
                <a:solidFill>
                  <a:srgbClr val="FF0000"/>
                </a:solidFill>
              </a:rPr>
              <a:t>IP Address: ??</a:t>
            </a:r>
          </a:p>
          <a:p>
            <a:pPr algn="ctr"/>
            <a:r>
              <a:rPr lang="en-US" sz="1600" b="1" dirty="0" smtClean="0">
                <a:solidFill>
                  <a:srgbClr val="FF0000"/>
                </a:solidFill>
              </a:rPr>
              <a:t>Subnet mask: ??</a:t>
            </a:r>
          </a:p>
        </p:txBody>
      </p:sp>
      <p:sp>
        <p:nvSpPr>
          <p:cNvPr id="44" name="Rectangle 43"/>
          <p:cNvSpPr/>
          <p:nvPr/>
        </p:nvSpPr>
        <p:spPr>
          <a:xfrm>
            <a:off x="3657600" y="4315326"/>
            <a:ext cx="2226250" cy="830997"/>
          </a:xfrm>
          <a:prstGeom prst="rect">
            <a:avLst/>
          </a:prstGeom>
          <a:solidFill>
            <a:srgbClr val="FFFF00"/>
          </a:solidFill>
        </p:spPr>
        <p:txBody>
          <a:bodyPr wrap="none">
            <a:spAutoFit/>
          </a:bodyPr>
          <a:lstStyle/>
          <a:p>
            <a:r>
              <a:rPr lang="en-US" sz="1600" b="1" dirty="0" smtClean="0">
                <a:solidFill>
                  <a:schemeClr val="tx1"/>
                </a:solidFill>
              </a:rPr>
              <a:t>MAC: 34:54:23:EC:55:66</a:t>
            </a:r>
          </a:p>
          <a:p>
            <a:pPr algn="ctr"/>
            <a:r>
              <a:rPr lang="en-US" sz="1600" b="1" dirty="0" smtClean="0">
                <a:solidFill>
                  <a:srgbClr val="FF0000"/>
                </a:solidFill>
              </a:rPr>
              <a:t>IP Address: ??</a:t>
            </a:r>
          </a:p>
          <a:p>
            <a:pPr algn="ctr"/>
            <a:r>
              <a:rPr lang="en-US" sz="1600" b="1" dirty="0" smtClean="0">
                <a:solidFill>
                  <a:srgbClr val="FF0000"/>
                </a:solidFill>
              </a:rPr>
              <a:t>Subnet mask: ??</a:t>
            </a:r>
          </a:p>
        </p:txBody>
      </p:sp>
      <p:grpSp>
        <p:nvGrpSpPr>
          <p:cNvPr id="10" name="Group 9"/>
          <p:cNvGrpSpPr/>
          <p:nvPr/>
        </p:nvGrpSpPr>
        <p:grpSpPr>
          <a:xfrm>
            <a:off x="2438400" y="2286000"/>
            <a:ext cx="838200" cy="685800"/>
            <a:chOff x="57150" y="5486400"/>
            <a:chExt cx="838200" cy="685800"/>
          </a:xfrm>
        </p:grpSpPr>
        <p:sp>
          <p:nvSpPr>
            <p:cNvPr id="53" name="Smiley Face 5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Joey</a:t>
              </a:r>
              <a:endParaRPr lang="en-US" dirty="0">
                <a:solidFill>
                  <a:schemeClr val="tx1"/>
                </a:solidFill>
              </a:endParaRPr>
            </a:p>
          </p:txBody>
        </p:sp>
      </p:grpSp>
      <p:sp>
        <p:nvSpPr>
          <p:cNvPr id="59" name="Rectangle 58"/>
          <p:cNvSpPr/>
          <p:nvPr/>
        </p:nvSpPr>
        <p:spPr>
          <a:xfrm>
            <a:off x="1676400" y="3048000"/>
            <a:ext cx="2307811" cy="830997"/>
          </a:xfrm>
          <a:prstGeom prst="rect">
            <a:avLst/>
          </a:prstGeom>
          <a:solidFill>
            <a:srgbClr val="FFFF00"/>
          </a:solidFill>
        </p:spPr>
        <p:txBody>
          <a:bodyPr wrap="none">
            <a:spAutoFit/>
          </a:bodyPr>
          <a:lstStyle/>
          <a:p>
            <a:r>
              <a:rPr lang="en-US" sz="1600" b="1" dirty="0" smtClean="0">
                <a:solidFill>
                  <a:schemeClr val="tx1"/>
                </a:solidFill>
              </a:rPr>
              <a:t>MAC: DC:BD:BC:E5:64:69</a:t>
            </a:r>
          </a:p>
          <a:p>
            <a:pPr algn="ctr"/>
            <a:r>
              <a:rPr lang="en-US" sz="1600" b="1" dirty="0" smtClean="0">
                <a:solidFill>
                  <a:srgbClr val="FF0000"/>
                </a:solidFill>
              </a:rPr>
              <a:t>IP Address: ??</a:t>
            </a:r>
          </a:p>
          <a:p>
            <a:pPr algn="ctr"/>
            <a:r>
              <a:rPr lang="en-US" sz="1600" b="1" dirty="0" smtClean="0">
                <a:solidFill>
                  <a:srgbClr val="FF0000"/>
                </a:solidFill>
              </a:rPr>
              <a:t>Subnet mask: ??</a:t>
            </a:r>
          </a:p>
        </p:txBody>
      </p:sp>
      <p:grpSp>
        <p:nvGrpSpPr>
          <p:cNvPr id="11" name="Group 9"/>
          <p:cNvGrpSpPr/>
          <p:nvPr/>
        </p:nvGrpSpPr>
        <p:grpSpPr>
          <a:xfrm>
            <a:off x="5562600" y="2743200"/>
            <a:ext cx="1071022" cy="685800"/>
            <a:chOff x="-175672" y="5486400"/>
            <a:chExt cx="1071022" cy="685800"/>
          </a:xfrm>
        </p:grpSpPr>
        <p:sp>
          <p:nvSpPr>
            <p:cNvPr id="63" name="Smiley Face 62"/>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5672" y="5867400"/>
              <a:ext cx="1071022"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Chandler</a:t>
              </a:r>
              <a:endParaRPr lang="en-US" dirty="0">
                <a:solidFill>
                  <a:schemeClr val="tx1"/>
                </a:solidFill>
              </a:endParaRPr>
            </a:p>
          </p:txBody>
        </p:sp>
      </p:grpSp>
      <p:sp>
        <p:nvSpPr>
          <p:cNvPr id="65" name="Rectangle 64"/>
          <p:cNvSpPr/>
          <p:nvPr/>
        </p:nvSpPr>
        <p:spPr>
          <a:xfrm>
            <a:off x="5057485" y="3404937"/>
            <a:ext cx="2249270" cy="830997"/>
          </a:xfrm>
          <a:prstGeom prst="rect">
            <a:avLst/>
          </a:prstGeom>
          <a:solidFill>
            <a:srgbClr val="FFFF00"/>
          </a:solidFill>
        </p:spPr>
        <p:txBody>
          <a:bodyPr wrap="none">
            <a:spAutoFit/>
          </a:bodyPr>
          <a:lstStyle/>
          <a:p>
            <a:r>
              <a:rPr lang="en-US" sz="1600" b="1" dirty="0" smtClean="0">
                <a:solidFill>
                  <a:schemeClr val="tx1"/>
                </a:solidFill>
              </a:rPr>
              <a:t>MAC: EE:54:B4:E9:24:AC</a:t>
            </a:r>
          </a:p>
          <a:p>
            <a:pPr algn="ctr"/>
            <a:r>
              <a:rPr lang="en-US" sz="1600" b="1" dirty="0" smtClean="0">
                <a:solidFill>
                  <a:srgbClr val="FF0000"/>
                </a:solidFill>
              </a:rPr>
              <a:t>IP Address: ??</a:t>
            </a:r>
          </a:p>
          <a:p>
            <a:pPr algn="ctr"/>
            <a:r>
              <a:rPr lang="en-US" sz="1600" b="1" dirty="0" smtClean="0">
                <a:solidFill>
                  <a:srgbClr val="FF0000"/>
                </a:solidFill>
              </a:rPr>
              <a:t>Subnet mask: ??</a:t>
            </a:r>
          </a:p>
        </p:txBody>
      </p:sp>
      <p:sp>
        <p:nvSpPr>
          <p:cNvPr id="78" name="Rectangle 77"/>
          <p:cNvSpPr/>
          <p:nvPr/>
        </p:nvSpPr>
        <p:spPr>
          <a:xfrm>
            <a:off x="5877402" y="457200"/>
            <a:ext cx="2733198" cy="830997"/>
          </a:xfrm>
          <a:prstGeom prst="rect">
            <a:avLst/>
          </a:prstGeom>
          <a:solidFill>
            <a:srgbClr val="FFFF00"/>
          </a:solidFill>
        </p:spPr>
        <p:txBody>
          <a:bodyPr wrap="square">
            <a:spAutoFit/>
          </a:bodyPr>
          <a:lstStyle/>
          <a:p>
            <a:pPr algn="ctr"/>
            <a:r>
              <a:rPr lang="en-US" sz="1600" b="1" dirty="0" smtClean="0">
                <a:solidFill>
                  <a:schemeClr val="tx1"/>
                </a:solidFill>
              </a:rPr>
              <a:t>MAC LAN: 11:11:11:33:33:33</a:t>
            </a:r>
          </a:p>
          <a:p>
            <a:pPr algn="ctr"/>
            <a:r>
              <a:rPr lang="en-US" sz="1600" b="1" dirty="0" smtClean="0">
                <a:solidFill>
                  <a:srgbClr val="FF0000"/>
                </a:solidFill>
              </a:rPr>
              <a:t>IP Address LAN: ??</a:t>
            </a:r>
          </a:p>
          <a:p>
            <a:pPr algn="ctr"/>
            <a:r>
              <a:rPr lang="en-US" sz="1600" b="1" dirty="0" smtClean="0">
                <a:solidFill>
                  <a:srgbClr val="FF0000"/>
                </a:solidFill>
              </a:rPr>
              <a:t>Subnet mask: ??</a:t>
            </a:r>
            <a:endParaRPr lang="en-US" sz="1600" b="1" dirty="0">
              <a:solidFill>
                <a:srgbClr val="FF0000"/>
              </a:solidFill>
            </a:endParaRPr>
          </a:p>
        </p:txBody>
      </p:sp>
      <p:sp>
        <p:nvSpPr>
          <p:cNvPr id="79" name="Rectangle 78"/>
          <p:cNvSpPr/>
          <p:nvPr/>
        </p:nvSpPr>
        <p:spPr>
          <a:xfrm>
            <a:off x="2133600" y="1295400"/>
            <a:ext cx="3010933" cy="830997"/>
          </a:xfrm>
          <a:prstGeom prst="rect">
            <a:avLst/>
          </a:prstGeom>
          <a:solidFill>
            <a:srgbClr val="FFFF00"/>
          </a:solidFill>
        </p:spPr>
        <p:txBody>
          <a:bodyPr wrap="square">
            <a:spAutoFit/>
          </a:bodyPr>
          <a:lstStyle/>
          <a:p>
            <a:pPr algn="ctr"/>
            <a:r>
              <a:rPr lang="en-US" sz="1600" b="1" dirty="0" smtClean="0">
                <a:solidFill>
                  <a:schemeClr val="tx1"/>
                </a:solidFill>
              </a:rPr>
              <a:t>MAC WAN: 11:11:11:22:22:22</a:t>
            </a:r>
          </a:p>
          <a:p>
            <a:pPr algn="ctr"/>
            <a:r>
              <a:rPr lang="en-US" sz="1600" b="1" dirty="0" smtClean="0">
                <a:solidFill>
                  <a:srgbClr val="FF0000"/>
                </a:solidFill>
              </a:rPr>
              <a:t>IP Address WAN: 130.15.1.100</a:t>
            </a:r>
          </a:p>
          <a:p>
            <a:pPr algn="ctr"/>
            <a:r>
              <a:rPr lang="en-US" sz="1600" b="1" dirty="0" smtClean="0">
                <a:solidFill>
                  <a:srgbClr val="FF0000"/>
                </a:solidFill>
              </a:rPr>
              <a:t>Subnet mask: 255.255.255.0</a:t>
            </a:r>
            <a:endParaRPr lang="en-US" sz="1600" b="1" dirty="0">
              <a:solidFill>
                <a:srgbClr val="FF0000"/>
              </a:solidFill>
            </a:endParaRPr>
          </a:p>
        </p:txBody>
      </p:sp>
      <p:pic>
        <p:nvPicPr>
          <p:cNvPr id="45" name="Picture 3"/>
          <p:cNvPicPr>
            <a:picLocks noChangeAspect="1" noChangeArrowheads="1"/>
          </p:cNvPicPr>
          <p:nvPr/>
        </p:nvPicPr>
        <p:blipFill>
          <a:blip r:embed="rId4" cstate="print"/>
          <a:srcRect r="16582" b="64286"/>
          <a:stretch>
            <a:fillRect/>
          </a:stretch>
        </p:blipFill>
        <p:spPr bwMode="auto">
          <a:xfrm>
            <a:off x="-457200" y="5486400"/>
            <a:ext cx="1600200" cy="1524000"/>
          </a:xfrm>
          <a:prstGeom prst="rect">
            <a:avLst/>
          </a:prstGeom>
          <a:noFill/>
          <a:ln w="9525">
            <a:noFill/>
            <a:miter lim="800000"/>
            <a:headEnd/>
            <a:tailEnd/>
          </a:ln>
        </p:spPr>
      </p:pic>
      <p:grpSp>
        <p:nvGrpSpPr>
          <p:cNvPr id="84" name="Group 83"/>
          <p:cNvGrpSpPr/>
          <p:nvPr/>
        </p:nvGrpSpPr>
        <p:grpSpPr>
          <a:xfrm>
            <a:off x="533400" y="152400"/>
            <a:ext cx="7543800" cy="2514600"/>
            <a:chOff x="533400" y="152400"/>
            <a:chExt cx="7543800" cy="2514600"/>
          </a:xfrm>
        </p:grpSpPr>
        <p:pic>
          <p:nvPicPr>
            <p:cNvPr id="24" name="Picture 14" descr="http://www.clker.com/cliparts/V/M/t/2/m/x/switch-md.png"/>
            <p:cNvPicPr>
              <a:picLocks noChangeAspect="1" noChangeArrowheads="1"/>
            </p:cNvPicPr>
            <p:nvPr/>
          </p:nvPicPr>
          <p:blipFill>
            <a:blip r:embed="rId5" cstate="print"/>
            <a:srcRect/>
            <a:stretch>
              <a:fillRect/>
            </a:stretch>
          </p:blipFill>
          <p:spPr bwMode="auto">
            <a:xfrm>
              <a:off x="6705600" y="2209800"/>
              <a:ext cx="605536" cy="457200"/>
            </a:xfrm>
            <a:prstGeom prst="rect">
              <a:avLst/>
            </a:prstGeom>
            <a:noFill/>
          </p:spPr>
        </p:pic>
        <p:pic>
          <p:nvPicPr>
            <p:cNvPr id="66" name="Picture 18" descr="http://cdn.alternativewireless.com/media/catalog/category/1194983791867471366access_point_nicolas_cle_.svg.med.png"/>
            <p:cNvPicPr>
              <a:picLocks noChangeAspect="1" noChangeArrowheads="1"/>
            </p:cNvPicPr>
            <p:nvPr/>
          </p:nvPicPr>
          <p:blipFill>
            <a:blip r:embed="rId6" cstate="print"/>
            <a:srcRect/>
            <a:stretch>
              <a:fillRect/>
            </a:stretch>
          </p:blipFill>
          <p:spPr bwMode="auto">
            <a:xfrm rot="2074158">
              <a:off x="7086600" y="990600"/>
              <a:ext cx="990600" cy="1069560"/>
            </a:xfrm>
            <a:prstGeom prst="rect">
              <a:avLst/>
            </a:prstGeom>
            <a:noFill/>
          </p:spPr>
        </p:pic>
        <p:cxnSp>
          <p:nvCxnSpPr>
            <p:cNvPr id="68" name="Straight Connector 67"/>
            <p:cNvCxnSpPr>
              <a:stCxn id="24" idx="0"/>
            </p:cNvCxnSpPr>
            <p:nvPr/>
          </p:nvCxnSpPr>
          <p:spPr>
            <a:xfrm flipV="1">
              <a:off x="70083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0" name="Picture 4" descr="http://nuwan4u.files.wordpress.com/2011/08/cisco-router-icon.jpg"/>
            <p:cNvPicPr>
              <a:picLocks noChangeAspect="1" noChangeArrowheads="1"/>
            </p:cNvPicPr>
            <p:nvPr/>
          </p:nvPicPr>
          <p:blipFill>
            <a:blip r:embed="rId7" cstate="print"/>
            <a:srcRect l="9677" t="11599" r="12903" b="11073"/>
            <a:stretch>
              <a:fillRect/>
            </a:stretch>
          </p:blipFill>
          <p:spPr bwMode="auto">
            <a:xfrm>
              <a:off x="5257800" y="1066800"/>
              <a:ext cx="441960" cy="368300"/>
            </a:xfrm>
            <a:prstGeom prst="rect">
              <a:avLst/>
            </a:prstGeom>
            <a:noFill/>
          </p:spPr>
        </p:pic>
        <p:cxnSp>
          <p:nvCxnSpPr>
            <p:cNvPr id="71" name="Straight Connector 70"/>
            <p:cNvCxnSpPr>
              <a:stCxn id="24" idx="0"/>
              <a:endCxn id="70" idx="3"/>
            </p:cNvCxnSpPr>
            <p:nvPr/>
          </p:nvCxnSpPr>
          <p:spPr>
            <a:xfrm flipH="1" flipV="1">
              <a:off x="5699760" y="1250950"/>
              <a:ext cx="1308608" cy="9588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Cloud 73"/>
            <p:cNvSpPr/>
            <p:nvPr/>
          </p:nvSpPr>
          <p:spPr>
            <a:xfrm>
              <a:off x="533400" y="152400"/>
              <a:ext cx="243840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Internet</a:t>
              </a:r>
              <a:endParaRPr lang="en-US" sz="2400" b="1" dirty="0"/>
            </a:p>
          </p:txBody>
        </p:sp>
        <p:cxnSp>
          <p:nvCxnSpPr>
            <p:cNvPr id="75" name="Straight Connector 74"/>
            <p:cNvCxnSpPr>
              <a:stCxn id="74" idx="0"/>
              <a:endCxn id="70" idx="1"/>
            </p:cNvCxnSpPr>
            <p:nvPr/>
          </p:nvCxnSpPr>
          <p:spPr>
            <a:xfrm>
              <a:off x="2969768" y="838200"/>
              <a:ext cx="2288032" cy="412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5105400" y="1143000"/>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638800" y="1143000"/>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p:cNvSpPr/>
          <p:nvPr/>
        </p:nvSpPr>
        <p:spPr>
          <a:xfrm>
            <a:off x="5867400" y="457200"/>
            <a:ext cx="2733198" cy="830997"/>
          </a:xfrm>
          <a:prstGeom prst="rect">
            <a:avLst/>
          </a:prstGeom>
          <a:solidFill>
            <a:srgbClr val="FFFF00"/>
          </a:solidFill>
        </p:spPr>
        <p:txBody>
          <a:bodyPr wrap="square">
            <a:spAutoFit/>
          </a:bodyPr>
          <a:lstStyle/>
          <a:p>
            <a:pPr algn="ctr"/>
            <a:r>
              <a:rPr lang="en-US" sz="1600" b="1" dirty="0" smtClean="0">
                <a:solidFill>
                  <a:schemeClr val="tx1"/>
                </a:solidFill>
              </a:rPr>
              <a:t>MAC LAN: 11:11:11:33:33:33</a:t>
            </a:r>
          </a:p>
          <a:p>
            <a:pPr algn="ctr"/>
            <a:r>
              <a:rPr lang="en-US" sz="1600" b="1" dirty="0" smtClean="0">
                <a:solidFill>
                  <a:schemeClr val="accent3">
                    <a:lumMod val="50000"/>
                  </a:schemeClr>
                </a:solidFill>
              </a:rPr>
              <a:t>IP Address LAN: 10.0.0.1</a:t>
            </a:r>
          </a:p>
          <a:p>
            <a:pPr algn="ctr"/>
            <a:r>
              <a:rPr lang="en-US" sz="1600" b="1" dirty="0" smtClean="0">
                <a:solidFill>
                  <a:schemeClr val="accent3">
                    <a:lumMod val="50000"/>
                  </a:schemeClr>
                </a:solidFill>
              </a:rPr>
              <a:t>Subnet mask: 255.0.0.0</a:t>
            </a:r>
            <a:endParaRPr lang="en-US" sz="1600" b="1" dirty="0">
              <a:solidFill>
                <a:schemeClr val="accent3">
                  <a:lumMod val="50000"/>
                </a:schemeClr>
              </a:solidFill>
            </a:endParaRPr>
          </a:p>
        </p:txBody>
      </p:sp>
      <p:sp>
        <p:nvSpPr>
          <p:cNvPr id="43" name="Rectangle 42"/>
          <p:cNvSpPr/>
          <p:nvPr/>
        </p:nvSpPr>
        <p:spPr>
          <a:xfrm>
            <a:off x="1676400" y="2971800"/>
            <a:ext cx="2307811" cy="1077218"/>
          </a:xfrm>
          <a:prstGeom prst="rect">
            <a:avLst/>
          </a:prstGeom>
          <a:solidFill>
            <a:srgbClr val="FFFF00"/>
          </a:solidFill>
        </p:spPr>
        <p:txBody>
          <a:bodyPr wrap="none">
            <a:spAutoFit/>
          </a:bodyPr>
          <a:lstStyle/>
          <a:p>
            <a:r>
              <a:rPr lang="en-US" sz="1600" b="1" dirty="0" smtClean="0">
                <a:solidFill>
                  <a:schemeClr val="tx1"/>
                </a:solidFill>
              </a:rPr>
              <a:t>MAC: DC:BD:BC:E5:64:69</a:t>
            </a:r>
          </a:p>
          <a:p>
            <a:pPr algn="ctr"/>
            <a:r>
              <a:rPr lang="en-US" sz="1600" b="1" dirty="0" smtClean="0">
                <a:solidFill>
                  <a:schemeClr val="accent3">
                    <a:lumMod val="50000"/>
                  </a:schemeClr>
                </a:solidFill>
              </a:rPr>
              <a:t>IP Address: 10.0.0.2</a:t>
            </a:r>
          </a:p>
          <a:p>
            <a:pPr algn="ctr"/>
            <a:r>
              <a:rPr lang="en-US" sz="1600" b="1" dirty="0" smtClean="0">
                <a:solidFill>
                  <a:schemeClr val="accent3">
                    <a:lumMod val="50000"/>
                  </a:schemeClr>
                </a:solidFill>
              </a:rPr>
              <a:t>Subnet mask: 255.0.0.0</a:t>
            </a:r>
          </a:p>
          <a:p>
            <a:pPr algn="ctr"/>
            <a:r>
              <a:rPr lang="en-US" sz="1600" b="1" dirty="0" smtClean="0">
                <a:solidFill>
                  <a:schemeClr val="accent3">
                    <a:lumMod val="50000"/>
                  </a:schemeClr>
                </a:solidFill>
              </a:rPr>
              <a:t>Gateway: 10.0.0.1</a:t>
            </a:r>
          </a:p>
        </p:txBody>
      </p:sp>
      <p:sp>
        <p:nvSpPr>
          <p:cNvPr id="47" name="Rectangle 46"/>
          <p:cNvSpPr/>
          <p:nvPr/>
        </p:nvSpPr>
        <p:spPr>
          <a:xfrm>
            <a:off x="152400" y="3962400"/>
            <a:ext cx="2281778" cy="1077218"/>
          </a:xfrm>
          <a:prstGeom prst="rect">
            <a:avLst/>
          </a:prstGeom>
          <a:solidFill>
            <a:srgbClr val="FFFF00"/>
          </a:solidFill>
        </p:spPr>
        <p:txBody>
          <a:bodyPr wrap="none">
            <a:spAutoFit/>
          </a:bodyPr>
          <a:lstStyle/>
          <a:p>
            <a:r>
              <a:rPr lang="en-US" sz="1600" b="1" dirty="0" smtClean="0">
                <a:solidFill>
                  <a:schemeClr val="tx1"/>
                </a:solidFill>
              </a:rPr>
              <a:t>MAC: 1C:BA:BB:E1:64:19</a:t>
            </a:r>
          </a:p>
          <a:p>
            <a:pPr algn="ctr"/>
            <a:r>
              <a:rPr lang="en-US" sz="1600" b="1" dirty="0" smtClean="0">
                <a:solidFill>
                  <a:schemeClr val="accent3">
                    <a:lumMod val="50000"/>
                  </a:schemeClr>
                </a:solidFill>
              </a:rPr>
              <a:t>IP Address: 10.0.0.3</a:t>
            </a:r>
          </a:p>
          <a:p>
            <a:pPr algn="ctr"/>
            <a:r>
              <a:rPr lang="en-US" sz="1600" b="1" dirty="0" smtClean="0">
                <a:solidFill>
                  <a:schemeClr val="accent3">
                    <a:lumMod val="50000"/>
                  </a:schemeClr>
                </a:solidFill>
              </a:rPr>
              <a:t>Subnet mask: 255.0.0.0</a:t>
            </a:r>
          </a:p>
          <a:p>
            <a:pPr algn="ctr"/>
            <a:r>
              <a:rPr lang="en-US" sz="1600" b="1" dirty="0" smtClean="0">
                <a:solidFill>
                  <a:schemeClr val="accent3">
                    <a:lumMod val="50000"/>
                  </a:schemeClr>
                </a:solidFill>
              </a:rPr>
              <a:t>Gateway: 10.0.0.1</a:t>
            </a:r>
          </a:p>
        </p:txBody>
      </p:sp>
      <p:sp>
        <p:nvSpPr>
          <p:cNvPr id="48" name="Rectangle 47"/>
          <p:cNvSpPr/>
          <p:nvPr/>
        </p:nvSpPr>
        <p:spPr>
          <a:xfrm>
            <a:off x="2209800" y="5486400"/>
            <a:ext cx="2305375" cy="1077218"/>
          </a:xfrm>
          <a:prstGeom prst="rect">
            <a:avLst/>
          </a:prstGeom>
          <a:solidFill>
            <a:srgbClr val="FFFF00"/>
          </a:solidFill>
        </p:spPr>
        <p:txBody>
          <a:bodyPr wrap="none">
            <a:spAutoFit/>
          </a:bodyPr>
          <a:lstStyle/>
          <a:p>
            <a:r>
              <a:rPr lang="en-US" sz="1600" b="1" dirty="0" smtClean="0">
                <a:solidFill>
                  <a:schemeClr val="tx1"/>
                </a:solidFill>
              </a:rPr>
              <a:t>MAC: 2A:AC:A1:12:B4:54</a:t>
            </a:r>
          </a:p>
          <a:p>
            <a:pPr algn="ctr"/>
            <a:r>
              <a:rPr lang="en-US" sz="1600" b="1" dirty="0" smtClean="0">
                <a:solidFill>
                  <a:schemeClr val="accent3">
                    <a:lumMod val="50000"/>
                  </a:schemeClr>
                </a:solidFill>
              </a:rPr>
              <a:t>IP Address: 10.0.0.4</a:t>
            </a:r>
          </a:p>
          <a:p>
            <a:pPr algn="ctr"/>
            <a:r>
              <a:rPr lang="en-US" sz="1600" b="1" dirty="0" smtClean="0">
                <a:solidFill>
                  <a:schemeClr val="accent3">
                    <a:lumMod val="50000"/>
                  </a:schemeClr>
                </a:solidFill>
              </a:rPr>
              <a:t>Subnet mask: 255.0.0.0</a:t>
            </a:r>
          </a:p>
          <a:p>
            <a:pPr algn="ctr"/>
            <a:r>
              <a:rPr lang="en-US" sz="1600" b="1" dirty="0" smtClean="0">
                <a:solidFill>
                  <a:schemeClr val="accent3">
                    <a:lumMod val="50000"/>
                  </a:schemeClr>
                </a:solidFill>
              </a:rPr>
              <a:t>Gateway: 10.0.0.1</a:t>
            </a:r>
          </a:p>
        </p:txBody>
      </p:sp>
      <p:sp>
        <p:nvSpPr>
          <p:cNvPr id="49" name="Rectangle 48"/>
          <p:cNvSpPr/>
          <p:nvPr/>
        </p:nvSpPr>
        <p:spPr>
          <a:xfrm>
            <a:off x="3657600" y="4350603"/>
            <a:ext cx="2226250" cy="1077218"/>
          </a:xfrm>
          <a:prstGeom prst="rect">
            <a:avLst/>
          </a:prstGeom>
          <a:solidFill>
            <a:srgbClr val="FFFF00"/>
          </a:solidFill>
        </p:spPr>
        <p:txBody>
          <a:bodyPr wrap="none">
            <a:spAutoFit/>
          </a:bodyPr>
          <a:lstStyle/>
          <a:p>
            <a:r>
              <a:rPr lang="en-US" sz="1600" b="1" dirty="0" smtClean="0">
                <a:solidFill>
                  <a:schemeClr val="tx1"/>
                </a:solidFill>
              </a:rPr>
              <a:t>MAC: 34:54:23:EC:55:66</a:t>
            </a:r>
          </a:p>
          <a:p>
            <a:pPr algn="ctr"/>
            <a:r>
              <a:rPr lang="en-US" sz="1600" b="1" dirty="0" smtClean="0">
                <a:solidFill>
                  <a:schemeClr val="accent3">
                    <a:lumMod val="50000"/>
                  </a:schemeClr>
                </a:solidFill>
              </a:rPr>
              <a:t>IP Address: 10.0.0.5</a:t>
            </a:r>
          </a:p>
          <a:p>
            <a:pPr algn="ctr"/>
            <a:r>
              <a:rPr lang="en-US" sz="1600" b="1" dirty="0" smtClean="0">
                <a:solidFill>
                  <a:schemeClr val="accent3">
                    <a:lumMod val="50000"/>
                  </a:schemeClr>
                </a:solidFill>
              </a:rPr>
              <a:t>Subnet mask: 255.0.0.0</a:t>
            </a:r>
          </a:p>
          <a:p>
            <a:pPr algn="ctr"/>
            <a:r>
              <a:rPr lang="en-US" sz="1600" b="1" dirty="0" smtClean="0">
                <a:solidFill>
                  <a:schemeClr val="accent3">
                    <a:lumMod val="50000"/>
                  </a:schemeClr>
                </a:solidFill>
              </a:rPr>
              <a:t>Gateway: 10.0.0.1</a:t>
            </a:r>
          </a:p>
        </p:txBody>
      </p:sp>
      <p:sp>
        <p:nvSpPr>
          <p:cNvPr id="50" name="Rectangle 49"/>
          <p:cNvSpPr/>
          <p:nvPr/>
        </p:nvSpPr>
        <p:spPr>
          <a:xfrm>
            <a:off x="5029200" y="3404937"/>
            <a:ext cx="2249270" cy="1077218"/>
          </a:xfrm>
          <a:prstGeom prst="rect">
            <a:avLst/>
          </a:prstGeom>
          <a:solidFill>
            <a:srgbClr val="FFFF00"/>
          </a:solidFill>
        </p:spPr>
        <p:txBody>
          <a:bodyPr wrap="none">
            <a:spAutoFit/>
          </a:bodyPr>
          <a:lstStyle/>
          <a:p>
            <a:r>
              <a:rPr lang="en-US" sz="1600" b="1" dirty="0" smtClean="0">
                <a:solidFill>
                  <a:schemeClr val="tx1"/>
                </a:solidFill>
              </a:rPr>
              <a:t>MAC: EE:54:B4:E9:24:AC</a:t>
            </a:r>
          </a:p>
          <a:p>
            <a:pPr algn="ctr"/>
            <a:r>
              <a:rPr lang="en-US" sz="1600" b="1" dirty="0" smtClean="0">
                <a:solidFill>
                  <a:schemeClr val="accent3">
                    <a:lumMod val="50000"/>
                  </a:schemeClr>
                </a:solidFill>
              </a:rPr>
              <a:t>IP Address: 10.0.0.6</a:t>
            </a:r>
          </a:p>
          <a:p>
            <a:pPr algn="ctr"/>
            <a:r>
              <a:rPr lang="en-US" sz="1600" b="1" dirty="0" smtClean="0">
                <a:solidFill>
                  <a:schemeClr val="accent3">
                    <a:lumMod val="50000"/>
                  </a:schemeClr>
                </a:solidFill>
              </a:rPr>
              <a:t>Subnet mask: 255.0.0.0</a:t>
            </a:r>
          </a:p>
          <a:p>
            <a:pPr algn="ctr"/>
            <a:r>
              <a:rPr lang="en-US" sz="1600" b="1" dirty="0" smtClean="0">
                <a:solidFill>
                  <a:schemeClr val="accent3">
                    <a:lumMod val="50000"/>
                  </a:schemeClr>
                </a:solidFill>
              </a:rPr>
              <a:t>Gateway: 10.0.0.1</a:t>
            </a:r>
          </a:p>
        </p:txBody>
      </p:sp>
      <p:grpSp>
        <p:nvGrpSpPr>
          <p:cNvPr id="83" name="Group 82"/>
          <p:cNvGrpSpPr/>
          <p:nvPr/>
        </p:nvGrpSpPr>
        <p:grpSpPr>
          <a:xfrm>
            <a:off x="-2057400" y="381000"/>
            <a:ext cx="2522164" cy="3588841"/>
            <a:chOff x="-3763073" y="417747"/>
            <a:chExt cx="4075437" cy="4497138"/>
          </a:xfrm>
        </p:grpSpPr>
        <p:pic>
          <p:nvPicPr>
            <p:cNvPr id="51" name="Picture 4" descr="http://nuwan4u.files.wordpress.com/2011/08/cisco-router-icon.jpg"/>
            <p:cNvPicPr>
              <a:picLocks noChangeAspect="1" noChangeArrowheads="1"/>
            </p:cNvPicPr>
            <p:nvPr/>
          </p:nvPicPr>
          <p:blipFill>
            <a:blip r:embed="rId7" cstate="print"/>
            <a:srcRect l="9677" t="11599" r="12903" b="11073"/>
            <a:stretch>
              <a:fillRect/>
            </a:stretch>
          </p:blipFill>
          <p:spPr bwMode="auto">
            <a:xfrm>
              <a:off x="-1219200" y="1295400"/>
              <a:ext cx="441960" cy="368300"/>
            </a:xfrm>
            <a:prstGeom prst="rect">
              <a:avLst/>
            </a:prstGeom>
            <a:noFill/>
          </p:spPr>
        </p:pic>
        <p:cxnSp>
          <p:nvCxnSpPr>
            <p:cNvPr id="52" name="Straight Connector 51"/>
            <p:cNvCxnSpPr>
              <a:stCxn id="74" idx="2"/>
              <a:endCxn id="51" idx="3"/>
            </p:cNvCxnSpPr>
            <p:nvPr/>
          </p:nvCxnSpPr>
          <p:spPr>
            <a:xfrm flipH="1">
              <a:off x="-777240" y="838200"/>
              <a:ext cx="1089604" cy="6413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762000" y="1399674"/>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3124202" y="3276600"/>
              <a:ext cx="1208044" cy="685801"/>
              <a:chOff x="57148" y="5486400"/>
              <a:chExt cx="1208044" cy="685801"/>
            </a:xfrm>
          </p:grpSpPr>
          <p:sp>
            <p:nvSpPr>
              <p:cNvPr id="61" name="Smiley Face 60"/>
              <p:cNvSpPr/>
              <p:nvPr/>
            </p:nvSpPr>
            <p:spPr>
              <a:xfrm>
                <a:off x="561737"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7148" y="5874053"/>
                <a:ext cx="1208044" cy="298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P</a:t>
                </a:r>
                <a:r>
                  <a:rPr lang="en-US" sz="1100" dirty="0" smtClean="0">
                    <a:solidFill>
                      <a:schemeClr val="tx1"/>
                    </a:solidFill>
                  </a:rPr>
                  <a:t>hoebe</a:t>
                </a:r>
                <a:endParaRPr lang="en-US" sz="1100" dirty="0">
                  <a:solidFill>
                    <a:schemeClr val="tx1"/>
                  </a:solidFill>
                </a:endParaRPr>
              </a:p>
            </p:txBody>
          </p:sp>
        </p:grpSp>
        <p:cxnSp>
          <p:nvCxnSpPr>
            <p:cNvPr id="67" name="Straight Connector 66"/>
            <p:cNvCxnSpPr>
              <a:stCxn id="51" idx="1"/>
              <a:endCxn id="61" idx="6"/>
            </p:cNvCxnSpPr>
            <p:nvPr/>
          </p:nvCxnSpPr>
          <p:spPr>
            <a:xfrm flipH="1">
              <a:off x="-2162412" y="1479550"/>
              <a:ext cx="943212" cy="20256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Oval 72"/>
            <p:cNvSpPr/>
            <p:nvPr/>
          </p:nvSpPr>
          <p:spPr>
            <a:xfrm>
              <a:off x="-1295400" y="1524000"/>
              <a:ext cx="152400" cy="1524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639944" y="417747"/>
              <a:ext cx="3298078" cy="723134"/>
            </a:xfrm>
            <a:prstGeom prst="rect">
              <a:avLst/>
            </a:prstGeom>
            <a:solidFill>
              <a:srgbClr val="FFFF00"/>
            </a:solidFill>
          </p:spPr>
          <p:txBody>
            <a:bodyPr wrap="square">
              <a:spAutoFit/>
            </a:bodyPr>
            <a:lstStyle/>
            <a:p>
              <a:pPr algn="ctr"/>
              <a:r>
                <a:rPr lang="en-US" sz="1050" b="1" dirty="0" smtClean="0">
                  <a:solidFill>
                    <a:schemeClr val="tx1"/>
                  </a:solidFill>
                </a:rPr>
                <a:t>MAC WAN: 11:11:11:55:55:55</a:t>
              </a:r>
            </a:p>
            <a:p>
              <a:pPr algn="ctr"/>
              <a:r>
                <a:rPr lang="en-US" sz="1050" b="1" dirty="0" smtClean="0">
                  <a:solidFill>
                    <a:srgbClr val="FF0000"/>
                  </a:solidFill>
                </a:rPr>
                <a:t>IP Address WAN: 13.15.1.101</a:t>
              </a:r>
            </a:p>
            <a:p>
              <a:pPr algn="ctr"/>
              <a:r>
                <a:rPr lang="en-US" sz="1050" b="1" dirty="0" smtClean="0">
                  <a:solidFill>
                    <a:srgbClr val="FF0000"/>
                  </a:solidFill>
                </a:rPr>
                <a:t>Subnet mask: 255.255.255.0</a:t>
              </a:r>
              <a:endParaRPr lang="en-US" sz="1050" b="1" dirty="0">
                <a:solidFill>
                  <a:srgbClr val="FF0000"/>
                </a:solidFill>
              </a:endParaRPr>
            </a:p>
          </p:txBody>
        </p:sp>
        <p:sp>
          <p:nvSpPr>
            <p:cNvPr id="77" name="Rectangle 76"/>
            <p:cNvSpPr/>
            <p:nvPr/>
          </p:nvSpPr>
          <p:spPr>
            <a:xfrm>
              <a:off x="-2971800" y="1904999"/>
              <a:ext cx="2733197" cy="964178"/>
            </a:xfrm>
            <a:prstGeom prst="rect">
              <a:avLst/>
            </a:prstGeom>
            <a:solidFill>
              <a:srgbClr val="FFFF00"/>
            </a:solidFill>
          </p:spPr>
          <p:txBody>
            <a:bodyPr wrap="square">
              <a:spAutoFit/>
            </a:bodyPr>
            <a:lstStyle/>
            <a:p>
              <a:pPr algn="ctr"/>
              <a:r>
                <a:rPr lang="en-US" sz="1100" b="1" dirty="0" smtClean="0">
                  <a:solidFill>
                    <a:schemeClr val="tx1"/>
                  </a:solidFill>
                </a:rPr>
                <a:t>MAC LAN: 11:11:11:44:44:44</a:t>
              </a:r>
            </a:p>
            <a:p>
              <a:pPr algn="ctr"/>
              <a:r>
                <a:rPr lang="en-US" sz="1100" b="1" dirty="0" smtClean="0">
                  <a:solidFill>
                    <a:schemeClr val="accent3">
                      <a:lumMod val="50000"/>
                    </a:schemeClr>
                  </a:solidFill>
                </a:rPr>
                <a:t>IP Address LAN: 10.0.0.1</a:t>
              </a:r>
            </a:p>
            <a:p>
              <a:pPr algn="ctr"/>
              <a:r>
                <a:rPr lang="en-US" sz="1100" b="1" dirty="0" smtClean="0">
                  <a:solidFill>
                    <a:schemeClr val="accent3">
                      <a:lumMod val="50000"/>
                    </a:schemeClr>
                  </a:solidFill>
                </a:rPr>
                <a:t>Subnet mask: 255.0.0.0</a:t>
              </a:r>
              <a:endParaRPr lang="en-US" sz="1100" b="1" dirty="0">
                <a:solidFill>
                  <a:schemeClr val="accent3">
                    <a:lumMod val="50000"/>
                  </a:schemeClr>
                </a:solidFill>
              </a:endParaRPr>
            </a:p>
          </p:txBody>
        </p:sp>
        <p:sp>
          <p:nvSpPr>
            <p:cNvPr id="81" name="Rectangle 80"/>
            <p:cNvSpPr/>
            <p:nvPr/>
          </p:nvSpPr>
          <p:spPr>
            <a:xfrm>
              <a:off x="-3763073" y="3950707"/>
              <a:ext cx="2673615" cy="964178"/>
            </a:xfrm>
            <a:prstGeom prst="rect">
              <a:avLst/>
            </a:prstGeom>
            <a:solidFill>
              <a:srgbClr val="FFFF00"/>
            </a:solidFill>
          </p:spPr>
          <p:txBody>
            <a:bodyPr wrap="none">
              <a:spAutoFit/>
            </a:bodyPr>
            <a:lstStyle/>
            <a:p>
              <a:pPr algn="ctr"/>
              <a:r>
                <a:rPr lang="en-US" sz="1100" b="1" dirty="0" smtClean="0">
                  <a:solidFill>
                    <a:schemeClr val="tx1"/>
                  </a:solidFill>
                </a:rPr>
                <a:t>MAC: 11:BA:AC:E5:A4:A9</a:t>
              </a:r>
            </a:p>
            <a:p>
              <a:pPr algn="ctr"/>
              <a:r>
                <a:rPr lang="en-US" sz="1100" b="1" dirty="0" smtClean="0">
                  <a:solidFill>
                    <a:schemeClr val="accent3">
                      <a:lumMod val="50000"/>
                    </a:schemeClr>
                  </a:solidFill>
                </a:rPr>
                <a:t>IP Address: 10.0.0.2</a:t>
              </a:r>
            </a:p>
            <a:p>
              <a:pPr algn="ctr"/>
              <a:r>
                <a:rPr lang="en-US" sz="1100" b="1" dirty="0" smtClean="0">
                  <a:solidFill>
                    <a:schemeClr val="accent3">
                      <a:lumMod val="50000"/>
                    </a:schemeClr>
                  </a:solidFill>
                </a:rPr>
                <a:t>Subnet mask: 255.0.0.0</a:t>
              </a:r>
            </a:p>
            <a:p>
              <a:pPr algn="ctr"/>
              <a:r>
                <a:rPr lang="en-US" sz="1100" b="1" dirty="0" smtClean="0">
                  <a:solidFill>
                    <a:schemeClr val="accent3">
                      <a:lumMod val="50000"/>
                    </a:schemeClr>
                  </a:solidFill>
                </a:rPr>
                <a:t>Gateway: 10.0.0.1</a:t>
              </a:r>
            </a:p>
          </p:txBody>
        </p:sp>
      </p:grpSp>
      <p:sp>
        <p:nvSpPr>
          <p:cNvPr id="85" name="Flowchart: Extract 84"/>
          <p:cNvSpPr/>
          <p:nvPr/>
        </p:nvSpPr>
        <p:spPr>
          <a:xfrm>
            <a:off x="2133600" y="228600"/>
            <a:ext cx="1066800" cy="83820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ISP</a:t>
            </a:r>
            <a:endParaRPr lang="en-US" b="1" dirty="0"/>
          </a:p>
        </p:txBody>
      </p:sp>
      <p:sp>
        <p:nvSpPr>
          <p:cNvPr id="86" name="Flowchart: Extract 85"/>
          <p:cNvSpPr/>
          <p:nvPr/>
        </p:nvSpPr>
        <p:spPr>
          <a:xfrm>
            <a:off x="0" y="0"/>
            <a:ext cx="1066800" cy="838200"/>
          </a:xfrm>
          <a:prstGeom prst="flowChartExtra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ISP</a:t>
            </a:r>
            <a:endParaRPr lang="en-US" b="1" dirty="0"/>
          </a:p>
        </p:txBody>
      </p:sp>
      <p:sp>
        <p:nvSpPr>
          <p:cNvPr id="46" name="Rounded Rectangular Callout 45"/>
          <p:cNvSpPr/>
          <p:nvPr/>
        </p:nvSpPr>
        <p:spPr>
          <a:xfrm>
            <a:off x="0" y="76200"/>
            <a:ext cx="9144000" cy="5638800"/>
          </a:xfrm>
          <a:prstGeom prst="wedgeRoundRectCallout">
            <a:avLst>
              <a:gd name="adj1" fmla="val -40727"/>
              <a:gd name="adj2" fmla="val 57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smtClean="0">
                <a:solidFill>
                  <a:schemeClr val="bg1"/>
                </a:solidFill>
              </a:rPr>
              <a:t>IPv4 only supports </a:t>
            </a:r>
            <a:r>
              <a:rPr lang="en-US" sz="2000" b="1" dirty="0" smtClean="0">
                <a:solidFill>
                  <a:schemeClr val="bg1"/>
                </a:solidFill>
              </a:rPr>
              <a:t>4.3 billion addresses </a:t>
            </a:r>
            <a:r>
              <a:rPr lang="en-US" dirty="0" smtClean="0">
                <a:solidFill>
                  <a:schemeClr val="bg1"/>
                </a:solidFill>
              </a:rPr>
              <a:t>and that is </a:t>
            </a:r>
            <a:r>
              <a:rPr lang="en-US" sz="2000" b="1" dirty="0" smtClean="0">
                <a:solidFill>
                  <a:schemeClr val="bg1"/>
                </a:solidFill>
              </a:rPr>
              <a:t>not enough </a:t>
            </a:r>
          </a:p>
          <a:p>
            <a:pPr algn="ctr"/>
            <a:r>
              <a:rPr lang="en-US" dirty="0" smtClean="0">
                <a:solidFill>
                  <a:schemeClr val="bg1"/>
                </a:solidFill>
              </a:rPr>
              <a:t>to provide </a:t>
            </a:r>
            <a:r>
              <a:rPr lang="en-US" sz="2000" b="1" dirty="0" smtClean="0">
                <a:solidFill>
                  <a:schemeClr val="bg1"/>
                </a:solidFill>
              </a:rPr>
              <a:t>a unique Public IP address to  all devices </a:t>
            </a:r>
            <a:r>
              <a:rPr lang="en-US" dirty="0" smtClean="0">
                <a:solidFill>
                  <a:schemeClr val="bg1"/>
                </a:solidFill>
              </a:rPr>
              <a:t>on the  internet!!!</a:t>
            </a:r>
          </a:p>
          <a:p>
            <a:pPr algn="ctr"/>
            <a:endParaRPr lang="en-US" sz="600" dirty="0" smtClean="0">
              <a:solidFill>
                <a:schemeClr val="bg1"/>
              </a:solidFill>
            </a:endParaRPr>
          </a:p>
          <a:p>
            <a:pPr algn="ctr"/>
            <a:r>
              <a:rPr lang="en-US" b="1" dirty="0" smtClean="0">
                <a:solidFill>
                  <a:schemeClr val="bg1"/>
                </a:solidFill>
              </a:rPr>
              <a:t>Solution: </a:t>
            </a:r>
            <a:r>
              <a:rPr lang="en-US" sz="2000" b="1" dirty="0" smtClean="0">
                <a:solidFill>
                  <a:schemeClr val="bg1"/>
                </a:solidFill>
              </a:rPr>
              <a:t>Private IP address ranges</a:t>
            </a:r>
            <a:endParaRPr lang="en-US" sz="100" dirty="0" smtClean="0">
              <a:solidFill>
                <a:schemeClr val="bg1"/>
              </a:solidFill>
            </a:endParaRPr>
          </a:p>
          <a:p>
            <a:pPr algn="ctr"/>
            <a:r>
              <a:rPr lang="en-US" sz="2000" b="1" dirty="0" smtClean="0">
                <a:solidFill>
                  <a:schemeClr val="bg1"/>
                </a:solidFill>
              </a:rPr>
              <a:t>10.*.*.*  </a:t>
            </a:r>
            <a:r>
              <a:rPr lang="en-US" dirty="0" smtClean="0">
                <a:solidFill>
                  <a:schemeClr val="bg1"/>
                </a:solidFill>
              </a:rPr>
              <a:t>(subnet mask:255.0.0.0)  [10.0.0.0 - 10.255.255.255] = 16,777,216 IPs</a:t>
            </a:r>
          </a:p>
          <a:p>
            <a:pPr algn="ctr"/>
            <a:r>
              <a:rPr lang="en-US" sz="2000" b="1" dirty="0" smtClean="0">
                <a:solidFill>
                  <a:schemeClr val="bg1"/>
                </a:solidFill>
              </a:rPr>
              <a:t>172.16.*.* </a:t>
            </a:r>
            <a:r>
              <a:rPr lang="en-US" dirty="0" smtClean="0">
                <a:solidFill>
                  <a:schemeClr val="bg1"/>
                </a:solidFill>
              </a:rPr>
              <a:t>(subnet mask: </a:t>
            </a:r>
            <a:r>
              <a:rPr lang="en-US" dirty="0" smtClean="0"/>
              <a:t>255.240.0.0) [</a:t>
            </a:r>
            <a:r>
              <a:rPr lang="en-US" dirty="0" smtClean="0">
                <a:solidFill>
                  <a:schemeClr val="bg1"/>
                </a:solidFill>
              </a:rPr>
              <a:t>172.16.0.0 - 172.31.255.255] = 1,048,576 IPs</a:t>
            </a:r>
          </a:p>
          <a:p>
            <a:pPr algn="ctr"/>
            <a:r>
              <a:rPr lang="en-US" sz="2000" b="1" dirty="0" smtClean="0">
                <a:solidFill>
                  <a:schemeClr val="bg1"/>
                </a:solidFill>
              </a:rPr>
              <a:t>192.168.*.* </a:t>
            </a:r>
            <a:r>
              <a:rPr lang="en-US" dirty="0" smtClean="0">
                <a:solidFill>
                  <a:schemeClr val="bg1"/>
                </a:solidFill>
              </a:rPr>
              <a:t>(subnet mask: 255.255.0.0) [192.168.0.0 - 192.168.255.255] = 65,536 IPs</a:t>
            </a:r>
          </a:p>
          <a:p>
            <a:pPr algn="ctr"/>
            <a:endParaRPr lang="en-US" sz="600" b="1" dirty="0" smtClean="0">
              <a:solidFill>
                <a:schemeClr val="bg1"/>
              </a:solidFill>
            </a:endParaRPr>
          </a:p>
          <a:p>
            <a:pPr algn="ctr"/>
            <a:r>
              <a:rPr lang="en-US" dirty="0" smtClean="0">
                <a:solidFill>
                  <a:schemeClr val="bg1"/>
                </a:solidFill>
              </a:rPr>
              <a:t>Private IPs are </a:t>
            </a:r>
            <a:r>
              <a:rPr lang="en-US" b="1" dirty="0" smtClean="0">
                <a:solidFill>
                  <a:schemeClr val="bg1"/>
                </a:solidFill>
              </a:rPr>
              <a:t>repeated</a:t>
            </a:r>
            <a:r>
              <a:rPr lang="en-US" dirty="0" smtClean="0">
                <a:solidFill>
                  <a:schemeClr val="bg1"/>
                </a:solidFill>
              </a:rPr>
              <a:t> in</a:t>
            </a:r>
            <a:r>
              <a:rPr lang="en-US" b="1" dirty="0" smtClean="0">
                <a:solidFill>
                  <a:schemeClr val="bg1"/>
                </a:solidFill>
              </a:rPr>
              <a:t> different LANs </a:t>
            </a:r>
            <a:r>
              <a:rPr lang="en-US" dirty="0" smtClean="0">
                <a:solidFill>
                  <a:schemeClr val="bg1"/>
                </a:solidFill>
              </a:rPr>
              <a:t>but are </a:t>
            </a:r>
            <a:r>
              <a:rPr lang="en-US" b="1" dirty="0" smtClean="0">
                <a:solidFill>
                  <a:schemeClr val="bg1"/>
                </a:solidFill>
              </a:rPr>
              <a:t>unique</a:t>
            </a:r>
            <a:r>
              <a:rPr lang="en-US" dirty="0" smtClean="0">
                <a:solidFill>
                  <a:schemeClr val="bg1"/>
                </a:solidFill>
              </a:rPr>
              <a:t> within the </a:t>
            </a:r>
            <a:r>
              <a:rPr lang="en-US" b="1" dirty="0" smtClean="0">
                <a:solidFill>
                  <a:schemeClr val="bg1"/>
                </a:solidFill>
              </a:rPr>
              <a:t>same LAN</a:t>
            </a:r>
            <a:r>
              <a:rPr lang="en-US" dirty="0" smtClean="0">
                <a:solidFill>
                  <a:schemeClr val="bg1"/>
                </a:solidFill>
              </a:rPr>
              <a:t>.</a:t>
            </a:r>
          </a:p>
          <a:p>
            <a:pPr algn="ctr"/>
            <a:r>
              <a:rPr lang="en-US" dirty="0" smtClean="0">
                <a:solidFill>
                  <a:schemeClr val="bg1"/>
                </a:solidFill>
              </a:rPr>
              <a:t>Private IPs </a:t>
            </a:r>
            <a:r>
              <a:rPr lang="en-US" sz="2000" b="1" dirty="0" smtClean="0">
                <a:solidFill>
                  <a:schemeClr val="bg1"/>
                </a:solidFill>
              </a:rPr>
              <a:t>NEVER</a:t>
            </a:r>
            <a:r>
              <a:rPr lang="en-US" sz="2000" dirty="0" smtClean="0">
                <a:solidFill>
                  <a:schemeClr val="bg1"/>
                </a:solidFill>
              </a:rPr>
              <a:t> </a:t>
            </a:r>
            <a:r>
              <a:rPr lang="en-US" dirty="0" smtClean="0">
                <a:solidFill>
                  <a:schemeClr val="bg1"/>
                </a:solidFill>
              </a:rPr>
              <a:t>go to the internet. Private IPs are </a:t>
            </a:r>
            <a:r>
              <a:rPr lang="en-US" sz="2000" b="1" dirty="0" smtClean="0">
                <a:solidFill>
                  <a:schemeClr val="bg1"/>
                </a:solidFill>
              </a:rPr>
              <a:t>encapsulated</a:t>
            </a:r>
            <a:r>
              <a:rPr lang="en-US" sz="2000" dirty="0" smtClean="0">
                <a:solidFill>
                  <a:schemeClr val="bg1"/>
                </a:solidFill>
              </a:rPr>
              <a:t> </a:t>
            </a:r>
            <a:r>
              <a:rPr lang="en-US" dirty="0" smtClean="0">
                <a:solidFill>
                  <a:schemeClr val="bg1"/>
                </a:solidFill>
              </a:rPr>
              <a:t>with </a:t>
            </a:r>
            <a:r>
              <a:rPr lang="en-US" b="1" dirty="0" smtClean="0">
                <a:solidFill>
                  <a:schemeClr val="bg1"/>
                </a:solidFill>
              </a:rPr>
              <a:t>the </a:t>
            </a:r>
            <a:r>
              <a:rPr lang="en-US" sz="2000" b="1" dirty="0" smtClean="0">
                <a:solidFill>
                  <a:schemeClr val="bg1"/>
                </a:solidFill>
              </a:rPr>
              <a:t>Router’s Unique Public WAN IP</a:t>
            </a:r>
            <a:r>
              <a:rPr lang="en-US" sz="2000" dirty="0" smtClean="0">
                <a:solidFill>
                  <a:schemeClr val="bg1"/>
                </a:solidFill>
              </a:rPr>
              <a:t> </a:t>
            </a:r>
            <a:r>
              <a:rPr lang="en-US" dirty="0" smtClean="0">
                <a:solidFill>
                  <a:schemeClr val="bg1"/>
                </a:solidFill>
              </a:rPr>
              <a:t>using </a:t>
            </a:r>
            <a:r>
              <a:rPr lang="en-US" sz="2000" b="1" dirty="0" smtClean="0">
                <a:solidFill>
                  <a:schemeClr val="bg1"/>
                </a:solidFill>
              </a:rPr>
              <a:t>Network Address Translation (NAT</a:t>
            </a:r>
            <a:r>
              <a:rPr lang="en-US" b="1" dirty="0" smtClean="0">
                <a:solidFill>
                  <a:schemeClr val="bg1"/>
                </a:solidFill>
              </a:rPr>
              <a:t>)</a:t>
            </a:r>
            <a:r>
              <a:rPr lang="en-US" dirty="0" smtClean="0">
                <a:solidFill>
                  <a:schemeClr val="bg1"/>
                </a:solidFill>
              </a:rPr>
              <a:t>.</a:t>
            </a:r>
          </a:p>
          <a:p>
            <a:pPr algn="just"/>
            <a:endParaRPr lang="en-US" sz="600" dirty="0">
              <a:solidFill>
                <a:schemeClr val="bg1"/>
              </a:solidFill>
            </a:endParaRPr>
          </a:p>
          <a:p>
            <a:pPr algn="just"/>
            <a:endParaRPr lang="en-US" dirty="0" smtClean="0">
              <a:solidFill>
                <a:schemeClr val="bg1"/>
              </a:solidFill>
            </a:endParaRPr>
          </a:p>
          <a:p>
            <a:pPr algn="just"/>
            <a:r>
              <a:rPr lang="en-US" dirty="0" smtClean="0">
                <a:solidFill>
                  <a:schemeClr val="bg1"/>
                </a:solidFill>
              </a:rPr>
              <a:t>If a host </a:t>
            </a:r>
            <a:r>
              <a:rPr lang="en-US" b="1" dirty="0" smtClean="0">
                <a:solidFill>
                  <a:schemeClr val="bg1"/>
                </a:solidFill>
              </a:rPr>
              <a:t>cannot obtain an IP address via DHCP</a:t>
            </a:r>
            <a:r>
              <a:rPr lang="en-US" dirty="0" smtClean="0">
                <a:solidFill>
                  <a:schemeClr val="bg1"/>
                </a:solidFill>
              </a:rPr>
              <a:t>, an address from </a:t>
            </a:r>
            <a:r>
              <a:rPr lang="en-US" sz="2000" b="1" dirty="0" smtClean="0">
                <a:solidFill>
                  <a:schemeClr val="bg1"/>
                </a:solidFill>
              </a:rPr>
              <a:t>169.254.1.* </a:t>
            </a:r>
            <a:r>
              <a:rPr lang="en-US" dirty="0" smtClean="0">
                <a:solidFill>
                  <a:schemeClr val="bg1"/>
                </a:solidFill>
              </a:rPr>
              <a:t>(subnet mask: 255.255.255.0) [169.254.1.0 - 169.254.254.255] may be </a:t>
            </a:r>
            <a:r>
              <a:rPr lang="en-US" b="1" dirty="0" smtClean="0">
                <a:solidFill>
                  <a:schemeClr val="bg1"/>
                </a:solidFill>
              </a:rPr>
              <a:t>assigned</a:t>
            </a:r>
            <a:r>
              <a:rPr lang="en-US" dirty="0" smtClean="0">
                <a:solidFill>
                  <a:schemeClr val="bg1"/>
                </a:solidFill>
              </a:rPr>
              <a:t>. Getting an IP in this range </a:t>
            </a:r>
            <a:r>
              <a:rPr lang="en-US" b="1" dirty="0" smtClean="0">
                <a:solidFill>
                  <a:schemeClr val="bg1"/>
                </a:solidFill>
              </a:rPr>
              <a:t>will NOT allow you to use the internet</a:t>
            </a:r>
            <a:r>
              <a:rPr lang="en-US" dirty="0" smtClean="0">
                <a:solidFill>
                  <a:schemeClr val="bg1"/>
                </a:solidFill>
              </a:rPr>
              <a:t>.</a:t>
            </a:r>
          </a:p>
          <a:p>
            <a:pPr algn="just"/>
            <a:endParaRPr lang="en-US" dirty="0" smtClean="0">
              <a:solidFill>
                <a:schemeClr val="bg1"/>
              </a:solidFill>
            </a:endParaRPr>
          </a:p>
          <a:p>
            <a:pPr algn="just"/>
            <a:endParaRPr lang="en-US" sz="600" dirty="0">
              <a:solidFill>
                <a:schemeClr val="bg1"/>
              </a:solidFill>
            </a:endParaRPr>
          </a:p>
          <a:p>
            <a:pPr algn="just"/>
            <a:r>
              <a:rPr lang="en-US" dirty="0" smtClean="0">
                <a:solidFill>
                  <a:schemeClr val="bg1"/>
                </a:solidFill>
              </a:rPr>
              <a:t>Each host has </a:t>
            </a:r>
            <a:r>
              <a:rPr lang="en-US" b="1" dirty="0" smtClean="0">
                <a:solidFill>
                  <a:schemeClr val="bg1"/>
                </a:solidFill>
              </a:rPr>
              <a:t>a local IP even if it is not connected to a router. </a:t>
            </a:r>
            <a:r>
              <a:rPr lang="en-US" dirty="0" smtClean="0">
                <a:solidFill>
                  <a:schemeClr val="bg1"/>
                </a:solidFill>
              </a:rPr>
              <a:t>Local IP is the </a:t>
            </a:r>
            <a:r>
              <a:rPr lang="en-US" b="1" dirty="0" smtClean="0">
                <a:solidFill>
                  <a:schemeClr val="bg1"/>
                </a:solidFill>
              </a:rPr>
              <a:t>same</a:t>
            </a:r>
            <a:r>
              <a:rPr lang="en-US" dirty="0" smtClean="0">
                <a:solidFill>
                  <a:schemeClr val="bg1"/>
                </a:solidFill>
              </a:rPr>
              <a:t> on all hosts (</a:t>
            </a:r>
            <a:r>
              <a:rPr lang="en-US" b="1" dirty="0" smtClean="0">
                <a:solidFill>
                  <a:schemeClr val="bg1"/>
                </a:solidFill>
              </a:rPr>
              <a:t>127.0.0.1</a:t>
            </a:r>
            <a:r>
              <a:rPr lang="en-US" dirty="0" smtClean="0">
                <a:solidFill>
                  <a:schemeClr val="bg1"/>
                </a:solidFill>
              </a:rPr>
              <a:t>) and is called </a:t>
            </a:r>
            <a:r>
              <a:rPr lang="en-US" sz="2000" b="1" i="1" dirty="0" err="1" smtClean="0">
                <a:solidFill>
                  <a:schemeClr val="bg1"/>
                </a:solidFill>
              </a:rPr>
              <a:t>localhost</a:t>
            </a:r>
            <a:r>
              <a:rPr lang="en-US" dirty="0" smtClean="0">
                <a:solidFill>
                  <a:schemeClr val="bg1"/>
                </a:solidFill>
              </a:rPr>
              <a:t> mainly used for testing the networking protocol.</a:t>
            </a:r>
            <a:endParaRPr lang="en-US"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bg/>
                                          </p:spTgt>
                                        </p:tgtEl>
                                        <p:attrNameLst>
                                          <p:attrName>style.visibility</p:attrName>
                                        </p:attrNameLst>
                                      </p:cBhvr>
                                      <p:to>
                                        <p:strVal val="visible"/>
                                      </p:to>
                                    </p:set>
                                    <p:animEffect transition="in" filter="fade">
                                      <p:cBhvr>
                                        <p:cTn id="10" dur="500"/>
                                        <p:tgtEl>
                                          <p:spTgt spid="46">
                                            <p:bg/>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xEl>
                                              <p:pRg st="0" end="0"/>
                                            </p:txEl>
                                          </p:spTgt>
                                        </p:tgtEl>
                                        <p:attrNameLst>
                                          <p:attrName>style.visibility</p:attrName>
                                        </p:attrNameLst>
                                      </p:cBhvr>
                                      <p:to>
                                        <p:strVal val="visible"/>
                                      </p:to>
                                    </p:set>
                                    <p:animEffect transition="in" filter="fade">
                                      <p:cBhvr>
                                        <p:cTn id="14" dur="500"/>
                                        <p:tgtEl>
                                          <p:spTgt spid="46">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6">
                                            <p:txEl>
                                              <p:pRg st="1" end="1"/>
                                            </p:txEl>
                                          </p:spTgt>
                                        </p:tgtEl>
                                        <p:attrNameLst>
                                          <p:attrName>style.visibility</p:attrName>
                                        </p:attrNameLst>
                                      </p:cBhvr>
                                      <p:to>
                                        <p:strVal val="visible"/>
                                      </p:to>
                                    </p:set>
                                    <p:animEffect transition="in" filter="fade">
                                      <p:cBhvr>
                                        <p:cTn id="18" dur="500"/>
                                        <p:tgtEl>
                                          <p:spTgt spid="4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xEl>
                                              <p:pRg st="3" end="3"/>
                                            </p:txEl>
                                          </p:spTgt>
                                        </p:tgtEl>
                                        <p:attrNameLst>
                                          <p:attrName>style.visibility</p:attrName>
                                        </p:attrNameLst>
                                      </p:cBhvr>
                                      <p:to>
                                        <p:strVal val="visible"/>
                                      </p:to>
                                    </p:set>
                                    <p:animEffect transition="in" filter="fade">
                                      <p:cBhvr>
                                        <p:cTn id="23" dur="500"/>
                                        <p:tgtEl>
                                          <p:spTgt spid="4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6">
                                            <p:txEl>
                                              <p:pRg st="4" end="4"/>
                                            </p:txEl>
                                          </p:spTgt>
                                        </p:tgtEl>
                                        <p:attrNameLst>
                                          <p:attrName>style.visibility</p:attrName>
                                        </p:attrNameLst>
                                      </p:cBhvr>
                                      <p:to>
                                        <p:strVal val="visible"/>
                                      </p:to>
                                    </p:set>
                                    <p:animEffect transition="in" filter="fade">
                                      <p:cBhvr>
                                        <p:cTn id="28" dur="500"/>
                                        <p:tgtEl>
                                          <p:spTgt spid="4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6">
                                            <p:txEl>
                                              <p:pRg st="5" end="5"/>
                                            </p:txEl>
                                          </p:spTgt>
                                        </p:tgtEl>
                                        <p:attrNameLst>
                                          <p:attrName>style.visibility</p:attrName>
                                        </p:attrNameLst>
                                      </p:cBhvr>
                                      <p:to>
                                        <p:strVal val="visible"/>
                                      </p:to>
                                    </p:set>
                                    <p:animEffect transition="in" filter="fade">
                                      <p:cBhvr>
                                        <p:cTn id="33" dur="500"/>
                                        <p:tgtEl>
                                          <p:spTgt spid="4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6">
                                            <p:txEl>
                                              <p:pRg st="6" end="6"/>
                                            </p:txEl>
                                          </p:spTgt>
                                        </p:tgtEl>
                                        <p:attrNameLst>
                                          <p:attrName>style.visibility</p:attrName>
                                        </p:attrNameLst>
                                      </p:cBhvr>
                                      <p:to>
                                        <p:strVal val="visible"/>
                                      </p:to>
                                    </p:set>
                                    <p:animEffect transition="in" filter="fade">
                                      <p:cBhvr>
                                        <p:cTn id="38" dur="500"/>
                                        <p:tgtEl>
                                          <p:spTgt spid="46">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xEl>
                                              <p:pRg st="8" end="8"/>
                                            </p:txEl>
                                          </p:spTgt>
                                        </p:tgtEl>
                                        <p:attrNameLst>
                                          <p:attrName>style.visibility</p:attrName>
                                        </p:attrNameLst>
                                      </p:cBhvr>
                                      <p:to>
                                        <p:strVal val="visible"/>
                                      </p:to>
                                    </p:set>
                                    <p:animEffect transition="in" filter="fade">
                                      <p:cBhvr>
                                        <p:cTn id="43" dur="500"/>
                                        <p:tgtEl>
                                          <p:spTgt spid="46">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xEl>
                                              <p:pRg st="9" end="9"/>
                                            </p:txEl>
                                          </p:spTgt>
                                        </p:tgtEl>
                                        <p:attrNameLst>
                                          <p:attrName>style.visibility</p:attrName>
                                        </p:attrNameLst>
                                      </p:cBhvr>
                                      <p:to>
                                        <p:strVal val="visible"/>
                                      </p:to>
                                    </p:set>
                                    <p:animEffect transition="in" filter="fade">
                                      <p:cBhvr>
                                        <p:cTn id="48" dur="500"/>
                                        <p:tgtEl>
                                          <p:spTgt spid="46">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6">
                                            <p:txEl>
                                              <p:pRg st="12" end="12"/>
                                            </p:txEl>
                                          </p:spTgt>
                                        </p:tgtEl>
                                        <p:attrNameLst>
                                          <p:attrName>style.visibility</p:attrName>
                                        </p:attrNameLst>
                                      </p:cBhvr>
                                      <p:to>
                                        <p:strVal val="visible"/>
                                      </p:to>
                                    </p:set>
                                    <p:animEffect transition="in" filter="fade">
                                      <p:cBhvr>
                                        <p:cTn id="53" dur="500"/>
                                        <p:tgtEl>
                                          <p:spTgt spid="46">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6">
                                            <p:txEl>
                                              <p:pRg st="15" end="15"/>
                                            </p:txEl>
                                          </p:spTgt>
                                        </p:tgtEl>
                                        <p:attrNameLst>
                                          <p:attrName>style.visibility</p:attrName>
                                        </p:attrNameLst>
                                      </p:cBhvr>
                                      <p:to>
                                        <p:strVal val="visible"/>
                                      </p:to>
                                    </p:set>
                                    <p:animEffect transition="in" filter="fade">
                                      <p:cBhvr>
                                        <p:cTn id="58" dur="500"/>
                                        <p:tgtEl>
                                          <p:spTgt spid="46">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2000"/>
                                        <p:tgtEl>
                                          <p:spTgt spid="46">
                                            <p:txEl>
                                              <p:pRg st="0" end="0"/>
                                            </p:txEl>
                                          </p:spTgt>
                                        </p:tgtEl>
                                      </p:cBhvr>
                                    </p:animEffect>
                                    <p:set>
                                      <p:cBhvr>
                                        <p:cTn id="63" dur="1" fill="hold">
                                          <p:stCondLst>
                                            <p:cond delay="1999"/>
                                          </p:stCondLst>
                                        </p:cTn>
                                        <p:tgtEl>
                                          <p:spTgt spid="46">
                                            <p:txEl>
                                              <p:pRg st="0" end="0"/>
                                            </p:txEl>
                                          </p:spTgt>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000"/>
                                        <p:tgtEl>
                                          <p:spTgt spid="46">
                                            <p:txEl>
                                              <p:pRg st="1" end="1"/>
                                            </p:txEl>
                                          </p:spTgt>
                                        </p:tgtEl>
                                      </p:cBhvr>
                                    </p:animEffect>
                                    <p:set>
                                      <p:cBhvr>
                                        <p:cTn id="66" dur="1" fill="hold">
                                          <p:stCondLst>
                                            <p:cond delay="1999"/>
                                          </p:stCondLst>
                                        </p:cTn>
                                        <p:tgtEl>
                                          <p:spTgt spid="46">
                                            <p:txEl>
                                              <p:pRg st="1" end="1"/>
                                            </p:txEl>
                                          </p:spTgt>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2000"/>
                                        <p:tgtEl>
                                          <p:spTgt spid="46">
                                            <p:txEl>
                                              <p:pRg st="3" end="3"/>
                                            </p:txEl>
                                          </p:spTgt>
                                        </p:tgtEl>
                                      </p:cBhvr>
                                    </p:animEffect>
                                    <p:set>
                                      <p:cBhvr>
                                        <p:cTn id="69" dur="1" fill="hold">
                                          <p:stCondLst>
                                            <p:cond delay="1999"/>
                                          </p:stCondLst>
                                        </p:cTn>
                                        <p:tgtEl>
                                          <p:spTgt spid="46">
                                            <p:txEl>
                                              <p:pRg st="3" end="3"/>
                                            </p:txEl>
                                          </p:spTgt>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46">
                                            <p:txEl>
                                              <p:pRg st="4" end="4"/>
                                            </p:txEl>
                                          </p:spTgt>
                                        </p:tgtEl>
                                      </p:cBhvr>
                                    </p:animEffect>
                                    <p:set>
                                      <p:cBhvr>
                                        <p:cTn id="72" dur="1" fill="hold">
                                          <p:stCondLst>
                                            <p:cond delay="1999"/>
                                          </p:stCondLst>
                                        </p:cTn>
                                        <p:tgtEl>
                                          <p:spTgt spid="46">
                                            <p:txEl>
                                              <p:pRg st="4" end="4"/>
                                            </p:txEl>
                                          </p:spTgt>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2000"/>
                                        <p:tgtEl>
                                          <p:spTgt spid="46">
                                            <p:txEl>
                                              <p:pRg st="5" end="5"/>
                                            </p:txEl>
                                          </p:spTgt>
                                        </p:tgtEl>
                                      </p:cBhvr>
                                    </p:animEffect>
                                    <p:set>
                                      <p:cBhvr>
                                        <p:cTn id="75" dur="1" fill="hold">
                                          <p:stCondLst>
                                            <p:cond delay="1999"/>
                                          </p:stCondLst>
                                        </p:cTn>
                                        <p:tgtEl>
                                          <p:spTgt spid="46">
                                            <p:txEl>
                                              <p:pRg st="5" end="5"/>
                                            </p:txEl>
                                          </p:spTgt>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000"/>
                                        <p:tgtEl>
                                          <p:spTgt spid="46">
                                            <p:txEl>
                                              <p:pRg st="6" end="6"/>
                                            </p:txEl>
                                          </p:spTgt>
                                        </p:tgtEl>
                                      </p:cBhvr>
                                    </p:animEffect>
                                    <p:set>
                                      <p:cBhvr>
                                        <p:cTn id="78" dur="1" fill="hold">
                                          <p:stCondLst>
                                            <p:cond delay="1999"/>
                                          </p:stCondLst>
                                        </p:cTn>
                                        <p:tgtEl>
                                          <p:spTgt spid="46">
                                            <p:txEl>
                                              <p:pRg st="6" end="6"/>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46">
                                            <p:txEl>
                                              <p:pRg st="8" end="8"/>
                                            </p:txEl>
                                          </p:spTgt>
                                        </p:tgtEl>
                                      </p:cBhvr>
                                    </p:animEffect>
                                    <p:set>
                                      <p:cBhvr>
                                        <p:cTn id="81" dur="1" fill="hold">
                                          <p:stCondLst>
                                            <p:cond delay="1999"/>
                                          </p:stCondLst>
                                        </p:cTn>
                                        <p:tgtEl>
                                          <p:spTgt spid="46">
                                            <p:txEl>
                                              <p:pRg st="8" end="8"/>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46">
                                            <p:txEl>
                                              <p:pRg st="9" end="9"/>
                                            </p:txEl>
                                          </p:spTgt>
                                        </p:tgtEl>
                                      </p:cBhvr>
                                    </p:animEffect>
                                    <p:set>
                                      <p:cBhvr>
                                        <p:cTn id="84" dur="1" fill="hold">
                                          <p:stCondLst>
                                            <p:cond delay="1999"/>
                                          </p:stCondLst>
                                        </p:cTn>
                                        <p:tgtEl>
                                          <p:spTgt spid="46">
                                            <p:txEl>
                                              <p:pRg st="9" end="9"/>
                                            </p:tx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46">
                                            <p:txEl>
                                              <p:pRg st="12" end="12"/>
                                            </p:txEl>
                                          </p:spTgt>
                                        </p:tgtEl>
                                      </p:cBhvr>
                                    </p:animEffect>
                                    <p:set>
                                      <p:cBhvr>
                                        <p:cTn id="87" dur="1" fill="hold">
                                          <p:stCondLst>
                                            <p:cond delay="1999"/>
                                          </p:stCondLst>
                                        </p:cTn>
                                        <p:tgtEl>
                                          <p:spTgt spid="46">
                                            <p:txEl>
                                              <p:pRg st="12" end="12"/>
                                            </p:txEl>
                                          </p:spTgt>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46">
                                            <p:txEl>
                                              <p:pRg st="15" end="15"/>
                                            </p:txEl>
                                          </p:spTgt>
                                        </p:tgtEl>
                                      </p:cBhvr>
                                    </p:animEffect>
                                    <p:set>
                                      <p:cBhvr>
                                        <p:cTn id="90" dur="1" fill="hold">
                                          <p:stCondLst>
                                            <p:cond delay="1999"/>
                                          </p:stCondLst>
                                        </p:cTn>
                                        <p:tgtEl>
                                          <p:spTgt spid="46">
                                            <p:txEl>
                                              <p:pRg st="15" end="15"/>
                                            </p:tx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46">
                                            <p:bg/>
                                          </p:spTgt>
                                        </p:tgtEl>
                                      </p:cBhvr>
                                    </p:animEffect>
                                    <p:set>
                                      <p:cBhvr>
                                        <p:cTn id="93" dur="1" fill="hold">
                                          <p:stCondLst>
                                            <p:cond delay="499"/>
                                          </p:stCondLst>
                                        </p:cTn>
                                        <p:tgtEl>
                                          <p:spTgt spid="46">
                                            <p:bg/>
                                          </p:spTgt>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fade">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fade">
                                      <p:cBhvr>
                                        <p:cTn id="108" dur="500"/>
                                        <p:tgtEl>
                                          <p:spTgt spid="47"/>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8"/>
                                        </p:tgtEl>
                                        <p:attrNameLst>
                                          <p:attrName>style.visibility</p:attrName>
                                        </p:attrNameLst>
                                      </p:cBhvr>
                                      <p:to>
                                        <p:strVal val="visible"/>
                                      </p:to>
                                    </p:set>
                                    <p:animEffect transition="in" filter="fade">
                                      <p:cBhvr>
                                        <p:cTn id="113" dur="500"/>
                                        <p:tgtEl>
                                          <p:spTgt spid="4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fade">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0"/>
                                        </p:tgtEl>
                                        <p:attrNameLst>
                                          <p:attrName>style.visibility</p:attrName>
                                        </p:attrNameLst>
                                      </p:cBhvr>
                                      <p:to>
                                        <p:strVal val="visible"/>
                                      </p:to>
                                    </p:set>
                                    <p:animEffect transition="in" filter="fade">
                                      <p:cBhvr>
                                        <p:cTn id="123" dur="500"/>
                                        <p:tgtEl>
                                          <p:spTgt spid="50"/>
                                        </p:tgtEl>
                                      </p:cBhvr>
                                    </p:animEffect>
                                  </p:childTnLst>
                                </p:cTn>
                              </p:par>
                            </p:childTnLst>
                          </p:cTn>
                        </p:par>
                      </p:childTnLst>
                    </p:cTn>
                  </p:par>
                  <p:par>
                    <p:cTn id="124" fill="hold">
                      <p:stCondLst>
                        <p:cond delay="indefinite"/>
                      </p:stCondLst>
                      <p:childTnLst>
                        <p:par>
                          <p:cTn id="125" fill="hold">
                            <p:stCondLst>
                              <p:cond delay="0"/>
                            </p:stCondLst>
                            <p:childTnLst>
                              <p:par>
                                <p:cTn id="126" presetID="63" presetClass="path" presetSubtype="0" accel="50000" decel="50000" fill="hold" nodeType="clickEffect">
                                  <p:stCondLst>
                                    <p:cond delay="0"/>
                                  </p:stCondLst>
                                  <p:childTnLst>
                                    <p:animMotion origin="layout" path="M 0 0  L 0.25 0  E" pathEditMode="relative" ptsTypes="">
                                      <p:cBhvr>
                                        <p:cTn id="127" dur="2000" fill="hold"/>
                                        <p:tgtEl>
                                          <p:spTgt spid="6"/>
                                        </p:tgtEl>
                                        <p:attrNameLst>
                                          <p:attrName>ppt_x</p:attrName>
                                          <p:attrName>ppt_y</p:attrName>
                                        </p:attrNameLst>
                                      </p:cBhvr>
                                    </p:animMotion>
                                  </p:childTnLst>
                                </p:cTn>
                              </p:par>
                              <p:par>
                                <p:cTn id="128" presetID="63" presetClass="path" presetSubtype="0" accel="50000" decel="50000" fill="hold" grpId="0" nodeType="withEffect">
                                  <p:stCondLst>
                                    <p:cond delay="0"/>
                                  </p:stCondLst>
                                  <p:childTnLst>
                                    <p:animMotion origin="layout" path="M 0 0  L 0.25 0  E" pathEditMode="relative" ptsTypes="">
                                      <p:cBhvr>
                                        <p:cTn id="129" dur="2000" fill="hold"/>
                                        <p:tgtEl>
                                          <p:spTgt spid="4"/>
                                        </p:tgtEl>
                                        <p:attrNameLst>
                                          <p:attrName>ppt_x</p:attrName>
                                          <p:attrName>ppt_y</p:attrName>
                                        </p:attrNameLst>
                                      </p:cBhvr>
                                    </p:animMotion>
                                  </p:childTnLst>
                                </p:cTn>
                              </p:par>
                              <p:par>
                                <p:cTn id="130" presetID="63" presetClass="path" presetSubtype="0" accel="50000" decel="50000" fill="hold" grpId="0" nodeType="withEffect">
                                  <p:stCondLst>
                                    <p:cond delay="0"/>
                                  </p:stCondLst>
                                  <p:childTnLst>
                                    <p:animMotion origin="layout" path="M 0 0  L 0.25 0  E" pathEditMode="relative" ptsTypes="">
                                      <p:cBhvr>
                                        <p:cTn id="131" dur="2000" fill="hold"/>
                                        <p:tgtEl>
                                          <p:spTgt spid="5"/>
                                        </p:tgtEl>
                                        <p:attrNameLst>
                                          <p:attrName>ppt_x</p:attrName>
                                          <p:attrName>ppt_y</p:attrName>
                                        </p:attrNameLst>
                                      </p:cBhvr>
                                    </p:animMotion>
                                  </p:childTnLst>
                                </p:cTn>
                              </p:par>
                              <p:par>
                                <p:cTn id="132" presetID="63" presetClass="path" presetSubtype="0" accel="50000" decel="50000" fill="hold" nodeType="withEffect">
                                  <p:stCondLst>
                                    <p:cond delay="0"/>
                                  </p:stCondLst>
                                  <p:childTnLst>
                                    <p:animMotion origin="layout" path="M 0 0  L 0.25 0  E" pathEditMode="relative" ptsTypes="">
                                      <p:cBhvr>
                                        <p:cTn id="133" dur="2000" fill="hold"/>
                                        <p:tgtEl>
                                          <p:spTgt spid="2"/>
                                        </p:tgtEl>
                                        <p:attrNameLst>
                                          <p:attrName>ppt_x</p:attrName>
                                          <p:attrName>ppt_y</p:attrName>
                                        </p:attrNameLst>
                                      </p:cBhvr>
                                    </p:animMotion>
                                  </p:childTnLst>
                                </p:cTn>
                              </p:par>
                              <p:par>
                                <p:cTn id="134" presetID="63" presetClass="path" presetSubtype="0" accel="50000" decel="50000" fill="hold" nodeType="withEffect">
                                  <p:stCondLst>
                                    <p:cond delay="0"/>
                                  </p:stCondLst>
                                  <p:childTnLst>
                                    <p:animMotion origin="layout" path="M 0 0  L 0.25 0  E" pathEditMode="relative" ptsTypes="">
                                      <p:cBhvr>
                                        <p:cTn id="135" dur="2000" fill="hold"/>
                                        <p:tgtEl>
                                          <p:spTgt spid="3"/>
                                        </p:tgtEl>
                                        <p:attrNameLst>
                                          <p:attrName>ppt_x</p:attrName>
                                          <p:attrName>ppt_y</p:attrName>
                                        </p:attrNameLst>
                                      </p:cBhvr>
                                    </p:animMotion>
                                  </p:childTnLst>
                                </p:cTn>
                              </p:par>
                              <p:par>
                                <p:cTn id="136" presetID="63" presetClass="path" presetSubtype="0" accel="50000" decel="50000" fill="hold" nodeType="withEffect">
                                  <p:stCondLst>
                                    <p:cond delay="0"/>
                                  </p:stCondLst>
                                  <p:childTnLst>
                                    <p:animMotion origin="layout" path="M 0 0  L 0.25 0  E" pathEditMode="relative" ptsTypes="">
                                      <p:cBhvr>
                                        <p:cTn id="137" dur="2000" fill="hold"/>
                                        <p:tgtEl>
                                          <p:spTgt spid="7"/>
                                        </p:tgtEl>
                                        <p:attrNameLst>
                                          <p:attrName>ppt_x</p:attrName>
                                          <p:attrName>ppt_y</p:attrName>
                                        </p:attrNameLst>
                                      </p:cBhvr>
                                    </p:animMotion>
                                  </p:childTnLst>
                                </p:cTn>
                              </p:par>
                              <p:par>
                                <p:cTn id="138" presetID="63" presetClass="path" presetSubtype="0" accel="50000" decel="50000" fill="hold" grpId="0" nodeType="withEffect">
                                  <p:stCondLst>
                                    <p:cond delay="0"/>
                                  </p:stCondLst>
                                  <p:childTnLst>
                                    <p:animMotion origin="layout" path="M 0 0  L 0.25 0  E" pathEditMode="relative" ptsTypes="">
                                      <p:cBhvr>
                                        <p:cTn id="139" dur="2000" fill="hold"/>
                                        <p:tgtEl>
                                          <p:spTgt spid="41"/>
                                        </p:tgtEl>
                                        <p:attrNameLst>
                                          <p:attrName>ppt_x</p:attrName>
                                          <p:attrName>ppt_y</p:attrName>
                                        </p:attrNameLst>
                                      </p:cBhvr>
                                    </p:animMotion>
                                  </p:childTnLst>
                                </p:cTn>
                              </p:par>
                              <p:par>
                                <p:cTn id="140" presetID="63" presetClass="path" presetSubtype="0" accel="50000" decel="50000" fill="hold" grpId="0" nodeType="withEffect">
                                  <p:stCondLst>
                                    <p:cond delay="0"/>
                                  </p:stCondLst>
                                  <p:childTnLst>
                                    <p:animMotion origin="layout" path="M 0 0  L 0.25 0  E" pathEditMode="relative" ptsTypes="">
                                      <p:cBhvr>
                                        <p:cTn id="141" dur="2000" fill="hold"/>
                                        <p:tgtEl>
                                          <p:spTgt spid="42"/>
                                        </p:tgtEl>
                                        <p:attrNameLst>
                                          <p:attrName>ppt_x</p:attrName>
                                          <p:attrName>ppt_y</p:attrName>
                                        </p:attrNameLst>
                                      </p:cBhvr>
                                    </p:animMotion>
                                  </p:childTnLst>
                                </p:cTn>
                              </p:par>
                              <p:par>
                                <p:cTn id="142" presetID="63" presetClass="path" presetSubtype="0" accel="50000" decel="50000" fill="hold" grpId="0" nodeType="withEffect">
                                  <p:stCondLst>
                                    <p:cond delay="0"/>
                                  </p:stCondLst>
                                  <p:childTnLst>
                                    <p:animMotion origin="layout" path="M 0 0  L 0.25 0  E" pathEditMode="relative" ptsTypes="">
                                      <p:cBhvr>
                                        <p:cTn id="143" dur="2000" fill="hold"/>
                                        <p:tgtEl>
                                          <p:spTgt spid="44"/>
                                        </p:tgtEl>
                                        <p:attrNameLst>
                                          <p:attrName>ppt_x</p:attrName>
                                          <p:attrName>ppt_y</p:attrName>
                                        </p:attrNameLst>
                                      </p:cBhvr>
                                    </p:animMotion>
                                  </p:childTnLst>
                                </p:cTn>
                              </p:par>
                              <p:par>
                                <p:cTn id="144" presetID="63" presetClass="path" presetSubtype="0" accel="50000" decel="50000" fill="hold" nodeType="withEffect">
                                  <p:stCondLst>
                                    <p:cond delay="0"/>
                                  </p:stCondLst>
                                  <p:childTnLst>
                                    <p:animMotion origin="layout" path="M 0 0  L 0.25 0  E" pathEditMode="relative" ptsTypes="">
                                      <p:cBhvr>
                                        <p:cTn id="145" dur="2000" fill="hold"/>
                                        <p:tgtEl>
                                          <p:spTgt spid="10"/>
                                        </p:tgtEl>
                                        <p:attrNameLst>
                                          <p:attrName>ppt_x</p:attrName>
                                          <p:attrName>ppt_y</p:attrName>
                                        </p:attrNameLst>
                                      </p:cBhvr>
                                    </p:animMotion>
                                  </p:childTnLst>
                                </p:cTn>
                              </p:par>
                              <p:par>
                                <p:cTn id="146" presetID="63" presetClass="path" presetSubtype="0" accel="50000" decel="50000" fill="hold" grpId="0" nodeType="withEffect">
                                  <p:stCondLst>
                                    <p:cond delay="0"/>
                                  </p:stCondLst>
                                  <p:childTnLst>
                                    <p:animMotion origin="layout" path="M 0 0  L 0.25 0  E" pathEditMode="relative" ptsTypes="">
                                      <p:cBhvr>
                                        <p:cTn id="147" dur="2000" fill="hold"/>
                                        <p:tgtEl>
                                          <p:spTgt spid="59"/>
                                        </p:tgtEl>
                                        <p:attrNameLst>
                                          <p:attrName>ppt_x</p:attrName>
                                          <p:attrName>ppt_y</p:attrName>
                                        </p:attrNameLst>
                                      </p:cBhvr>
                                    </p:animMotion>
                                  </p:childTnLst>
                                </p:cTn>
                              </p:par>
                              <p:par>
                                <p:cTn id="148" presetID="63" presetClass="path" presetSubtype="0" accel="50000" decel="50000" fill="hold" nodeType="withEffect">
                                  <p:stCondLst>
                                    <p:cond delay="0"/>
                                  </p:stCondLst>
                                  <p:childTnLst>
                                    <p:animMotion origin="layout" path="M 0 0  L 0.25 0  E" pathEditMode="relative" ptsTypes="">
                                      <p:cBhvr>
                                        <p:cTn id="149" dur="2000" fill="hold"/>
                                        <p:tgtEl>
                                          <p:spTgt spid="11"/>
                                        </p:tgtEl>
                                        <p:attrNameLst>
                                          <p:attrName>ppt_x</p:attrName>
                                          <p:attrName>ppt_y</p:attrName>
                                        </p:attrNameLst>
                                      </p:cBhvr>
                                    </p:animMotion>
                                  </p:childTnLst>
                                </p:cTn>
                              </p:par>
                              <p:par>
                                <p:cTn id="150" presetID="63" presetClass="path" presetSubtype="0" accel="50000" decel="50000" fill="hold" grpId="0" nodeType="withEffect">
                                  <p:stCondLst>
                                    <p:cond delay="0"/>
                                  </p:stCondLst>
                                  <p:childTnLst>
                                    <p:animMotion origin="layout" path="M 0 0  L 0.25 0  E" pathEditMode="relative" ptsTypes="">
                                      <p:cBhvr>
                                        <p:cTn id="151" dur="2000" fill="hold"/>
                                        <p:tgtEl>
                                          <p:spTgt spid="65"/>
                                        </p:tgtEl>
                                        <p:attrNameLst>
                                          <p:attrName>ppt_x</p:attrName>
                                          <p:attrName>ppt_y</p:attrName>
                                        </p:attrNameLst>
                                      </p:cBhvr>
                                    </p:animMotion>
                                  </p:childTnLst>
                                </p:cTn>
                              </p:par>
                              <p:par>
                                <p:cTn id="152" presetID="63" presetClass="path" presetSubtype="0" accel="50000" decel="50000" fill="hold" grpId="0" nodeType="withEffect">
                                  <p:stCondLst>
                                    <p:cond delay="0"/>
                                  </p:stCondLst>
                                  <p:childTnLst>
                                    <p:animMotion origin="layout" path="M 0 0  L 0.25 0  E" pathEditMode="relative" ptsTypes="">
                                      <p:cBhvr>
                                        <p:cTn id="153" dur="2000" fill="hold"/>
                                        <p:tgtEl>
                                          <p:spTgt spid="78"/>
                                        </p:tgtEl>
                                        <p:attrNameLst>
                                          <p:attrName>ppt_x</p:attrName>
                                          <p:attrName>ppt_y</p:attrName>
                                        </p:attrNameLst>
                                      </p:cBhvr>
                                    </p:animMotion>
                                  </p:childTnLst>
                                </p:cTn>
                              </p:par>
                              <p:par>
                                <p:cTn id="154" presetID="63" presetClass="path" presetSubtype="0" accel="50000" decel="50000" fill="hold" grpId="0" nodeType="withEffect">
                                  <p:stCondLst>
                                    <p:cond delay="0"/>
                                  </p:stCondLst>
                                  <p:childTnLst>
                                    <p:animMotion origin="layout" path="M 0 0  L 0.25 0  E" pathEditMode="relative" ptsTypes="">
                                      <p:cBhvr>
                                        <p:cTn id="155" dur="2000" fill="hold"/>
                                        <p:tgtEl>
                                          <p:spTgt spid="79"/>
                                        </p:tgtEl>
                                        <p:attrNameLst>
                                          <p:attrName>ppt_x</p:attrName>
                                          <p:attrName>ppt_y</p:attrName>
                                        </p:attrNameLst>
                                      </p:cBhvr>
                                    </p:animMotion>
                                  </p:childTnLst>
                                </p:cTn>
                              </p:par>
                              <p:par>
                                <p:cTn id="156" presetID="63" presetClass="path" presetSubtype="0" accel="50000" decel="50000" fill="hold" nodeType="withEffect">
                                  <p:stCondLst>
                                    <p:cond delay="0"/>
                                  </p:stCondLst>
                                  <p:childTnLst>
                                    <p:animMotion origin="layout" path="M 0.02916 2.22222E-6 L 0.27916 2.22222E-6 " pathEditMode="relative" rAng="0" ptsTypes="AA">
                                      <p:cBhvr>
                                        <p:cTn id="157" dur="2000" fill="hold"/>
                                        <p:tgtEl>
                                          <p:spTgt spid="45"/>
                                        </p:tgtEl>
                                        <p:attrNameLst>
                                          <p:attrName>ppt_x</p:attrName>
                                          <p:attrName>ppt_y</p:attrName>
                                        </p:attrNameLst>
                                      </p:cBhvr>
                                      <p:rCtr x="125" y="0"/>
                                    </p:animMotion>
                                  </p:childTnLst>
                                </p:cTn>
                              </p:par>
                              <p:par>
                                <p:cTn id="158" presetID="63" presetClass="path" presetSubtype="0" accel="50000" decel="50000" fill="hold" nodeType="withEffect">
                                  <p:stCondLst>
                                    <p:cond delay="0"/>
                                  </p:stCondLst>
                                  <p:childTnLst>
                                    <p:animMotion origin="layout" path="M 0 0  L 0.25 0  E" pathEditMode="relative" ptsTypes="">
                                      <p:cBhvr>
                                        <p:cTn id="159" dur="2000" fill="hold"/>
                                        <p:tgtEl>
                                          <p:spTgt spid="84"/>
                                        </p:tgtEl>
                                        <p:attrNameLst>
                                          <p:attrName>ppt_x</p:attrName>
                                          <p:attrName>ppt_y</p:attrName>
                                        </p:attrNameLst>
                                      </p:cBhvr>
                                    </p:animMotion>
                                  </p:childTnLst>
                                </p:cTn>
                              </p:par>
                              <p:par>
                                <p:cTn id="160" presetID="63" presetClass="path" presetSubtype="0" accel="50000" decel="50000" fill="hold" grpId="1" nodeType="withEffect">
                                  <p:stCondLst>
                                    <p:cond delay="0"/>
                                  </p:stCondLst>
                                  <p:childTnLst>
                                    <p:animMotion origin="layout" path="M 0 0  L 0.25 0  E" pathEditMode="relative" ptsTypes="">
                                      <p:cBhvr>
                                        <p:cTn id="161" dur="2000" fill="hold"/>
                                        <p:tgtEl>
                                          <p:spTgt spid="40"/>
                                        </p:tgtEl>
                                        <p:attrNameLst>
                                          <p:attrName>ppt_x</p:attrName>
                                          <p:attrName>ppt_y</p:attrName>
                                        </p:attrNameLst>
                                      </p:cBhvr>
                                    </p:animMotion>
                                  </p:childTnLst>
                                </p:cTn>
                              </p:par>
                              <p:par>
                                <p:cTn id="162" presetID="63" presetClass="path" presetSubtype="0" accel="50000" decel="50000" fill="hold" grpId="1" nodeType="withEffect">
                                  <p:stCondLst>
                                    <p:cond delay="0"/>
                                  </p:stCondLst>
                                  <p:childTnLst>
                                    <p:animMotion origin="layout" path="M 0 0  L 0.25 0  E" pathEditMode="relative" ptsTypes="">
                                      <p:cBhvr>
                                        <p:cTn id="163" dur="2000" fill="hold"/>
                                        <p:tgtEl>
                                          <p:spTgt spid="43"/>
                                        </p:tgtEl>
                                        <p:attrNameLst>
                                          <p:attrName>ppt_x</p:attrName>
                                          <p:attrName>ppt_y</p:attrName>
                                        </p:attrNameLst>
                                      </p:cBhvr>
                                    </p:animMotion>
                                  </p:childTnLst>
                                </p:cTn>
                              </p:par>
                              <p:par>
                                <p:cTn id="164" presetID="63" presetClass="path" presetSubtype="0" accel="50000" decel="50000" fill="hold" grpId="1" nodeType="withEffect">
                                  <p:stCondLst>
                                    <p:cond delay="0"/>
                                  </p:stCondLst>
                                  <p:childTnLst>
                                    <p:animMotion origin="layout" path="M 0 0  L 0.25 0  E" pathEditMode="relative" ptsTypes="">
                                      <p:cBhvr>
                                        <p:cTn id="165" dur="2000" fill="hold"/>
                                        <p:tgtEl>
                                          <p:spTgt spid="47"/>
                                        </p:tgtEl>
                                        <p:attrNameLst>
                                          <p:attrName>ppt_x</p:attrName>
                                          <p:attrName>ppt_y</p:attrName>
                                        </p:attrNameLst>
                                      </p:cBhvr>
                                    </p:animMotion>
                                  </p:childTnLst>
                                </p:cTn>
                              </p:par>
                              <p:par>
                                <p:cTn id="166" presetID="63" presetClass="path" presetSubtype="0" accel="50000" decel="50000" fill="hold" grpId="1" nodeType="withEffect">
                                  <p:stCondLst>
                                    <p:cond delay="0"/>
                                  </p:stCondLst>
                                  <p:childTnLst>
                                    <p:animMotion origin="layout" path="M 0 0  L 0.25 0  E" pathEditMode="relative" ptsTypes="">
                                      <p:cBhvr>
                                        <p:cTn id="167" dur="2000" fill="hold"/>
                                        <p:tgtEl>
                                          <p:spTgt spid="48"/>
                                        </p:tgtEl>
                                        <p:attrNameLst>
                                          <p:attrName>ppt_x</p:attrName>
                                          <p:attrName>ppt_y</p:attrName>
                                        </p:attrNameLst>
                                      </p:cBhvr>
                                    </p:animMotion>
                                  </p:childTnLst>
                                </p:cTn>
                              </p:par>
                              <p:par>
                                <p:cTn id="168" presetID="63" presetClass="path" presetSubtype="0" accel="50000" decel="50000" fill="hold" grpId="1" nodeType="withEffect">
                                  <p:stCondLst>
                                    <p:cond delay="0"/>
                                  </p:stCondLst>
                                  <p:childTnLst>
                                    <p:animMotion origin="layout" path="M 0 0  L 0.25 0  E" pathEditMode="relative" ptsTypes="">
                                      <p:cBhvr>
                                        <p:cTn id="169" dur="2000" fill="hold"/>
                                        <p:tgtEl>
                                          <p:spTgt spid="49"/>
                                        </p:tgtEl>
                                        <p:attrNameLst>
                                          <p:attrName>ppt_x</p:attrName>
                                          <p:attrName>ppt_y</p:attrName>
                                        </p:attrNameLst>
                                      </p:cBhvr>
                                    </p:animMotion>
                                  </p:childTnLst>
                                </p:cTn>
                              </p:par>
                              <p:par>
                                <p:cTn id="170" presetID="63" presetClass="path" presetSubtype="0" accel="50000" decel="50000" fill="hold" grpId="1" nodeType="withEffect">
                                  <p:stCondLst>
                                    <p:cond delay="0"/>
                                  </p:stCondLst>
                                  <p:childTnLst>
                                    <p:animMotion origin="layout" path="M 0 0  L 0.25 0  E" pathEditMode="relative" ptsTypes="">
                                      <p:cBhvr>
                                        <p:cTn id="171" dur="2000" fill="hold"/>
                                        <p:tgtEl>
                                          <p:spTgt spid="50"/>
                                        </p:tgtEl>
                                        <p:attrNameLst>
                                          <p:attrName>ppt_x</p:attrName>
                                          <p:attrName>ppt_y</p:attrName>
                                        </p:attrNameLst>
                                      </p:cBhvr>
                                    </p:animMotion>
                                  </p:childTnLst>
                                </p:cTn>
                              </p:par>
                              <p:par>
                                <p:cTn id="172" presetID="63" presetClass="path" presetSubtype="0" accel="50000" decel="50000" fill="hold" nodeType="withEffect">
                                  <p:stCondLst>
                                    <p:cond delay="0"/>
                                  </p:stCondLst>
                                  <p:childTnLst>
                                    <p:animMotion origin="layout" path="M 0 0  L 0.25 0  E" pathEditMode="relative" ptsTypes="">
                                      <p:cBhvr>
                                        <p:cTn id="173" dur="2000" fill="hold"/>
                                        <p:tgtEl>
                                          <p:spTgt spid="83"/>
                                        </p:tgtEl>
                                        <p:attrNameLst>
                                          <p:attrName>ppt_x</p:attrName>
                                          <p:attrName>ppt_y</p:attrName>
                                        </p:attrNameLst>
                                      </p:cBhvr>
                                    </p:animMotion>
                                  </p:childTnLst>
                                </p:cTn>
                              </p:par>
                              <p:par>
                                <p:cTn id="174" presetID="63" presetClass="path" presetSubtype="0" accel="50000" decel="50000" fill="hold" grpId="0" nodeType="withEffect">
                                  <p:stCondLst>
                                    <p:cond delay="0"/>
                                  </p:stCondLst>
                                  <p:childTnLst>
                                    <p:animMotion origin="layout" path="M 0 0  L 0.25 0  E" pathEditMode="relative" ptsTypes="">
                                      <p:cBhvr>
                                        <p:cTn id="175" dur="2000" fill="hold"/>
                                        <p:tgtEl>
                                          <p:spTgt spid="86"/>
                                        </p:tgtEl>
                                        <p:attrNameLst>
                                          <p:attrName>ppt_x</p:attrName>
                                          <p:attrName>ppt_y</p:attrName>
                                        </p:attrNameLst>
                                      </p:cBhvr>
                                    </p:animMotion>
                                  </p:childTnLst>
                                </p:cTn>
                              </p:par>
                              <p:par>
                                <p:cTn id="176" presetID="63" presetClass="path" presetSubtype="0" accel="50000" decel="50000" fill="hold" grpId="0" nodeType="withEffect">
                                  <p:stCondLst>
                                    <p:cond delay="0"/>
                                  </p:stCondLst>
                                  <p:childTnLst>
                                    <p:animMotion origin="layout" path="M 0 0  L 0.25 0  E" pathEditMode="relative" ptsTypes="">
                                      <p:cBhvr>
                                        <p:cTn id="177" dur="2000" fill="hold"/>
                                        <p:tgtEl>
                                          <p:spTgt spid="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1" grpId="0" animBg="1"/>
      <p:bldP spid="42" grpId="0" animBg="1"/>
      <p:bldP spid="44" grpId="0" animBg="1"/>
      <p:bldP spid="59" grpId="0" animBg="1"/>
      <p:bldP spid="65" grpId="0" animBg="1"/>
      <p:bldP spid="78" grpId="0" animBg="1"/>
      <p:bldP spid="79" grpId="0" animBg="1"/>
      <p:bldP spid="40" grpId="0" animBg="1"/>
      <p:bldP spid="40" grpId="1" animBg="1"/>
      <p:bldP spid="43" grpId="0" animBg="1"/>
      <p:bldP spid="43" grpId="1" animBg="1"/>
      <p:bldP spid="47" grpId="0" animBg="1"/>
      <p:bldP spid="47" grpId="1" animBg="1"/>
      <p:bldP spid="48" grpId="0" animBg="1"/>
      <p:bldP spid="48" grpId="1" animBg="1"/>
      <p:bldP spid="49" grpId="0" animBg="1"/>
      <p:bldP spid="49" grpId="1" animBg="1"/>
      <p:bldP spid="50" grpId="0" animBg="1"/>
      <p:bldP spid="50" grpId="1" animBg="1"/>
      <p:bldP spid="85" grpId="0" animBg="1"/>
      <p:bldP spid="86" grpId="0" animBg="1"/>
      <p:bldP spid="46" grpId="0" uiExpand="1" build="allAtOnce" animBg="1"/>
      <p:bldP spid="46" grpId="1" uiExpand="1"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21</a:t>
            </a:fld>
            <a:endParaRPr lang="en-US"/>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380" y="5751"/>
            <a:ext cx="114875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a:xfrm>
            <a:off x="0" y="76200"/>
            <a:ext cx="9144000" cy="5715000"/>
          </a:xfrm>
          <a:prstGeom prst="wedgeRoundRectCallout">
            <a:avLst>
              <a:gd name="adj1" fmla="val -40727"/>
              <a:gd name="adj2" fmla="val 57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2400" b="1" dirty="0" smtClean="0">
              <a:solidFill>
                <a:schemeClr val="bg1"/>
              </a:solidFill>
            </a:endParaRPr>
          </a:p>
          <a:p>
            <a:pPr algn="ctr"/>
            <a:r>
              <a:rPr lang="en-US" sz="2000" b="1" dirty="0" smtClean="0">
                <a:solidFill>
                  <a:schemeClr val="bg1"/>
                </a:solidFill>
              </a:rPr>
              <a:t>Does this means that I will need to </a:t>
            </a:r>
            <a:r>
              <a:rPr lang="en-US" sz="2400" b="1" i="1" dirty="0" smtClean="0">
                <a:solidFill>
                  <a:schemeClr val="bg1"/>
                </a:solidFill>
              </a:rPr>
              <a:t>memorize</a:t>
            </a:r>
            <a:r>
              <a:rPr lang="en-US" sz="2400" b="1" dirty="0" smtClean="0">
                <a:solidFill>
                  <a:schemeClr val="bg1"/>
                </a:solidFill>
              </a:rPr>
              <a:t> </a:t>
            </a:r>
            <a:r>
              <a:rPr lang="en-US" sz="2000" b="1" dirty="0" smtClean="0">
                <a:solidFill>
                  <a:schemeClr val="bg1"/>
                </a:solidFill>
              </a:rPr>
              <a:t>the </a:t>
            </a:r>
            <a:r>
              <a:rPr lang="en-US" sz="2400" b="1" i="1" dirty="0" smtClean="0">
                <a:solidFill>
                  <a:schemeClr val="bg1"/>
                </a:solidFill>
              </a:rPr>
              <a:t>IP addresses </a:t>
            </a:r>
            <a:r>
              <a:rPr lang="en-US" sz="2000" b="1" dirty="0" smtClean="0">
                <a:solidFill>
                  <a:schemeClr val="bg1"/>
                </a:solidFill>
              </a:rPr>
              <a:t>of </a:t>
            </a:r>
            <a:r>
              <a:rPr lang="en-US" sz="2400" b="1" i="1" dirty="0" smtClean="0">
                <a:solidFill>
                  <a:schemeClr val="bg1"/>
                </a:solidFill>
              </a:rPr>
              <a:t>all websites </a:t>
            </a:r>
            <a:r>
              <a:rPr lang="en-US" sz="2000" b="1" dirty="0" smtClean="0">
                <a:solidFill>
                  <a:schemeClr val="bg1"/>
                </a:solidFill>
              </a:rPr>
              <a:t>I want to visit!!!</a:t>
            </a:r>
          </a:p>
          <a:p>
            <a:pPr algn="ctr"/>
            <a:endParaRPr lang="en-US" sz="900" b="1" dirty="0" smtClean="0">
              <a:solidFill>
                <a:schemeClr val="bg1"/>
              </a:solidFill>
            </a:endParaRPr>
          </a:p>
          <a:p>
            <a:pPr algn="ctr">
              <a:tabLst>
                <a:tab pos="344488" algn="l"/>
                <a:tab pos="688975" algn="l"/>
              </a:tabLst>
            </a:pPr>
            <a:r>
              <a:rPr lang="en-US" dirty="0" smtClean="0"/>
              <a:t>Fortunately, hosts can be given human-friendly </a:t>
            </a:r>
            <a:r>
              <a:rPr lang="en-US" sz="2000" b="1" dirty="0" smtClean="0"/>
              <a:t>domain names, </a:t>
            </a:r>
            <a:r>
              <a:rPr lang="en-US" dirty="0" smtClean="0"/>
              <a:t>such as </a:t>
            </a:r>
            <a:r>
              <a:rPr lang="en-US" b="1" dirty="0" smtClean="0"/>
              <a:t>queensu.ca</a:t>
            </a:r>
            <a:r>
              <a:rPr lang="en-US" dirty="0" smtClean="0"/>
              <a:t>. </a:t>
            </a:r>
          </a:p>
          <a:p>
            <a:pPr>
              <a:tabLst>
                <a:tab pos="344488" algn="l"/>
                <a:tab pos="688975" algn="l"/>
              </a:tabLst>
            </a:pPr>
            <a:endParaRPr lang="en-US" sz="1000" dirty="0" smtClean="0"/>
          </a:p>
          <a:p>
            <a:pPr algn="ctr">
              <a:tabLst>
                <a:tab pos="344488" algn="l"/>
                <a:tab pos="688975" algn="l"/>
              </a:tabLst>
            </a:pPr>
            <a:r>
              <a:rPr lang="en-US" dirty="0" smtClean="0"/>
              <a:t>These </a:t>
            </a:r>
            <a:r>
              <a:rPr lang="en-US" sz="2000" b="1" i="1" dirty="0" smtClean="0"/>
              <a:t>domain names</a:t>
            </a:r>
            <a:r>
              <a:rPr lang="en-US" dirty="0" smtClean="0"/>
              <a:t> are </a:t>
            </a:r>
            <a:r>
              <a:rPr lang="en-US" sz="2000" b="1" dirty="0" smtClean="0"/>
              <a:t>mapped</a:t>
            </a:r>
            <a:r>
              <a:rPr lang="en-US" sz="2000" dirty="0" smtClean="0"/>
              <a:t> </a:t>
            </a:r>
            <a:r>
              <a:rPr lang="en-US" dirty="0" smtClean="0"/>
              <a:t>to </a:t>
            </a:r>
            <a:r>
              <a:rPr lang="en-US" sz="2000" b="1" dirty="0" smtClean="0"/>
              <a:t>specific IP addresses </a:t>
            </a:r>
            <a:r>
              <a:rPr lang="en-US" dirty="0" smtClean="0"/>
              <a:t>using the </a:t>
            </a:r>
          </a:p>
          <a:p>
            <a:pPr algn="ctr">
              <a:tabLst>
                <a:tab pos="344488" algn="l"/>
                <a:tab pos="688975" algn="l"/>
              </a:tabLst>
            </a:pPr>
            <a:r>
              <a:rPr lang="en-US" sz="2400" b="1" i="1" dirty="0" smtClean="0"/>
              <a:t>Domain Name System</a:t>
            </a:r>
            <a:r>
              <a:rPr lang="en-US" sz="2400" b="1" dirty="0" smtClean="0"/>
              <a:t> (</a:t>
            </a:r>
            <a:r>
              <a:rPr lang="en-US" sz="2400" b="1" i="1" dirty="0" smtClean="0"/>
              <a:t>DNS</a:t>
            </a:r>
            <a:r>
              <a:rPr lang="en-US" dirty="0" smtClean="0"/>
              <a:t>)</a:t>
            </a:r>
            <a:endParaRPr lang="en-US" sz="1000" dirty="0" smtClean="0"/>
          </a:p>
          <a:p>
            <a:pPr algn="ctr">
              <a:tabLst>
                <a:tab pos="344488" algn="l"/>
                <a:tab pos="688975" algn="l"/>
              </a:tabLst>
            </a:pPr>
            <a:endParaRPr lang="en-US" sz="1000" dirty="0" smtClean="0"/>
          </a:p>
          <a:p>
            <a:pPr algn="ctr">
              <a:tabLst>
                <a:tab pos="344488" algn="l"/>
                <a:tab pos="688975" algn="l"/>
              </a:tabLst>
            </a:pPr>
            <a:r>
              <a:rPr lang="en-US" dirty="0" smtClean="0"/>
              <a:t>NOTE: Having a </a:t>
            </a:r>
            <a:r>
              <a:rPr lang="en-US" b="1" i="1" dirty="0" smtClean="0"/>
              <a:t>“.ca“ </a:t>
            </a:r>
            <a:r>
              <a:rPr lang="en-US" dirty="0" smtClean="0"/>
              <a:t>domain name does </a:t>
            </a:r>
            <a:r>
              <a:rPr lang="en-US" sz="2000" b="1" dirty="0" smtClean="0"/>
              <a:t>NOT</a:t>
            </a:r>
            <a:r>
              <a:rPr lang="en-US" sz="2000" dirty="0" smtClean="0"/>
              <a:t> </a:t>
            </a:r>
            <a:r>
              <a:rPr lang="en-US" dirty="0" smtClean="0"/>
              <a:t>mean that the files are hosted in </a:t>
            </a:r>
            <a:r>
              <a:rPr lang="en-US" i="1" dirty="0" smtClean="0"/>
              <a:t>Canada</a:t>
            </a:r>
            <a:r>
              <a:rPr lang="en-US" dirty="0" smtClean="0"/>
              <a:t>.</a:t>
            </a:r>
          </a:p>
          <a:p>
            <a:pPr>
              <a:buFontTx/>
              <a:buChar char="-"/>
              <a:tabLst>
                <a:tab pos="344488" algn="l"/>
                <a:tab pos="688975" algn="l"/>
              </a:tabLst>
            </a:pPr>
            <a:endParaRPr lang="en-GB" sz="900" dirty="0" smtClean="0"/>
          </a:p>
          <a:p>
            <a:pPr algn="ctr">
              <a:tabLst>
                <a:tab pos="344488" algn="l"/>
                <a:tab pos="688975" algn="l"/>
              </a:tabLst>
            </a:pPr>
            <a:r>
              <a:rPr lang="en-US" dirty="0" smtClean="0"/>
              <a:t>Leasing a domain name allows creating </a:t>
            </a:r>
            <a:r>
              <a:rPr lang="en-US" sz="2000" b="1" i="1" dirty="0" smtClean="0"/>
              <a:t>sub-domains, </a:t>
            </a:r>
            <a:r>
              <a:rPr lang="en-US" dirty="0" smtClean="0"/>
              <a:t>such as </a:t>
            </a:r>
            <a:r>
              <a:rPr lang="en-US" b="1" dirty="0" smtClean="0"/>
              <a:t>cs.queensu.ca</a:t>
            </a:r>
          </a:p>
          <a:p>
            <a:pPr algn="ctr">
              <a:tabLst>
                <a:tab pos="344488" algn="l"/>
                <a:tab pos="688975" algn="l"/>
              </a:tabLst>
            </a:pPr>
            <a:endParaRPr lang="en-US" sz="900" b="1" dirty="0" smtClean="0"/>
          </a:p>
          <a:p>
            <a:pPr algn="ctr">
              <a:tabLst>
                <a:tab pos="344488" algn="l"/>
                <a:tab pos="688975" algn="l"/>
              </a:tabLst>
            </a:pPr>
            <a:r>
              <a:rPr lang="en-US" dirty="0" smtClean="0"/>
              <a:t>Each computer maintains a </a:t>
            </a:r>
            <a:r>
              <a:rPr lang="en-US" sz="2000" b="1" dirty="0" smtClean="0"/>
              <a:t>local DNS cache </a:t>
            </a:r>
            <a:r>
              <a:rPr lang="en-US" b="1" dirty="0" smtClean="0"/>
              <a:t>t</a:t>
            </a:r>
            <a:r>
              <a:rPr lang="en-US" dirty="0" smtClean="0"/>
              <a:t>o</a:t>
            </a:r>
            <a:r>
              <a:rPr lang="en-US" b="1" dirty="0" smtClean="0"/>
              <a:t> visited website </a:t>
            </a:r>
            <a:r>
              <a:rPr lang="en-US" dirty="0" smtClean="0"/>
              <a:t>for a</a:t>
            </a:r>
            <a:r>
              <a:rPr lang="en-US" b="1" dirty="0" smtClean="0"/>
              <a:t> faster IP translation.</a:t>
            </a:r>
          </a:p>
          <a:p>
            <a:pPr algn="ctr">
              <a:tabLst>
                <a:tab pos="344488" algn="l"/>
                <a:tab pos="688975" algn="l"/>
              </a:tabLst>
            </a:pPr>
            <a:endParaRPr lang="en-US" b="1" dirty="0" smtClean="0"/>
          </a:p>
          <a:p>
            <a:pPr algn="ctr">
              <a:tabLst>
                <a:tab pos="344488" algn="l"/>
                <a:tab pos="688975" algn="l"/>
              </a:tabLst>
            </a:pPr>
            <a:r>
              <a:rPr lang="en-US" dirty="0" smtClean="0"/>
              <a:t>If the requested domain name was NOT found in the local DNS Cache, then  </a:t>
            </a:r>
            <a:r>
              <a:rPr lang="en-US" sz="2000" b="1" dirty="0" smtClean="0"/>
              <a:t>the local network's DNS server is asked</a:t>
            </a:r>
            <a:r>
              <a:rPr lang="en-US" dirty="0" smtClean="0"/>
              <a:t>.</a:t>
            </a:r>
          </a:p>
          <a:p>
            <a:pPr algn="ctr">
              <a:tabLst>
                <a:tab pos="344488" algn="l"/>
                <a:tab pos="688975" algn="l"/>
              </a:tabLst>
            </a:pPr>
            <a:endParaRPr lang="en-US" dirty="0" smtClean="0"/>
          </a:p>
          <a:p>
            <a:pPr algn="ctr">
              <a:tabLst>
                <a:tab pos="344488" algn="l"/>
                <a:tab pos="688975" algn="l"/>
              </a:tabLst>
            </a:pPr>
            <a:r>
              <a:rPr lang="en-US" b="1" dirty="0" smtClean="0"/>
              <a:t>If the requested domain name was not found in the local network’s DNS server, </a:t>
            </a:r>
            <a:r>
              <a:rPr lang="en-US" sz="2000" b="1" dirty="0" smtClean="0"/>
              <a:t>then one of the 13  Root name servers is asked</a:t>
            </a:r>
            <a:r>
              <a:rPr lang="en-US" dirty="0" smtClean="0"/>
              <a:t>.</a:t>
            </a:r>
            <a:endParaRPr lang="en-US" b="1" dirty="0" smtClean="0"/>
          </a:p>
        </p:txBody>
      </p:sp>
    </p:spTree>
    <p:extLst>
      <p:ext uri="{BB962C8B-B14F-4D97-AF65-F5344CB8AC3E}">
        <p14:creationId xmlns:p14="http://schemas.microsoft.com/office/powerpoint/2010/main" val="7347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fade">
                                      <p:cBhvr>
                                        <p:cTn id="20" dur="500"/>
                                        <p:tgtEl>
                                          <p:spTgt spid="14">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animEffect transition="in" filter="fade">
                                      <p:cBhvr>
                                        <p:cTn id="23" dur="500"/>
                                        <p:tgtEl>
                                          <p:spTgt spid="1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xEl>
                                              <p:pRg st="8" end="8"/>
                                            </p:txEl>
                                          </p:spTgt>
                                        </p:tgtEl>
                                        <p:attrNameLst>
                                          <p:attrName>style.visibility</p:attrName>
                                        </p:attrNameLst>
                                      </p:cBhvr>
                                      <p:to>
                                        <p:strVal val="visible"/>
                                      </p:to>
                                    </p:set>
                                    <p:animEffect transition="in" filter="fade">
                                      <p:cBhvr>
                                        <p:cTn id="28" dur="500"/>
                                        <p:tgtEl>
                                          <p:spTgt spid="14">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xEl>
                                              <p:pRg st="10" end="10"/>
                                            </p:txEl>
                                          </p:spTgt>
                                        </p:tgtEl>
                                        <p:attrNameLst>
                                          <p:attrName>style.visibility</p:attrName>
                                        </p:attrNameLst>
                                      </p:cBhvr>
                                      <p:to>
                                        <p:strVal val="visible"/>
                                      </p:to>
                                    </p:set>
                                    <p:animEffect transition="in" filter="fade">
                                      <p:cBhvr>
                                        <p:cTn id="33" dur="500"/>
                                        <p:tgtEl>
                                          <p:spTgt spid="14">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xEl>
                                              <p:pRg st="12" end="12"/>
                                            </p:txEl>
                                          </p:spTgt>
                                        </p:tgtEl>
                                        <p:attrNameLst>
                                          <p:attrName>style.visibility</p:attrName>
                                        </p:attrNameLst>
                                      </p:cBhvr>
                                      <p:to>
                                        <p:strVal val="visible"/>
                                      </p:to>
                                    </p:set>
                                    <p:animEffect transition="in" filter="fade">
                                      <p:cBhvr>
                                        <p:cTn id="38" dur="500"/>
                                        <p:tgtEl>
                                          <p:spTgt spid="14">
                                            <p:txEl>
                                              <p:pRg st="12" end="1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14" end="14"/>
                                            </p:txEl>
                                          </p:spTgt>
                                        </p:tgtEl>
                                        <p:attrNameLst>
                                          <p:attrName>style.visibility</p:attrName>
                                        </p:attrNameLst>
                                      </p:cBhvr>
                                      <p:to>
                                        <p:strVal val="visible"/>
                                      </p:to>
                                    </p:set>
                                    <p:animEffect transition="in" filter="fade">
                                      <p:cBhvr>
                                        <p:cTn id="43" dur="500"/>
                                        <p:tgtEl>
                                          <p:spTgt spid="14">
                                            <p:txEl>
                                              <p:pRg st="14" end="1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xEl>
                                              <p:pRg st="16" end="16"/>
                                            </p:txEl>
                                          </p:spTgt>
                                        </p:tgtEl>
                                        <p:attrNameLst>
                                          <p:attrName>style.visibility</p:attrName>
                                        </p:attrNameLst>
                                      </p:cBhvr>
                                      <p:to>
                                        <p:strVal val="visible"/>
                                      </p:to>
                                    </p:set>
                                    <p:animEffect transition="in" filter="fade">
                                      <p:cBhvr>
                                        <p:cTn id="48" dur="500"/>
                                        <p:tgtEl>
                                          <p:spTgt spid="14">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22</a:t>
            </a:fld>
            <a:endParaRPr lang="en-US"/>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380" y="5751"/>
            <a:ext cx="114875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a:xfrm>
            <a:off x="0" y="76200"/>
            <a:ext cx="9144000" cy="5638800"/>
          </a:xfrm>
          <a:prstGeom prst="wedgeRoundRectCallout">
            <a:avLst>
              <a:gd name="adj1" fmla="val -40727"/>
              <a:gd name="adj2" fmla="val 577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b="1" dirty="0" smtClean="0">
              <a:solidFill>
                <a:schemeClr val="bg1"/>
              </a:solidFill>
            </a:endParaRPr>
          </a:p>
          <a:p>
            <a:pPr algn="ctr"/>
            <a:r>
              <a:rPr lang="en-US" b="1" dirty="0" smtClean="0">
                <a:solidFill>
                  <a:schemeClr val="bg1"/>
                </a:solidFill>
              </a:rPr>
              <a:t>Given 2 computers communicating over the internet</a:t>
            </a:r>
          </a:p>
          <a:p>
            <a:pPr algn="ctr"/>
            <a:r>
              <a:rPr lang="en-US" b="1" dirty="0" smtClean="0">
                <a:solidFill>
                  <a:schemeClr val="bg1"/>
                </a:solidFill>
              </a:rPr>
              <a:t>On each one of them </a:t>
            </a:r>
            <a:r>
              <a:rPr lang="en-US" sz="2000" b="1" dirty="0" smtClean="0">
                <a:solidFill>
                  <a:schemeClr val="bg1"/>
                </a:solidFill>
              </a:rPr>
              <a:t>multiple network applications are running</a:t>
            </a:r>
          </a:p>
          <a:p>
            <a:pPr algn="ctr"/>
            <a:endParaRPr lang="en-US" sz="2000" b="1" dirty="0" smtClean="0">
              <a:solidFill>
                <a:schemeClr val="bg1"/>
              </a:solidFill>
            </a:endParaRPr>
          </a:p>
          <a:p>
            <a:pPr algn="ctr"/>
            <a:endParaRPr lang="en-US" sz="2000" b="1" dirty="0" smtClean="0">
              <a:solidFill>
                <a:schemeClr val="bg1"/>
              </a:solidFill>
            </a:endParaRPr>
          </a:p>
          <a:p>
            <a:pPr algn="ctr"/>
            <a:endParaRPr lang="en-US" sz="2000" b="1" dirty="0" smtClean="0">
              <a:solidFill>
                <a:schemeClr val="bg1"/>
              </a:solidFill>
            </a:endParaRPr>
          </a:p>
          <a:p>
            <a:pPr algn="ctr"/>
            <a:endParaRPr lang="en-US" sz="2000" b="1" dirty="0" smtClean="0">
              <a:solidFill>
                <a:schemeClr val="bg1"/>
              </a:solidFill>
            </a:endParaRPr>
          </a:p>
          <a:p>
            <a:pPr algn="ctr"/>
            <a:endParaRPr lang="en-US" b="1" dirty="0" smtClean="0">
              <a:solidFill>
                <a:schemeClr val="bg1"/>
              </a:solidFill>
            </a:endParaRPr>
          </a:p>
          <a:p>
            <a:pPr algn="ctr"/>
            <a:endParaRPr lang="en-US" b="1" i="1" dirty="0" smtClean="0">
              <a:solidFill>
                <a:schemeClr val="bg1"/>
              </a:solidFill>
            </a:endParaRPr>
          </a:p>
          <a:p>
            <a:pPr algn="ctr"/>
            <a:endParaRPr lang="en-US" b="1" i="1" dirty="0" smtClean="0">
              <a:solidFill>
                <a:schemeClr val="bg1"/>
              </a:solidFill>
            </a:endParaRPr>
          </a:p>
          <a:p>
            <a:pPr algn="ctr"/>
            <a:r>
              <a:rPr lang="en-US" b="1" dirty="0" smtClean="0">
                <a:solidFill>
                  <a:schemeClr val="bg1"/>
                </a:solidFill>
              </a:rPr>
              <a:t>Given that, each computer has only </a:t>
            </a:r>
            <a:r>
              <a:rPr lang="en-US" sz="2000" b="1" dirty="0" smtClean="0">
                <a:solidFill>
                  <a:schemeClr val="bg1"/>
                </a:solidFill>
              </a:rPr>
              <a:t>a single IP address</a:t>
            </a:r>
            <a:r>
              <a:rPr lang="en-US" b="1" dirty="0" smtClean="0">
                <a:solidFill>
                  <a:schemeClr val="bg1"/>
                </a:solidFill>
              </a:rPr>
              <a:t>.  </a:t>
            </a:r>
          </a:p>
          <a:p>
            <a:pPr algn="ctr"/>
            <a:endParaRPr lang="en-US" b="1" dirty="0" smtClean="0">
              <a:solidFill>
                <a:schemeClr val="bg1"/>
              </a:solidFill>
            </a:endParaRPr>
          </a:p>
          <a:p>
            <a:pPr algn="ctr"/>
            <a:r>
              <a:rPr lang="en-US" b="1" dirty="0" smtClean="0">
                <a:solidFill>
                  <a:schemeClr val="bg1"/>
                </a:solidFill>
              </a:rPr>
              <a:t>How come when Phoebe uses Skype, the messages are not received by Chandler’s Yahoo! messenger!!</a:t>
            </a:r>
          </a:p>
          <a:p>
            <a:pPr algn="just"/>
            <a:endParaRPr lang="en-US" b="1" dirty="0" smtClean="0">
              <a:solidFill>
                <a:schemeClr val="bg1"/>
              </a:solidFill>
            </a:endParaRPr>
          </a:p>
          <a:p>
            <a:pPr algn="just"/>
            <a:endParaRPr lang="en-US" b="1" dirty="0" smtClean="0">
              <a:solidFill>
                <a:schemeClr val="bg1"/>
              </a:solidFill>
            </a:endParaRPr>
          </a:p>
          <a:p>
            <a:pPr algn="just"/>
            <a:r>
              <a:rPr lang="en-US" b="1" dirty="0" smtClean="0">
                <a:solidFill>
                  <a:schemeClr val="bg1"/>
                </a:solidFill>
              </a:rPr>
              <a:t>To allow multiple network applications to run on the same computer, Each network application </a:t>
            </a:r>
            <a:r>
              <a:rPr lang="en-US" sz="2000" b="1" dirty="0" smtClean="0">
                <a:solidFill>
                  <a:schemeClr val="bg1"/>
                </a:solidFill>
              </a:rPr>
              <a:t>LISTENs </a:t>
            </a:r>
            <a:r>
              <a:rPr lang="en-US" b="1" dirty="0" smtClean="0">
                <a:solidFill>
                  <a:schemeClr val="bg1"/>
                </a:solidFill>
              </a:rPr>
              <a:t>to an assigned </a:t>
            </a:r>
            <a:r>
              <a:rPr lang="en-US" sz="2000" b="1" dirty="0" smtClean="0">
                <a:solidFill>
                  <a:schemeClr val="bg1"/>
                </a:solidFill>
              </a:rPr>
              <a:t>Transmission Control Protocol (TCP) port number.</a:t>
            </a:r>
          </a:p>
          <a:p>
            <a:pPr algn="just">
              <a:buFontTx/>
              <a:buChar char="-"/>
            </a:pPr>
            <a:endParaRPr lang="en-US" sz="2000" b="1" dirty="0" smtClean="0">
              <a:solidFill>
                <a:schemeClr val="bg1"/>
              </a:solidFill>
            </a:endParaRPr>
          </a:p>
          <a:p>
            <a:pPr algn="just">
              <a:buFontTx/>
              <a:buChar char="-"/>
            </a:pPr>
            <a:endParaRPr lang="en-US" sz="2000" b="1" dirty="0" smtClean="0">
              <a:solidFill>
                <a:schemeClr val="bg1"/>
              </a:solidFill>
            </a:endParaRPr>
          </a:p>
          <a:p>
            <a:pPr algn="just">
              <a:buFontTx/>
              <a:buChar char="-"/>
            </a:pPr>
            <a:endParaRPr lang="en-US" b="1" dirty="0">
              <a:solidFill>
                <a:schemeClr val="bg1"/>
              </a:solidFill>
            </a:endParaRPr>
          </a:p>
        </p:txBody>
      </p:sp>
      <p:grpSp>
        <p:nvGrpSpPr>
          <p:cNvPr id="2" name="Group 43"/>
          <p:cNvGrpSpPr/>
          <p:nvPr/>
        </p:nvGrpSpPr>
        <p:grpSpPr>
          <a:xfrm>
            <a:off x="228600" y="762000"/>
            <a:ext cx="8763000" cy="1676400"/>
            <a:chOff x="228600" y="914400"/>
            <a:chExt cx="8763000" cy="1676400"/>
          </a:xfrm>
        </p:grpSpPr>
        <p:grpSp>
          <p:nvGrpSpPr>
            <p:cNvPr id="3" name="Group 42"/>
            <p:cNvGrpSpPr/>
            <p:nvPr/>
          </p:nvGrpSpPr>
          <p:grpSpPr>
            <a:xfrm>
              <a:off x="4419600" y="914400"/>
              <a:ext cx="152400" cy="1676400"/>
              <a:chOff x="4419600" y="914400"/>
              <a:chExt cx="152400" cy="1676400"/>
            </a:xfrm>
          </p:grpSpPr>
          <p:cxnSp>
            <p:nvCxnSpPr>
              <p:cNvPr id="24" name="Straight Connector 23"/>
              <p:cNvCxnSpPr/>
              <p:nvPr/>
            </p:nvCxnSpPr>
            <p:spPr>
              <a:xfrm>
                <a:off x="4419600" y="914400"/>
                <a:ext cx="0" cy="1676400"/>
              </a:xfrm>
              <a:prstGeom prst="line">
                <a:avLst/>
              </a:prstGeom>
              <a:ln w="57150" cmpd="tri">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0" y="914400"/>
                <a:ext cx="0" cy="1676400"/>
              </a:xfrm>
              <a:prstGeom prst="line">
                <a:avLst/>
              </a:prstGeom>
              <a:ln w="57150" cmpd="tri">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34"/>
            <p:cNvGrpSpPr/>
            <p:nvPr/>
          </p:nvGrpSpPr>
          <p:grpSpPr>
            <a:xfrm>
              <a:off x="228600" y="1042737"/>
              <a:ext cx="1219200" cy="1533691"/>
              <a:chOff x="228600" y="1042737"/>
              <a:chExt cx="1219200" cy="1533691"/>
            </a:xfrm>
          </p:grpSpPr>
          <p:pic>
            <p:nvPicPr>
              <p:cNvPr id="15" name="Picture 2" descr="http://3.bp.blogspot.com/_qWD3Q3VQ7hk/TQDfEbEBWKI/AAAAAAAAAEQ/oq4P_j5CsPs/s1600/holiday+2008+computer+clip+art.jpg"/>
              <p:cNvPicPr>
                <a:picLocks noChangeAspect="1" noChangeArrowheads="1"/>
              </p:cNvPicPr>
              <p:nvPr/>
            </p:nvPicPr>
            <p:blipFill>
              <a:blip r:embed="rId4" cstate="print"/>
              <a:srcRect/>
              <a:stretch>
                <a:fillRect/>
              </a:stretch>
            </p:blipFill>
            <p:spPr bwMode="auto">
              <a:xfrm>
                <a:off x="228600" y="1042737"/>
                <a:ext cx="1219200" cy="1219200"/>
              </a:xfrm>
              <a:prstGeom prst="rect">
                <a:avLst/>
              </a:prstGeom>
              <a:noFill/>
            </p:spPr>
          </p:pic>
          <p:sp>
            <p:nvSpPr>
              <p:cNvPr id="27" name="Rectangle 26"/>
              <p:cNvSpPr/>
              <p:nvPr/>
            </p:nvSpPr>
            <p:spPr>
              <a:xfrm>
                <a:off x="440660" y="2237874"/>
                <a:ext cx="830677" cy="338554"/>
              </a:xfrm>
              <a:prstGeom prst="rect">
                <a:avLst/>
              </a:prstGeom>
              <a:solidFill>
                <a:srgbClr val="FFFF00"/>
              </a:solidFill>
            </p:spPr>
            <p:txBody>
              <a:bodyPr wrap="none">
                <a:spAutoFit/>
              </a:bodyPr>
              <a:lstStyle/>
              <a:p>
                <a:r>
                  <a:rPr lang="en-US" sz="1600" b="1" dirty="0" smtClean="0">
                    <a:solidFill>
                      <a:schemeClr val="tx1"/>
                    </a:solidFill>
                  </a:rPr>
                  <a:t>Phoebe</a:t>
                </a:r>
                <a:endParaRPr lang="en-US" sz="1600" b="1" dirty="0" smtClean="0">
                  <a:solidFill>
                    <a:schemeClr val="accent3">
                      <a:lumMod val="50000"/>
                    </a:schemeClr>
                  </a:solidFill>
                </a:endParaRPr>
              </a:p>
            </p:txBody>
          </p:sp>
        </p:grpSp>
        <p:grpSp>
          <p:nvGrpSpPr>
            <p:cNvPr id="7" name="Group 41"/>
            <p:cNvGrpSpPr/>
            <p:nvPr/>
          </p:nvGrpSpPr>
          <p:grpSpPr>
            <a:xfrm>
              <a:off x="7772400" y="990600"/>
              <a:ext cx="1219200" cy="1557754"/>
              <a:chOff x="7772400" y="990600"/>
              <a:chExt cx="1219200" cy="1557754"/>
            </a:xfrm>
          </p:grpSpPr>
          <p:pic>
            <p:nvPicPr>
              <p:cNvPr id="16" name="Picture 4" descr="http://www.chilliwack.com/main/pageimages/196/computer.JPG"/>
              <p:cNvPicPr>
                <a:picLocks noChangeAspect="1" noChangeArrowheads="1"/>
              </p:cNvPicPr>
              <p:nvPr/>
            </p:nvPicPr>
            <p:blipFill>
              <a:blip r:embed="rId5" cstate="print"/>
              <a:srcRect/>
              <a:stretch>
                <a:fillRect/>
              </a:stretch>
            </p:blipFill>
            <p:spPr bwMode="auto">
              <a:xfrm flipH="1">
                <a:off x="7772400" y="990600"/>
                <a:ext cx="1219200" cy="1219200"/>
              </a:xfrm>
              <a:prstGeom prst="rect">
                <a:avLst/>
              </a:prstGeom>
              <a:noFill/>
            </p:spPr>
          </p:pic>
          <p:sp>
            <p:nvSpPr>
              <p:cNvPr id="28" name="Rectangle 27"/>
              <p:cNvSpPr/>
              <p:nvPr/>
            </p:nvSpPr>
            <p:spPr>
              <a:xfrm>
                <a:off x="7924800" y="2209800"/>
                <a:ext cx="952505" cy="338554"/>
              </a:xfrm>
              <a:prstGeom prst="rect">
                <a:avLst/>
              </a:prstGeom>
              <a:solidFill>
                <a:srgbClr val="FFFF00"/>
              </a:solidFill>
            </p:spPr>
            <p:txBody>
              <a:bodyPr wrap="none">
                <a:spAutoFit/>
              </a:bodyPr>
              <a:lstStyle/>
              <a:p>
                <a:r>
                  <a:rPr lang="en-US" sz="1600" b="1" dirty="0" smtClean="0">
                    <a:solidFill>
                      <a:schemeClr val="tx1"/>
                    </a:solidFill>
                  </a:rPr>
                  <a:t>Chandler</a:t>
                </a:r>
                <a:endParaRPr lang="en-US" sz="1600" b="1" dirty="0" smtClean="0">
                  <a:solidFill>
                    <a:schemeClr val="accent3">
                      <a:lumMod val="50000"/>
                    </a:schemeClr>
                  </a:solidFill>
                </a:endParaRPr>
              </a:p>
            </p:txBody>
          </p:sp>
        </p:grpSp>
      </p:grpSp>
      <p:grpSp>
        <p:nvGrpSpPr>
          <p:cNvPr id="8" name="Group 44"/>
          <p:cNvGrpSpPr/>
          <p:nvPr/>
        </p:nvGrpSpPr>
        <p:grpSpPr>
          <a:xfrm>
            <a:off x="1524000" y="838200"/>
            <a:ext cx="6172200" cy="1219200"/>
            <a:chOff x="1524000" y="990600"/>
            <a:chExt cx="6172200" cy="1219200"/>
          </a:xfrm>
        </p:grpSpPr>
        <p:pic>
          <p:nvPicPr>
            <p:cNvPr id="17" name="Picture 16" descr="http://4.bp.blogspot.com/-m7g0KUEndfM/UJ9ezD0gb1I/AAAAAAAAAA8/ZQRREdRyqgw/s1600/LOGO+skype.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990600"/>
              <a:ext cx="726909" cy="990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pad1.whstatic.com/images/thumb/9/9b/Google-Chrome-Logo.jpg/251px-Google-Chrome-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2200" y="1066800"/>
              <a:ext cx="727987" cy="838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http://upload.wikimedia.org/wikipedia/en/thumb/6/67/Counter-Strike_Box.jpg/250px-Counter-Strike_Box.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00400" y="1066800"/>
              <a:ext cx="949336"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pad1.whstatic.com/images/thumb/9/9b/Google-Chrome-Logo.jpg/251px-Google-Chrome-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7613" y="1066800"/>
              <a:ext cx="72798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2.bp.blogspot.com/-WkD4_hlwMmI/TV30Lyq8YeI/AAAAAAAAALY/3iQNFv-0EAc/s1600/Yahoo_Dock_Icon_by_MazMorri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89274" y="990600"/>
              <a:ext cx="906926" cy="8381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http://upload.wikimedia.org/wikipedia/en/thumb/6/67/Counter-Strike_Box.jpg/250px-Counter-Strike_Box.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41864" y="1066800"/>
              <a:ext cx="949336" cy="1143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45"/>
          <p:cNvGrpSpPr/>
          <p:nvPr/>
        </p:nvGrpSpPr>
        <p:grpSpPr>
          <a:xfrm>
            <a:off x="1524000" y="1752600"/>
            <a:ext cx="6115842" cy="685800"/>
            <a:chOff x="1524000" y="1905000"/>
            <a:chExt cx="6115842" cy="685800"/>
          </a:xfrm>
        </p:grpSpPr>
        <p:sp>
          <p:nvSpPr>
            <p:cNvPr id="29" name="Rectangle 28"/>
            <p:cNvSpPr/>
            <p:nvPr/>
          </p:nvSpPr>
          <p:spPr>
            <a:xfrm>
              <a:off x="1524000" y="1981200"/>
              <a:ext cx="705642" cy="338554"/>
            </a:xfrm>
            <a:prstGeom prst="rect">
              <a:avLst/>
            </a:prstGeom>
            <a:solidFill>
              <a:srgbClr val="FFFF00"/>
            </a:solidFill>
          </p:spPr>
          <p:txBody>
            <a:bodyPr wrap="none">
              <a:spAutoFit/>
            </a:bodyPr>
            <a:lstStyle/>
            <a:p>
              <a:r>
                <a:rPr lang="en-US" sz="1600" b="1" dirty="0" smtClean="0">
                  <a:solidFill>
                    <a:schemeClr val="tx1"/>
                  </a:solidFill>
                </a:rPr>
                <a:t>12345</a:t>
              </a:r>
              <a:endParaRPr lang="en-US" sz="1600" b="1" dirty="0" smtClean="0">
                <a:solidFill>
                  <a:schemeClr val="accent3">
                    <a:lumMod val="50000"/>
                  </a:schemeClr>
                </a:solidFill>
              </a:endParaRPr>
            </a:p>
          </p:txBody>
        </p:sp>
        <p:sp>
          <p:nvSpPr>
            <p:cNvPr id="30" name="Rectangle 29"/>
            <p:cNvSpPr/>
            <p:nvPr/>
          </p:nvSpPr>
          <p:spPr>
            <a:xfrm>
              <a:off x="2342358" y="1981200"/>
              <a:ext cx="705642" cy="338554"/>
            </a:xfrm>
            <a:prstGeom prst="rect">
              <a:avLst/>
            </a:prstGeom>
            <a:solidFill>
              <a:srgbClr val="FFFF00"/>
            </a:solidFill>
          </p:spPr>
          <p:txBody>
            <a:bodyPr wrap="none">
              <a:spAutoFit/>
            </a:bodyPr>
            <a:lstStyle/>
            <a:p>
              <a:r>
                <a:rPr lang="en-US" sz="1600" b="1" dirty="0" smtClean="0">
                  <a:solidFill>
                    <a:schemeClr val="tx1"/>
                  </a:solidFill>
                </a:rPr>
                <a:t>23456</a:t>
              </a:r>
              <a:endParaRPr lang="en-US" sz="1600" b="1" dirty="0" smtClean="0">
                <a:solidFill>
                  <a:schemeClr val="accent3">
                    <a:lumMod val="50000"/>
                  </a:schemeClr>
                </a:solidFill>
              </a:endParaRPr>
            </a:p>
          </p:txBody>
        </p:sp>
        <p:sp>
          <p:nvSpPr>
            <p:cNvPr id="31" name="Rectangle 30"/>
            <p:cNvSpPr/>
            <p:nvPr/>
          </p:nvSpPr>
          <p:spPr>
            <a:xfrm>
              <a:off x="3276600" y="2252246"/>
              <a:ext cx="705642" cy="338554"/>
            </a:xfrm>
            <a:prstGeom prst="rect">
              <a:avLst/>
            </a:prstGeom>
            <a:solidFill>
              <a:srgbClr val="FFFF00"/>
            </a:solidFill>
          </p:spPr>
          <p:txBody>
            <a:bodyPr wrap="none">
              <a:spAutoFit/>
            </a:bodyPr>
            <a:lstStyle/>
            <a:p>
              <a:r>
                <a:rPr lang="en-US" sz="1600" b="1" dirty="0" smtClean="0">
                  <a:solidFill>
                    <a:schemeClr val="tx1"/>
                  </a:solidFill>
                </a:rPr>
                <a:t>34567</a:t>
              </a:r>
              <a:endParaRPr lang="en-US" sz="1600" b="1" dirty="0" smtClean="0">
                <a:solidFill>
                  <a:schemeClr val="accent3">
                    <a:lumMod val="50000"/>
                  </a:schemeClr>
                </a:solidFill>
              </a:endParaRPr>
            </a:p>
          </p:txBody>
        </p:sp>
        <p:sp>
          <p:nvSpPr>
            <p:cNvPr id="32" name="Rectangle 31"/>
            <p:cNvSpPr/>
            <p:nvPr/>
          </p:nvSpPr>
          <p:spPr>
            <a:xfrm>
              <a:off x="6019800" y="1981200"/>
              <a:ext cx="705642" cy="338554"/>
            </a:xfrm>
            <a:prstGeom prst="rect">
              <a:avLst/>
            </a:prstGeom>
            <a:solidFill>
              <a:srgbClr val="FFFF00"/>
            </a:solidFill>
          </p:spPr>
          <p:txBody>
            <a:bodyPr wrap="none">
              <a:spAutoFit/>
            </a:bodyPr>
            <a:lstStyle/>
            <a:p>
              <a:r>
                <a:rPr lang="en-US" sz="1600" b="1" dirty="0" smtClean="0">
                  <a:solidFill>
                    <a:schemeClr val="tx1"/>
                  </a:solidFill>
                </a:rPr>
                <a:t>12345</a:t>
              </a:r>
              <a:endParaRPr lang="en-US" sz="1600" b="1" dirty="0" smtClean="0">
                <a:solidFill>
                  <a:schemeClr val="accent3">
                    <a:lumMod val="50000"/>
                  </a:schemeClr>
                </a:solidFill>
              </a:endParaRPr>
            </a:p>
          </p:txBody>
        </p:sp>
        <p:sp>
          <p:nvSpPr>
            <p:cNvPr id="33" name="Rectangle 32"/>
            <p:cNvSpPr/>
            <p:nvPr/>
          </p:nvSpPr>
          <p:spPr>
            <a:xfrm>
              <a:off x="6934200" y="1905000"/>
              <a:ext cx="705642" cy="338554"/>
            </a:xfrm>
            <a:prstGeom prst="rect">
              <a:avLst/>
            </a:prstGeom>
            <a:solidFill>
              <a:srgbClr val="FFFF00"/>
            </a:solidFill>
          </p:spPr>
          <p:txBody>
            <a:bodyPr wrap="none">
              <a:spAutoFit/>
            </a:bodyPr>
            <a:lstStyle/>
            <a:p>
              <a:r>
                <a:rPr lang="en-US" sz="1600" b="1" dirty="0" smtClean="0">
                  <a:solidFill>
                    <a:schemeClr val="tx1"/>
                  </a:solidFill>
                </a:rPr>
                <a:t>34567</a:t>
              </a:r>
              <a:endParaRPr lang="en-US" sz="1600" b="1" dirty="0" smtClean="0">
                <a:solidFill>
                  <a:schemeClr val="accent3">
                    <a:lumMod val="50000"/>
                  </a:schemeClr>
                </a:solidFill>
              </a:endParaRPr>
            </a:p>
          </p:txBody>
        </p:sp>
        <p:sp>
          <p:nvSpPr>
            <p:cNvPr id="34" name="Rectangle 33"/>
            <p:cNvSpPr/>
            <p:nvPr/>
          </p:nvSpPr>
          <p:spPr>
            <a:xfrm>
              <a:off x="4953000" y="2237874"/>
              <a:ext cx="705642" cy="338554"/>
            </a:xfrm>
            <a:prstGeom prst="rect">
              <a:avLst/>
            </a:prstGeom>
            <a:solidFill>
              <a:srgbClr val="FFFF00"/>
            </a:solidFill>
          </p:spPr>
          <p:txBody>
            <a:bodyPr wrap="none">
              <a:spAutoFit/>
            </a:bodyPr>
            <a:lstStyle/>
            <a:p>
              <a:r>
                <a:rPr lang="en-US" sz="1600" b="1" dirty="0" smtClean="0">
                  <a:solidFill>
                    <a:schemeClr val="tx1"/>
                  </a:solidFill>
                </a:rPr>
                <a:t>45123</a:t>
              </a:r>
              <a:endParaRPr lang="en-US" sz="1600" b="1" dirty="0" smtClean="0">
                <a:solidFill>
                  <a:schemeClr val="accent3">
                    <a:lumMod val="50000"/>
                  </a:schemeClr>
                </a:solidFill>
              </a:endParaRPr>
            </a:p>
          </p:txBody>
        </p:sp>
      </p:grpSp>
      <p:sp>
        <p:nvSpPr>
          <p:cNvPr id="47" name="Rectangle 46"/>
          <p:cNvSpPr/>
          <p:nvPr/>
        </p:nvSpPr>
        <p:spPr>
          <a:xfrm>
            <a:off x="19050" y="2743200"/>
            <a:ext cx="9144000" cy="2971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en-US" b="1" dirty="0" smtClean="0">
                <a:solidFill>
                  <a:schemeClr val="bg1"/>
                </a:solidFill>
              </a:rPr>
              <a:t>TCP </a:t>
            </a:r>
            <a:r>
              <a:rPr lang="en-US" b="1" dirty="0" smtClean="0"/>
              <a:t>Port number (</a:t>
            </a:r>
            <a:r>
              <a:rPr lang="en-US" dirty="0" smtClean="0"/>
              <a:t>2-byte positive integer value [0 – 65535]</a:t>
            </a:r>
            <a:r>
              <a:rPr lang="en-US" b="1" dirty="0" smtClean="0"/>
              <a:t>)</a:t>
            </a:r>
            <a:r>
              <a:rPr lang="en-US" dirty="0" smtClean="0"/>
              <a:t>:</a:t>
            </a:r>
          </a:p>
          <a:p>
            <a:pPr lvl="1" algn="just"/>
            <a:r>
              <a:rPr lang="en-US" sz="2000" b="1" dirty="0" smtClean="0"/>
              <a:t>- Uniquely identifies</a:t>
            </a:r>
            <a:r>
              <a:rPr lang="en-US" dirty="0" smtClean="0"/>
              <a:t> a network application (not repeated on same computer).</a:t>
            </a:r>
          </a:p>
          <a:p>
            <a:pPr lvl="1" algn="just">
              <a:buFontTx/>
              <a:buChar char="-"/>
            </a:pPr>
            <a:r>
              <a:rPr lang="en-US" sz="2000" b="1" dirty="0" smtClean="0"/>
              <a:t> Locally significant</a:t>
            </a:r>
            <a:r>
              <a:rPr lang="en-US" dirty="0" smtClean="0"/>
              <a:t> (same port number  can be assigned to different network applications on different computer).</a:t>
            </a:r>
          </a:p>
          <a:p>
            <a:pPr algn="just">
              <a:buFontTx/>
              <a:buChar char="-"/>
            </a:pPr>
            <a:endParaRPr lang="en-US" sz="800" dirty="0" smtClean="0"/>
          </a:p>
          <a:p>
            <a:pPr algn="just">
              <a:buFontTx/>
              <a:buChar char="-"/>
            </a:pPr>
            <a:endParaRPr lang="en-US" sz="800" dirty="0" smtClean="0"/>
          </a:p>
          <a:p>
            <a:pPr algn="just">
              <a:buFontTx/>
              <a:buChar char="-"/>
            </a:pPr>
            <a:r>
              <a:rPr lang="en-US" dirty="0" smtClean="0"/>
              <a:t>Famous TCP port numbers (0 to 1023 reserved for the </a:t>
            </a:r>
            <a:r>
              <a:rPr lang="en-US" i="1" dirty="0" smtClean="0"/>
              <a:t>well-known applications</a:t>
            </a:r>
            <a:r>
              <a:rPr lang="en-US" dirty="0" smtClean="0"/>
              <a:t>):</a:t>
            </a:r>
          </a:p>
          <a:p>
            <a:pPr lvl="1" algn="just">
              <a:buFontTx/>
              <a:buChar char="-"/>
              <a:tabLst>
                <a:tab pos="341313" algn="l"/>
                <a:tab pos="682625" algn="l"/>
                <a:tab pos="1025525" algn="l"/>
                <a:tab pos="1376363" algn="l"/>
                <a:tab pos="1717675" algn="l"/>
              </a:tabLst>
            </a:pPr>
            <a:r>
              <a:rPr lang="en-US" dirty="0" smtClean="0"/>
              <a:t> </a:t>
            </a:r>
            <a:r>
              <a:rPr lang="en-US" b="1" dirty="0" smtClean="0"/>
              <a:t>File Transfer Protocol (FTP) </a:t>
            </a:r>
            <a:r>
              <a:rPr lang="en-US" dirty="0" smtClean="0"/>
              <a:t>for uploading/downloading files listens to </a:t>
            </a:r>
            <a:r>
              <a:rPr lang="en-US" b="1" dirty="0" smtClean="0"/>
              <a:t>port 22</a:t>
            </a:r>
          </a:p>
          <a:p>
            <a:pPr lvl="1" algn="just">
              <a:buFontTx/>
              <a:buChar char="-"/>
              <a:tabLst>
                <a:tab pos="341313" algn="l"/>
                <a:tab pos="682625" algn="l"/>
                <a:tab pos="1025525" algn="l"/>
                <a:tab pos="1376363" algn="l"/>
                <a:tab pos="1717675" algn="l"/>
              </a:tabLst>
            </a:pPr>
            <a:r>
              <a:rPr lang="en-US" b="1" dirty="0" smtClean="0"/>
              <a:t>Hypertext Transfer Protocol (HTTP</a:t>
            </a:r>
            <a:r>
              <a:rPr lang="en-US" dirty="0" smtClean="0"/>
              <a:t>) for web browsing listens to </a:t>
            </a:r>
            <a:r>
              <a:rPr lang="en-US" b="1" dirty="0" smtClean="0"/>
              <a:t>port 80</a:t>
            </a:r>
          </a:p>
          <a:p>
            <a:pPr lvl="1" algn="just">
              <a:buFontTx/>
              <a:buChar char="-"/>
              <a:tabLst>
                <a:tab pos="341313" algn="l"/>
                <a:tab pos="682625" algn="l"/>
                <a:tab pos="1025525" algn="l"/>
                <a:tab pos="1376363" algn="l"/>
                <a:tab pos="1717675" algn="l"/>
              </a:tabLst>
            </a:pPr>
            <a:r>
              <a:rPr lang="en-US" b="1" dirty="0" smtClean="0"/>
              <a:t>Domain Name System (DNS) </a:t>
            </a:r>
            <a:r>
              <a:rPr lang="en-US" dirty="0" smtClean="0"/>
              <a:t>listens to </a:t>
            </a:r>
            <a:r>
              <a:rPr lang="en-US" b="1" dirty="0" smtClean="0"/>
              <a:t>port 53</a:t>
            </a:r>
          </a:p>
          <a:p>
            <a:pPr algn="ctr"/>
            <a:endParaRPr lang="en-US" dirty="0"/>
          </a:p>
        </p:txBody>
      </p:sp>
      <p:sp>
        <p:nvSpPr>
          <p:cNvPr id="48" name="Rectangle 47"/>
          <p:cNvSpPr/>
          <p:nvPr/>
        </p:nvSpPr>
        <p:spPr>
          <a:xfrm>
            <a:off x="1447800" y="1600200"/>
            <a:ext cx="2667000" cy="9144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47800" y="1828800"/>
            <a:ext cx="838200" cy="381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43600" y="1804737"/>
            <a:ext cx="838200" cy="3810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447800" y="762000"/>
            <a:ext cx="838200" cy="990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781800" y="838200"/>
            <a:ext cx="838200" cy="9906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74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fade">
                                      <p:cBhvr>
                                        <p:cTn id="18" dur="500"/>
                                        <p:tgtEl>
                                          <p:spTgt spid="1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xEl>
                                              <p:pRg st="10" end="10"/>
                                            </p:txEl>
                                          </p:spTgt>
                                        </p:tgtEl>
                                        <p:attrNameLst>
                                          <p:attrName>style.visibility</p:attrName>
                                        </p:attrNameLst>
                                      </p:cBhvr>
                                      <p:to>
                                        <p:strVal val="visible"/>
                                      </p:to>
                                    </p:set>
                                    <p:animEffect transition="in" filter="fade">
                                      <p:cBhvr>
                                        <p:cTn id="26" dur="500"/>
                                        <p:tgtEl>
                                          <p:spTgt spid="14">
                                            <p:txEl>
                                              <p:pRg st="10" end="1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xEl>
                                              <p:pRg st="12" end="12"/>
                                            </p:txEl>
                                          </p:spTgt>
                                        </p:tgtEl>
                                        <p:attrNameLst>
                                          <p:attrName>style.visibility</p:attrName>
                                        </p:attrNameLst>
                                      </p:cBhvr>
                                      <p:to>
                                        <p:strVal val="visible"/>
                                      </p:to>
                                    </p:set>
                                    <p:animEffect transition="in" filter="fade">
                                      <p:cBhvr>
                                        <p:cTn id="29" dur="500"/>
                                        <p:tgtEl>
                                          <p:spTgt spid="14">
                                            <p:txEl>
                                              <p:pRg st="12" end="1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7" presetClass="emph" presetSubtype="2" repeatCount="indefinite" fill="hold" nodeType="withEffect">
                                  <p:stCondLst>
                                    <p:cond delay="0"/>
                                  </p:stCondLst>
                                  <p:endCondLst>
                                    <p:cond evt="onNext" delay="0">
                                      <p:tgtEl>
                                        <p:sldTgt/>
                                      </p:tgtEl>
                                    </p:cond>
                                  </p:endCondLst>
                                  <p:childTnLst>
                                    <p:animClr clrSpc="rgb" dir="cw">
                                      <p:cBhvr>
                                        <p:cTn id="37" dur="500" fill="hold"/>
                                        <p:tgtEl>
                                          <p:spTgt spid="52"/>
                                        </p:tgtEl>
                                        <p:attrNameLst>
                                          <p:attrName>stroke.color</p:attrName>
                                        </p:attrNameLst>
                                      </p:cBhvr>
                                      <p:to>
                                        <a:schemeClr val="accent2"/>
                                      </p:to>
                                    </p:animClr>
                                    <p:set>
                                      <p:cBhvr>
                                        <p:cTn id="38" dur="500" fill="hold"/>
                                        <p:tgtEl>
                                          <p:spTgt spid="52"/>
                                        </p:tgtEl>
                                        <p:attrNameLst>
                                          <p:attrName>stroke.on</p:attrName>
                                        </p:attrNameLst>
                                      </p:cBhvr>
                                      <p:to>
                                        <p:strVal val="true"/>
                                      </p:to>
                                    </p:set>
                                  </p:childTnLst>
                                </p:cTn>
                              </p:par>
                              <p:par>
                                <p:cTn id="39" presetID="7" presetClass="emph" presetSubtype="2" repeatCount="indefinite" fill="hold" nodeType="withEffect">
                                  <p:stCondLst>
                                    <p:cond delay="0"/>
                                  </p:stCondLst>
                                  <p:endCondLst>
                                    <p:cond evt="onNext" delay="0">
                                      <p:tgtEl>
                                        <p:sldTgt/>
                                      </p:tgtEl>
                                    </p:cond>
                                  </p:endCondLst>
                                  <p:childTnLst>
                                    <p:animClr clrSpc="rgb" dir="cw">
                                      <p:cBhvr>
                                        <p:cTn id="40" dur="500" fill="hold"/>
                                        <p:tgtEl>
                                          <p:spTgt spid="51"/>
                                        </p:tgtEl>
                                        <p:attrNameLst>
                                          <p:attrName>stroke.color</p:attrName>
                                        </p:attrNameLst>
                                      </p:cBhvr>
                                      <p:to>
                                        <a:schemeClr val="accent2"/>
                                      </p:to>
                                    </p:animClr>
                                    <p:set>
                                      <p:cBhvr>
                                        <p:cTn id="41" dur="500" fill="hold"/>
                                        <p:tgtEl>
                                          <p:spTgt spid="51"/>
                                        </p:tgtEl>
                                        <p:attrNameLst>
                                          <p:attrName>stroke.on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xEl>
                                              <p:pRg st="15" end="15"/>
                                            </p:txEl>
                                          </p:spTgt>
                                        </p:tgtEl>
                                        <p:attrNameLst>
                                          <p:attrName>style.visibility</p:attrName>
                                        </p:attrNameLst>
                                      </p:cBhvr>
                                      <p:to>
                                        <p:strVal val="visible"/>
                                      </p:to>
                                    </p:set>
                                    <p:animEffect transition="in" filter="fade">
                                      <p:cBhvr>
                                        <p:cTn id="46" dur="500"/>
                                        <p:tgtEl>
                                          <p:spTgt spid="14">
                                            <p:txEl>
                                              <p:pRg st="15" end="15"/>
                                            </p:txEl>
                                          </p:spTgt>
                                        </p:tgtEl>
                                      </p:cBhvr>
                                    </p:animEffect>
                                  </p:childTnLst>
                                </p:cTn>
                              </p:par>
                              <p:par>
                                <p:cTn id="47" presetID="10" presetClass="exit" presetSubtype="0" fill="hold" grpId="1" nodeType="with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51"/>
                                        </p:tgtEl>
                                      </p:cBhvr>
                                    </p:animEffect>
                                    <p:set>
                                      <p:cBhvr>
                                        <p:cTn id="52" dur="1" fill="hold">
                                          <p:stCondLst>
                                            <p:cond delay="499"/>
                                          </p:stCondLst>
                                        </p:cTn>
                                        <p:tgtEl>
                                          <p:spTgt spid="51"/>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7">
                                            <p:bg/>
                                          </p:spTgt>
                                        </p:tgtEl>
                                        <p:attrNameLst>
                                          <p:attrName>style.visibility</p:attrName>
                                        </p:attrNameLst>
                                      </p:cBhvr>
                                      <p:to>
                                        <p:strVal val="visible"/>
                                      </p:to>
                                    </p:set>
                                    <p:animEffect transition="in" filter="fade">
                                      <p:cBhvr>
                                        <p:cTn id="61" dur="500"/>
                                        <p:tgtEl>
                                          <p:spTgt spid="47">
                                            <p:bg/>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txEl>
                                              <p:pRg st="0" end="0"/>
                                            </p:txEl>
                                          </p:spTgt>
                                        </p:tgtEl>
                                        <p:attrNameLst>
                                          <p:attrName>style.visibility</p:attrName>
                                        </p:attrNameLst>
                                      </p:cBhvr>
                                      <p:to>
                                        <p:strVal val="visible"/>
                                      </p:to>
                                    </p:set>
                                    <p:animEffect transition="in" filter="fade">
                                      <p:cBhvr>
                                        <p:cTn id="64" dur="500"/>
                                        <p:tgtEl>
                                          <p:spTgt spid="47">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7">
                                            <p:txEl>
                                              <p:pRg st="1" end="1"/>
                                            </p:txEl>
                                          </p:spTgt>
                                        </p:tgtEl>
                                        <p:attrNameLst>
                                          <p:attrName>style.visibility</p:attrName>
                                        </p:attrNameLst>
                                      </p:cBhvr>
                                      <p:to>
                                        <p:strVal val="visible"/>
                                      </p:to>
                                    </p:set>
                                    <p:animEffect transition="in" filter="fade">
                                      <p:cBhvr>
                                        <p:cTn id="69" dur="500"/>
                                        <p:tgtEl>
                                          <p:spTgt spid="47">
                                            <p:txEl>
                                              <p:pRg st="1" end="1"/>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par>
                                <p:cTn id="73" presetID="7" presetClass="emph" presetSubtype="2" repeatCount="indefinite" fill="hold" nodeType="withEffect">
                                  <p:stCondLst>
                                    <p:cond delay="0"/>
                                  </p:stCondLst>
                                  <p:endCondLst>
                                    <p:cond evt="onNext" delay="0">
                                      <p:tgtEl>
                                        <p:sldTgt/>
                                      </p:tgtEl>
                                    </p:cond>
                                  </p:endCondLst>
                                  <p:childTnLst>
                                    <p:animClr clrSpc="rgb" dir="cw">
                                      <p:cBhvr>
                                        <p:cTn id="74" dur="500" fill="hold"/>
                                        <p:tgtEl>
                                          <p:spTgt spid="48"/>
                                        </p:tgtEl>
                                        <p:attrNameLst>
                                          <p:attrName>stroke.color</p:attrName>
                                        </p:attrNameLst>
                                      </p:cBhvr>
                                      <p:to>
                                        <a:schemeClr val="accent2"/>
                                      </p:to>
                                    </p:animClr>
                                    <p:set>
                                      <p:cBhvr>
                                        <p:cTn id="75" dur="500" fill="hold"/>
                                        <p:tgtEl>
                                          <p:spTgt spid="48"/>
                                        </p:tgtEl>
                                        <p:attrNameLst>
                                          <p:attrName>stroke.on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7">
                                            <p:txEl>
                                              <p:pRg st="2" end="2"/>
                                            </p:txEl>
                                          </p:spTgt>
                                        </p:tgtEl>
                                        <p:attrNameLst>
                                          <p:attrName>style.visibility</p:attrName>
                                        </p:attrNameLst>
                                      </p:cBhvr>
                                      <p:to>
                                        <p:strVal val="visible"/>
                                      </p:to>
                                    </p:set>
                                    <p:animEffect transition="in" filter="fade">
                                      <p:cBhvr>
                                        <p:cTn id="80" dur="500"/>
                                        <p:tgtEl>
                                          <p:spTgt spid="47">
                                            <p:txEl>
                                              <p:pRg st="2" end="2"/>
                                            </p:txEl>
                                          </p:spTgt>
                                        </p:tgtEl>
                                      </p:cBhvr>
                                    </p:animEffect>
                                  </p:childTnLst>
                                </p:cTn>
                              </p:par>
                              <p:par>
                                <p:cTn id="81" presetID="10" presetClass="exit" presetSubtype="0" fill="hold" grpId="1" nodeType="withEffect">
                                  <p:stCondLst>
                                    <p:cond delay="0"/>
                                  </p:stCondLst>
                                  <p:childTnLst>
                                    <p:animEffect transition="out" filter="fade">
                                      <p:cBhvr>
                                        <p:cTn id="82" dur="500"/>
                                        <p:tgtEl>
                                          <p:spTgt spid="48"/>
                                        </p:tgtEl>
                                      </p:cBhvr>
                                    </p:animEffect>
                                    <p:set>
                                      <p:cBhvr>
                                        <p:cTn id="83" dur="1" fill="hold">
                                          <p:stCondLst>
                                            <p:cond delay="499"/>
                                          </p:stCondLst>
                                        </p:cTn>
                                        <p:tgtEl>
                                          <p:spTgt spid="48"/>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7" presetClass="emph" presetSubtype="2" repeatCount="indefinite" fill="hold" nodeType="withEffect">
                                  <p:stCondLst>
                                    <p:cond delay="0"/>
                                  </p:stCondLst>
                                  <p:endCondLst>
                                    <p:cond evt="onNext" delay="0">
                                      <p:tgtEl>
                                        <p:sldTgt/>
                                      </p:tgtEl>
                                    </p:cond>
                                  </p:endCondLst>
                                  <p:childTnLst>
                                    <p:animClr clrSpc="rgb" dir="cw">
                                      <p:cBhvr>
                                        <p:cTn id="91" dur="500" fill="hold"/>
                                        <p:tgtEl>
                                          <p:spTgt spid="50"/>
                                        </p:tgtEl>
                                        <p:attrNameLst>
                                          <p:attrName>stroke.color</p:attrName>
                                        </p:attrNameLst>
                                      </p:cBhvr>
                                      <p:to>
                                        <a:schemeClr val="accent2"/>
                                      </p:to>
                                    </p:animClr>
                                    <p:set>
                                      <p:cBhvr>
                                        <p:cTn id="92" dur="500" fill="hold"/>
                                        <p:tgtEl>
                                          <p:spTgt spid="50"/>
                                        </p:tgtEl>
                                        <p:attrNameLst>
                                          <p:attrName>stroke.on</p:attrName>
                                        </p:attrNameLst>
                                      </p:cBhvr>
                                      <p:to>
                                        <p:strVal val="true"/>
                                      </p:to>
                                    </p:set>
                                  </p:childTnLst>
                                </p:cTn>
                              </p:par>
                              <p:par>
                                <p:cTn id="93" presetID="7" presetClass="emph" presetSubtype="2" repeatCount="indefinite" fill="hold" nodeType="withEffect">
                                  <p:stCondLst>
                                    <p:cond delay="0"/>
                                  </p:stCondLst>
                                  <p:endCondLst>
                                    <p:cond evt="onNext" delay="0">
                                      <p:tgtEl>
                                        <p:sldTgt/>
                                      </p:tgtEl>
                                    </p:cond>
                                  </p:endCondLst>
                                  <p:childTnLst>
                                    <p:animClr clrSpc="rgb" dir="cw">
                                      <p:cBhvr>
                                        <p:cTn id="94" dur="500" fill="hold"/>
                                        <p:tgtEl>
                                          <p:spTgt spid="49"/>
                                        </p:tgtEl>
                                        <p:attrNameLst>
                                          <p:attrName>stroke.color</p:attrName>
                                        </p:attrNameLst>
                                      </p:cBhvr>
                                      <p:to>
                                        <a:schemeClr val="accent2"/>
                                      </p:to>
                                    </p:animClr>
                                    <p:set>
                                      <p:cBhvr>
                                        <p:cTn id="95" dur="500" fill="hold"/>
                                        <p:tgtEl>
                                          <p:spTgt spid="49"/>
                                        </p:tgtEl>
                                        <p:attrNameLst>
                                          <p:attrName>stroke.on</p:attrName>
                                        </p:attrNameLst>
                                      </p:cBhvr>
                                      <p:to>
                                        <p:strVal val="true"/>
                                      </p:to>
                                    </p:set>
                                  </p:childTnLst>
                                </p:cTn>
                              </p:par>
                              <p:par>
                                <p:cTn id="96" presetID="10" presetClass="exit" presetSubtype="0" fill="hold" grpId="1" nodeType="withEffect">
                                  <p:stCondLst>
                                    <p:cond delay="0"/>
                                  </p:stCondLst>
                                  <p:childTnLst>
                                    <p:animEffect transition="out" filter="fade">
                                      <p:cBhvr>
                                        <p:cTn id="97" dur="500"/>
                                        <p:tgtEl>
                                          <p:spTgt spid="50"/>
                                        </p:tgtEl>
                                      </p:cBhvr>
                                    </p:animEffect>
                                    <p:set>
                                      <p:cBhvr>
                                        <p:cTn id="98" dur="1" fill="hold">
                                          <p:stCondLst>
                                            <p:cond delay="499"/>
                                          </p:stCondLst>
                                        </p:cTn>
                                        <p:tgtEl>
                                          <p:spTgt spid="50"/>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500"/>
                                        <p:tgtEl>
                                          <p:spTgt spid="49"/>
                                        </p:tgtEl>
                                      </p:cBhvr>
                                    </p:animEffect>
                                    <p:set>
                                      <p:cBhvr>
                                        <p:cTn id="101" dur="1" fill="hold">
                                          <p:stCondLst>
                                            <p:cond delay="499"/>
                                          </p:stCondLst>
                                        </p:cTn>
                                        <p:tgtEl>
                                          <p:spTgt spid="49"/>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7">
                                            <p:txEl>
                                              <p:pRg st="5" end="5"/>
                                            </p:txEl>
                                          </p:spTgt>
                                        </p:tgtEl>
                                        <p:attrNameLst>
                                          <p:attrName>style.visibility</p:attrName>
                                        </p:attrNameLst>
                                      </p:cBhvr>
                                      <p:to>
                                        <p:strVal val="visible"/>
                                      </p:to>
                                    </p:set>
                                    <p:animEffect transition="in" filter="fade">
                                      <p:cBhvr>
                                        <p:cTn id="106" dur="500"/>
                                        <p:tgtEl>
                                          <p:spTgt spid="47">
                                            <p:txEl>
                                              <p:pRg st="5" end="5"/>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7">
                                            <p:txEl>
                                              <p:pRg st="6" end="6"/>
                                            </p:txEl>
                                          </p:spTgt>
                                        </p:tgtEl>
                                        <p:attrNameLst>
                                          <p:attrName>style.visibility</p:attrName>
                                        </p:attrNameLst>
                                      </p:cBhvr>
                                      <p:to>
                                        <p:strVal val="visible"/>
                                      </p:to>
                                    </p:set>
                                    <p:animEffect transition="in" filter="fade">
                                      <p:cBhvr>
                                        <p:cTn id="111" dur="500"/>
                                        <p:tgtEl>
                                          <p:spTgt spid="47">
                                            <p:txEl>
                                              <p:pRg st="6" end="6"/>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7">
                                            <p:txEl>
                                              <p:pRg st="7" end="7"/>
                                            </p:txEl>
                                          </p:spTgt>
                                        </p:tgtEl>
                                        <p:attrNameLst>
                                          <p:attrName>style.visibility</p:attrName>
                                        </p:attrNameLst>
                                      </p:cBhvr>
                                      <p:to>
                                        <p:strVal val="visible"/>
                                      </p:to>
                                    </p:set>
                                    <p:animEffect transition="in" filter="fade">
                                      <p:cBhvr>
                                        <p:cTn id="116" dur="500"/>
                                        <p:tgtEl>
                                          <p:spTgt spid="47">
                                            <p:txEl>
                                              <p:pRg st="7" end="7"/>
                                            </p:txEl>
                                          </p:spTgt>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47">
                                            <p:txEl>
                                              <p:pRg st="8" end="8"/>
                                            </p:txEl>
                                          </p:spTgt>
                                        </p:tgtEl>
                                        <p:attrNameLst>
                                          <p:attrName>style.visibility</p:attrName>
                                        </p:attrNameLst>
                                      </p:cBhvr>
                                      <p:to>
                                        <p:strVal val="visible"/>
                                      </p:to>
                                    </p:set>
                                    <p:animEffect transition="in" filter="fade">
                                      <p:cBhvr>
                                        <p:cTn id="121" dur="500"/>
                                        <p:tgtEl>
                                          <p:spTgt spid="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allAtOnce" animBg="1"/>
      <p:bldP spid="47" grpId="0" build="allAtOnce"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985198" y="1066800"/>
            <a:ext cx="7181850" cy="2238375"/>
            <a:chOff x="985198" y="1066800"/>
            <a:chExt cx="7181850" cy="2238375"/>
          </a:xfrm>
        </p:grpSpPr>
        <p:pic>
          <p:nvPicPr>
            <p:cNvPr id="7174" name="Picture 6"/>
            <p:cNvPicPr>
              <a:picLocks noChangeAspect="1" noChangeArrowheads="1"/>
            </p:cNvPicPr>
            <p:nvPr/>
          </p:nvPicPr>
          <p:blipFill>
            <a:blip r:embed="rId3" cstate="print"/>
            <a:srcRect/>
            <a:stretch>
              <a:fillRect/>
            </a:stretch>
          </p:blipFill>
          <p:spPr bwMode="auto">
            <a:xfrm>
              <a:off x="985198" y="1066800"/>
              <a:ext cx="7181850" cy="2238375"/>
            </a:xfrm>
            <a:prstGeom prst="rect">
              <a:avLst/>
            </a:prstGeom>
            <a:noFill/>
            <a:ln w="9525">
              <a:noFill/>
              <a:miter lim="800000"/>
              <a:headEnd/>
              <a:tailEnd/>
            </a:ln>
          </p:spPr>
        </p:pic>
        <p:pic>
          <p:nvPicPr>
            <p:cNvPr id="2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2286000" y="1600200"/>
              <a:ext cx="273516" cy="293914"/>
            </a:xfrm>
            <a:prstGeom prst="rect">
              <a:avLst/>
            </a:prstGeom>
            <a:noFill/>
          </p:spPr>
        </p:pic>
        <p:pic>
          <p:nvPicPr>
            <p:cNvPr id="2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996752" y="1815152"/>
              <a:ext cx="273516" cy="293914"/>
            </a:xfrm>
            <a:prstGeom prst="rect">
              <a:avLst/>
            </a:prstGeom>
            <a:noFill/>
          </p:spPr>
        </p:pic>
        <p:pic>
          <p:nvPicPr>
            <p:cNvPr id="28"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191000" y="2084696"/>
              <a:ext cx="273516" cy="293914"/>
            </a:xfrm>
            <a:prstGeom prst="rect">
              <a:avLst/>
            </a:prstGeom>
            <a:noFill/>
          </p:spPr>
        </p:pic>
        <p:pic>
          <p:nvPicPr>
            <p:cNvPr id="29"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550392" y="1434152"/>
              <a:ext cx="273516" cy="293914"/>
            </a:xfrm>
            <a:prstGeom prst="rect">
              <a:avLst/>
            </a:prstGeom>
            <a:noFill/>
          </p:spPr>
        </p:pic>
        <p:pic>
          <p:nvPicPr>
            <p:cNvPr id="30"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3110552" y="1461448"/>
              <a:ext cx="273516" cy="293914"/>
            </a:xfrm>
            <a:prstGeom prst="rect">
              <a:avLst/>
            </a:prstGeom>
            <a:noFill/>
          </p:spPr>
        </p:pic>
        <p:pic>
          <p:nvPicPr>
            <p:cNvPr id="3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477000" y="1371600"/>
              <a:ext cx="273516" cy="293914"/>
            </a:xfrm>
            <a:prstGeom prst="rect">
              <a:avLst/>
            </a:prstGeom>
            <a:noFill/>
          </p:spPr>
        </p:pic>
        <p:sp>
          <p:nvSpPr>
            <p:cNvPr id="35" name="Rectangle 34"/>
            <p:cNvSpPr/>
            <p:nvPr/>
          </p:nvSpPr>
          <p:spPr>
            <a:xfrm>
              <a:off x="1981200" y="1311294"/>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36" name="Rectangle 35"/>
            <p:cNvSpPr/>
            <p:nvPr/>
          </p:nvSpPr>
          <p:spPr>
            <a:xfrm>
              <a:off x="7315200" y="1795790"/>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48" name="Rectangle 47"/>
            <p:cNvSpPr/>
            <p:nvPr/>
          </p:nvSpPr>
          <p:spPr>
            <a:xfrm>
              <a:off x="3352800" y="126239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1</a:t>
              </a:r>
              <a:endParaRPr lang="en-US" sz="1100" b="1" dirty="0" smtClean="0">
                <a:solidFill>
                  <a:schemeClr val="accent3">
                    <a:lumMod val="50000"/>
                  </a:schemeClr>
                </a:solidFill>
              </a:endParaRPr>
            </a:p>
          </p:txBody>
        </p:sp>
        <p:sp>
          <p:nvSpPr>
            <p:cNvPr id="49" name="Rectangle 48"/>
            <p:cNvSpPr/>
            <p:nvPr/>
          </p:nvSpPr>
          <p:spPr>
            <a:xfrm>
              <a:off x="6400800" y="1066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2</a:t>
              </a:r>
              <a:endParaRPr lang="en-US" sz="1100" b="1" dirty="0" smtClean="0">
                <a:solidFill>
                  <a:schemeClr val="accent3">
                    <a:lumMod val="50000"/>
                  </a:schemeClr>
                </a:solidFill>
              </a:endParaRPr>
            </a:p>
          </p:txBody>
        </p:sp>
        <p:sp>
          <p:nvSpPr>
            <p:cNvPr id="50" name="Rectangle 49"/>
            <p:cNvSpPr/>
            <p:nvPr/>
          </p:nvSpPr>
          <p:spPr>
            <a:xfrm>
              <a:off x="5769592" y="1828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3</a:t>
              </a:r>
              <a:endParaRPr lang="en-US" sz="1100" b="1" dirty="0" smtClean="0">
                <a:solidFill>
                  <a:schemeClr val="accent3">
                    <a:lumMod val="50000"/>
                  </a:schemeClr>
                </a:solidFill>
              </a:endParaRPr>
            </a:p>
          </p:txBody>
        </p:sp>
        <p:pic>
          <p:nvPicPr>
            <p:cNvPr id="3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5902656" y="1600200"/>
              <a:ext cx="273516" cy="293914"/>
            </a:xfrm>
            <a:prstGeom prst="rect">
              <a:avLst/>
            </a:prstGeom>
            <a:noFill/>
          </p:spPr>
        </p:pic>
      </p:grpSp>
      <p:sp>
        <p:nvSpPr>
          <p:cNvPr id="2" name="Title 1"/>
          <p:cNvSpPr>
            <a:spLocks noGrp="1"/>
          </p:cNvSpPr>
          <p:nvPr>
            <p:ph type="title"/>
          </p:nvPr>
        </p:nvSpPr>
        <p:spPr>
          <a:xfrm>
            <a:off x="457200" y="76200"/>
            <a:ext cx="8229600" cy="533400"/>
          </a:xfrm>
        </p:spPr>
        <p:txBody>
          <a:bodyPr>
            <a:normAutofit fontScale="90000"/>
          </a:bodyPr>
          <a:lstStyle/>
          <a:p>
            <a:r>
              <a:rPr lang="en-US" sz="3600" dirty="0" smtClean="0"/>
              <a:t>Putting it all together</a:t>
            </a:r>
            <a:endParaRPr lang="en-US" sz="3600"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23</a:t>
            </a:fld>
            <a:endParaRPr lang="en-US"/>
          </a:p>
        </p:txBody>
      </p:sp>
      <p:grpSp>
        <p:nvGrpSpPr>
          <p:cNvPr id="67" name="Group 66"/>
          <p:cNvGrpSpPr/>
          <p:nvPr/>
        </p:nvGrpSpPr>
        <p:grpSpPr>
          <a:xfrm>
            <a:off x="0" y="1219200"/>
            <a:ext cx="914400" cy="990600"/>
            <a:chOff x="0" y="1219200"/>
            <a:chExt cx="914400" cy="990600"/>
          </a:xfrm>
        </p:grpSpPr>
        <p:sp>
          <p:nvSpPr>
            <p:cNvPr id="15" name="Rounded Rectangular Callout 14"/>
            <p:cNvSpPr/>
            <p:nvPr/>
          </p:nvSpPr>
          <p:spPr>
            <a:xfrm>
              <a:off x="0" y="1219200"/>
              <a:ext cx="914400" cy="990600"/>
            </a:xfrm>
            <a:prstGeom prst="wedgeRoundRectCallout">
              <a:avLst>
                <a:gd name="adj1" fmla="val 79167"/>
                <a:gd name="adj2" fmla="val 20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http://pad1.whstatic.com/images/thumb/9/9b/Google-Chrome-Logo.jpg/251px-Google-Chrom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95400"/>
              <a:ext cx="438882" cy="5053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793544"/>
              <a:ext cx="914400" cy="261610"/>
            </a:xfrm>
            <a:prstGeom prst="rect">
              <a:avLst/>
            </a:prstGeom>
            <a:solidFill>
              <a:srgbClr val="FFFF00"/>
            </a:solidFill>
          </p:spPr>
          <p:txBody>
            <a:bodyPr wrap="square">
              <a:spAutoFit/>
            </a:bodyPr>
            <a:lstStyle/>
            <a:p>
              <a:r>
                <a:rPr lang="en-US" sz="1100" b="1" dirty="0" smtClean="0">
                  <a:solidFill>
                    <a:schemeClr val="tx1"/>
                  </a:solidFill>
                </a:rPr>
                <a:t>Port: 23456</a:t>
              </a:r>
              <a:endParaRPr lang="en-US" sz="1100" b="1" dirty="0" smtClean="0">
                <a:solidFill>
                  <a:schemeClr val="accent3">
                    <a:lumMod val="50000"/>
                  </a:schemeClr>
                </a:solidFill>
              </a:endParaRPr>
            </a:p>
          </p:txBody>
        </p:sp>
      </p:grpSp>
      <p:sp>
        <p:nvSpPr>
          <p:cNvPr id="12" name="Rectangle 11"/>
          <p:cNvSpPr/>
          <p:nvPr/>
        </p:nvSpPr>
        <p:spPr>
          <a:xfrm>
            <a:off x="533400" y="381000"/>
            <a:ext cx="1654619" cy="769441"/>
          </a:xfrm>
          <a:prstGeom prst="rect">
            <a:avLst/>
          </a:prstGeom>
          <a:solidFill>
            <a:srgbClr val="FFFF00"/>
          </a:solidFill>
        </p:spPr>
        <p:txBody>
          <a:bodyPr wrap="none">
            <a:spAutoFit/>
          </a:bodyPr>
          <a:lstStyle/>
          <a:p>
            <a:pPr algn="ctr"/>
            <a:r>
              <a:rPr lang="en-US" sz="1100" b="1" dirty="0" smtClean="0">
                <a:solidFill>
                  <a:schemeClr val="tx1"/>
                </a:solidFill>
              </a:rPr>
              <a:t>MAC: 11:BA:AC:E5:A4:A9</a:t>
            </a:r>
          </a:p>
          <a:p>
            <a:pPr algn="ctr"/>
            <a:r>
              <a:rPr lang="en-US" sz="1100" b="1" dirty="0" smtClean="0">
                <a:solidFill>
                  <a:schemeClr val="accent3">
                    <a:lumMod val="50000"/>
                  </a:schemeClr>
                </a:solidFill>
              </a:rPr>
              <a:t>IP Address: 10.0.0.2</a:t>
            </a:r>
          </a:p>
          <a:p>
            <a:pPr algn="ctr"/>
            <a:r>
              <a:rPr lang="en-US" sz="1100" b="1" dirty="0" smtClean="0">
                <a:solidFill>
                  <a:schemeClr val="accent3">
                    <a:lumMod val="50000"/>
                  </a:schemeClr>
                </a:solidFill>
              </a:rPr>
              <a:t>Subnet mask: 255.0.0.0</a:t>
            </a:r>
          </a:p>
          <a:p>
            <a:pPr algn="ctr"/>
            <a:r>
              <a:rPr lang="en-US" sz="1100" b="1" dirty="0" smtClean="0">
                <a:solidFill>
                  <a:schemeClr val="accent3">
                    <a:lumMod val="50000"/>
                  </a:schemeClr>
                </a:solidFill>
              </a:rPr>
              <a:t>Gateway: 10.0.0.1</a:t>
            </a:r>
          </a:p>
        </p:txBody>
      </p:sp>
      <p:grpSp>
        <p:nvGrpSpPr>
          <p:cNvPr id="74" name="Group 73"/>
          <p:cNvGrpSpPr/>
          <p:nvPr/>
        </p:nvGrpSpPr>
        <p:grpSpPr>
          <a:xfrm>
            <a:off x="152400" y="1752601"/>
            <a:ext cx="2133600" cy="1354722"/>
            <a:chOff x="152400" y="1752601"/>
            <a:chExt cx="2133600" cy="1354722"/>
          </a:xfrm>
        </p:grpSpPr>
        <p:sp>
          <p:nvSpPr>
            <p:cNvPr id="14" name="Rectangle 13"/>
            <p:cNvSpPr/>
            <p:nvPr/>
          </p:nvSpPr>
          <p:spPr>
            <a:xfrm>
              <a:off x="152400" y="2507159"/>
              <a:ext cx="1981200" cy="600164"/>
            </a:xfrm>
            <a:prstGeom prst="rect">
              <a:avLst/>
            </a:prstGeom>
            <a:solidFill>
              <a:srgbClr val="FFFF00"/>
            </a:solidFill>
          </p:spPr>
          <p:txBody>
            <a:bodyPr wrap="square">
              <a:spAutoFit/>
            </a:bodyPr>
            <a:lstStyle/>
            <a:p>
              <a:pPr algn="ctr"/>
              <a:r>
                <a:rPr lang="en-US" sz="1100" b="1" dirty="0" smtClean="0">
                  <a:solidFill>
                    <a:schemeClr val="tx1"/>
                  </a:solidFill>
                </a:rPr>
                <a:t>MAC LAN: 11:11:11:44:44:44</a:t>
              </a:r>
            </a:p>
            <a:p>
              <a:pPr algn="ctr"/>
              <a:r>
                <a:rPr lang="en-US" sz="1100" b="1" dirty="0" smtClean="0">
                  <a:solidFill>
                    <a:schemeClr val="accent3">
                      <a:lumMod val="50000"/>
                    </a:schemeClr>
                  </a:solidFill>
                </a:rPr>
                <a:t>IP Address LAN: 10.0.0.1</a:t>
              </a:r>
            </a:p>
            <a:p>
              <a:pPr algn="ctr"/>
              <a:r>
                <a:rPr lang="en-US" sz="1100" b="1" dirty="0" smtClean="0">
                  <a:solidFill>
                    <a:schemeClr val="accent3">
                      <a:lumMod val="50000"/>
                    </a:schemeClr>
                  </a:solidFill>
                </a:rPr>
                <a:t>Subnet mask: 255.0.0.0</a:t>
              </a:r>
              <a:endParaRPr lang="en-US" sz="1100" b="1" dirty="0">
                <a:solidFill>
                  <a:schemeClr val="accent3">
                    <a:lumMod val="50000"/>
                  </a:schemeClr>
                </a:solidFill>
              </a:endParaRPr>
            </a:p>
          </p:txBody>
        </p:sp>
        <p:cxnSp>
          <p:nvCxnSpPr>
            <p:cNvPr id="17" name="Straight Arrow Connector 16"/>
            <p:cNvCxnSpPr>
              <a:stCxn id="14" idx="0"/>
            </p:cNvCxnSpPr>
            <p:nvPr/>
          </p:nvCxnSpPr>
          <p:spPr>
            <a:xfrm flipV="1">
              <a:off x="1143000" y="1752601"/>
              <a:ext cx="1143000" cy="7545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362200" y="609600"/>
            <a:ext cx="2041080" cy="1066800"/>
            <a:chOff x="2362200" y="609600"/>
            <a:chExt cx="2041080" cy="1066800"/>
          </a:xfrm>
        </p:grpSpPr>
        <p:sp>
          <p:nvSpPr>
            <p:cNvPr id="13" name="Rectangle 12"/>
            <p:cNvSpPr/>
            <p:nvPr/>
          </p:nvSpPr>
          <p:spPr>
            <a:xfrm>
              <a:off x="236220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11:11:11:55:55:55</a:t>
              </a:r>
            </a:p>
            <a:p>
              <a:pPr algn="ctr"/>
              <a:r>
                <a:rPr lang="en-US" sz="1050" b="1" dirty="0" smtClean="0">
                  <a:solidFill>
                    <a:srgbClr val="FF0000"/>
                  </a:solidFill>
                </a:rPr>
                <a:t>IP Address WAN: 13.15.1.101</a:t>
              </a:r>
            </a:p>
            <a:p>
              <a:pPr algn="ctr"/>
              <a:r>
                <a:rPr lang="en-US" sz="1050" b="1" dirty="0" smtClean="0">
                  <a:solidFill>
                    <a:srgbClr val="FF0000"/>
                  </a:solidFill>
                </a:rPr>
                <a:t>Subnet mask: 255.255.255.0</a:t>
              </a:r>
              <a:endParaRPr lang="en-US" sz="1050" b="1" dirty="0">
                <a:solidFill>
                  <a:srgbClr val="FF0000"/>
                </a:solidFill>
              </a:endParaRPr>
            </a:p>
          </p:txBody>
        </p:sp>
        <p:cxnSp>
          <p:nvCxnSpPr>
            <p:cNvPr id="18" name="Straight Arrow Connector 17"/>
            <p:cNvCxnSpPr>
              <a:stCxn id="13" idx="2"/>
            </p:cNvCxnSpPr>
            <p:nvPr/>
          </p:nvCxnSpPr>
          <p:spPr>
            <a:xfrm flipH="1">
              <a:off x="2514600" y="1186681"/>
              <a:ext cx="868140" cy="4897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229600" y="2362200"/>
            <a:ext cx="914400" cy="990600"/>
            <a:chOff x="8229600" y="2362200"/>
            <a:chExt cx="914400" cy="990600"/>
          </a:xfrm>
        </p:grpSpPr>
        <p:sp>
          <p:nvSpPr>
            <p:cNvPr id="37" name="Rounded Rectangular Callout 36"/>
            <p:cNvSpPr/>
            <p:nvPr/>
          </p:nvSpPr>
          <p:spPr>
            <a:xfrm>
              <a:off x="8229600" y="2362200"/>
              <a:ext cx="914400" cy="990600"/>
            </a:xfrm>
            <a:prstGeom prst="wedgeRoundRectCallout">
              <a:avLst>
                <a:gd name="adj1" fmla="val -76057"/>
                <a:gd name="adj2" fmla="val -4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05800" y="2971800"/>
              <a:ext cx="762000" cy="261610"/>
            </a:xfrm>
            <a:prstGeom prst="rect">
              <a:avLst/>
            </a:prstGeom>
            <a:solidFill>
              <a:srgbClr val="FFFF00"/>
            </a:solidFill>
          </p:spPr>
          <p:txBody>
            <a:bodyPr wrap="square">
              <a:spAutoFit/>
            </a:bodyPr>
            <a:lstStyle/>
            <a:p>
              <a:pPr algn="ctr"/>
              <a:r>
                <a:rPr lang="en-US" sz="1100" b="1" dirty="0" smtClean="0">
                  <a:solidFill>
                    <a:schemeClr val="tx1"/>
                  </a:solidFill>
                </a:rPr>
                <a:t>Port: 80</a:t>
              </a:r>
              <a:endParaRPr lang="en-US" sz="1100" b="1" dirty="0" smtClean="0">
                <a:solidFill>
                  <a:schemeClr val="accent3">
                    <a:lumMod val="50000"/>
                  </a:schemeClr>
                </a:solidFill>
              </a:endParaRPr>
            </a:p>
          </p:txBody>
        </p:sp>
        <p:pic>
          <p:nvPicPr>
            <p:cNvPr id="7170" name="Picture 2" descr="http://thinkjudd.com/wp-content/uploads/2013/01/imagem_internet2008.jpg"/>
            <p:cNvPicPr>
              <a:picLocks noChangeAspect="1" noChangeArrowheads="1"/>
            </p:cNvPicPr>
            <p:nvPr/>
          </p:nvPicPr>
          <p:blipFill>
            <a:blip r:embed="rId6" cstate="print"/>
            <a:srcRect/>
            <a:stretch>
              <a:fillRect/>
            </a:stretch>
          </p:blipFill>
          <p:spPr bwMode="auto">
            <a:xfrm>
              <a:off x="8458200" y="2438400"/>
              <a:ext cx="477556" cy="457200"/>
            </a:xfrm>
            <a:prstGeom prst="rect">
              <a:avLst/>
            </a:prstGeom>
            <a:noFill/>
          </p:spPr>
        </p:pic>
      </p:grpSp>
      <p:grpSp>
        <p:nvGrpSpPr>
          <p:cNvPr id="69" name="Group 68"/>
          <p:cNvGrpSpPr/>
          <p:nvPr/>
        </p:nvGrpSpPr>
        <p:grpSpPr>
          <a:xfrm>
            <a:off x="5486400" y="2133600"/>
            <a:ext cx="1920092" cy="1590764"/>
            <a:chOff x="5486400" y="2133600"/>
            <a:chExt cx="1920092" cy="1590764"/>
          </a:xfrm>
        </p:grpSpPr>
        <p:sp>
          <p:nvSpPr>
            <p:cNvPr id="40" name="Rectangle 39"/>
            <p:cNvSpPr/>
            <p:nvPr/>
          </p:nvSpPr>
          <p:spPr>
            <a:xfrm>
              <a:off x="5486400" y="3124200"/>
              <a:ext cx="1920092" cy="600164"/>
            </a:xfrm>
            <a:prstGeom prst="rect">
              <a:avLst/>
            </a:prstGeom>
            <a:solidFill>
              <a:srgbClr val="FFFF00"/>
            </a:solidFill>
          </p:spPr>
          <p:txBody>
            <a:bodyPr wrap="square">
              <a:spAutoFit/>
            </a:bodyPr>
            <a:lstStyle/>
            <a:p>
              <a:pPr algn="ctr"/>
              <a:r>
                <a:rPr lang="en-US" sz="1100" b="1" dirty="0" smtClean="0">
                  <a:solidFill>
                    <a:schemeClr val="tx1"/>
                  </a:solidFill>
                </a:rPr>
                <a:t>MAC LAN: </a:t>
              </a:r>
              <a:r>
                <a:rPr lang="en-US" sz="1100" b="1" dirty="0" smtClean="0"/>
                <a:t>22:</a:t>
              </a:r>
              <a:r>
                <a:rPr lang="en-US" sz="1100" b="1" dirty="0" smtClean="0">
                  <a:solidFill>
                    <a:schemeClr val="tx1"/>
                  </a:solidFill>
                </a:rPr>
                <a:t>11:11:44:44:44</a:t>
              </a:r>
            </a:p>
            <a:p>
              <a:pPr algn="ctr"/>
              <a:r>
                <a:rPr lang="en-US" sz="1100" b="1" dirty="0" smtClean="0">
                  <a:solidFill>
                    <a:schemeClr val="accent3">
                      <a:lumMod val="50000"/>
                    </a:schemeClr>
                  </a:solidFill>
                </a:rPr>
                <a:t>IP Address LAN: 130.150.20.1</a:t>
              </a:r>
            </a:p>
            <a:p>
              <a:pPr algn="ctr"/>
              <a:r>
                <a:rPr lang="en-US" sz="1100" b="1" dirty="0" smtClean="0">
                  <a:solidFill>
                    <a:schemeClr val="accent3">
                      <a:lumMod val="50000"/>
                    </a:schemeClr>
                  </a:solidFill>
                </a:rPr>
                <a:t>Subnet mask: 255.255.255.0</a:t>
              </a:r>
              <a:endParaRPr lang="en-US" sz="1100" b="1" dirty="0">
                <a:solidFill>
                  <a:schemeClr val="accent3">
                    <a:lumMod val="50000"/>
                  </a:schemeClr>
                </a:solidFill>
              </a:endParaRPr>
            </a:p>
          </p:txBody>
        </p:sp>
        <p:cxnSp>
          <p:nvCxnSpPr>
            <p:cNvPr id="41" name="Straight Arrow Connector 40"/>
            <p:cNvCxnSpPr>
              <a:stCxn id="40" idx="0"/>
            </p:cNvCxnSpPr>
            <p:nvPr/>
          </p:nvCxnSpPr>
          <p:spPr>
            <a:xfrm flipV="1">
              <a:off x="6446446" y="2133600"/>
              <a:ext cx="792554" cy="990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950520" y="609600"/>
            <a:ext cx="2041080" cy="1219200"/>
            <a:chOff x="6950520" y="609600"/>
            <a:chExt cx="2041080" cy="1219200"/>
          </a:xfrm>
        </p:grpSpPr>
        <p:sp>
          <p:nvSpPr>
            <p:cNvPr id="39" name="Rectangle 38"/>
            <p:cNvSpPr/>
            <p:nvPr/>
          </p:nvSpPr>
          <p:spPr>
            <a:xfrm>
              <a:off x="695052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:11:11:55:55:55</a:t>
              </a:r>
            </a:p>
            <a:p>
              <a:pPr algn="ctr"/>
              <a:r>
                <a:rPr lang="en-US" sz="1050" b="1" dirty="0" smtClean="0">
                  <a:solidFill>
                    <a:srgbClr val="FF0000"/>
                  </a:solidFill>
                </a:rPr>
                <a:t>IP Address WAN: 130.150.10.102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42" name="Straight Arrow Connector 41"/>
            <p:cNvCxnSpPr>
              <a:stCxn id="39" idx="2"/>
            </p:cNvCxnSpPr>
            <p:nvPr/>
          </p:nvCxnSpPr>
          <p:spPr>
            <a:xfrm flipH="1">
              <a:off x="7010400" y="1186681"/>
              <a:ext cx="960660" cy="6421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30" idx="2"/>
            <a:endCxn id="7173" idx="0"/>
          </p:cNvCxnSpPr>
          <p:nvPr/>
        </p:nvCxnSpPr>
        <p:spPr>
          <a:xfrm>
            <a:off x="3247310" y="1755362"/>
            <a:ext cx="7682" cy="454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209800" y="2209800"/>
            <a:ext cx="1981200" cy="1252954"/>
            <a:chOff x="2209800" y="2209800"/>
            <a:chExt cx="1981200" cy="1252954"/>
          </a:xfrm>
        </p:grpSpPr>
        <p:pic>
          <p:nvPicPr>
            <p:cNvPr id="7173" name="Picture 5" descr="http://www.iconshock.com/img_jpg/PLASTICXP/networking/jpg/128/dns_server_icon.jpg"/>
            <p:cNvPicPr>
              <a:picLocks noChangeAspect="1" noChangeArrowheads="1"/>
            </p:cNvPicPr>
            <p:nvPr/>
          </p:nvPicPr>
          <p:blipFill>
            <a:blip r:embed="rId7" cstate="print"/>
            <a:srcRect/>
            <a:stretch>
              <a:fillRect/>
            </a:stretch>
          </p:blipFill>
          <p:spPr bwMode="auto">
            <a:xfrm>
              <a:off x="2950192" y="2209800"/>
              <a:ext cx="609600" cy="609601"/>
            </a:xfrm>
            <a:prstGeom prst="rect">
              <a:avLst/>
            </a:prstGeom>
            <a:noFill/>
          </p:spPr>
        </p:pic>
        <p:sp>
          <p:nvSpPr>
            <p:cNvPr id="56" name="Rectangle 55"/>
            <p:cNvSpPr/>
            <p:nvPr/>
          </p:nvSpPr>
          <p:spPr>
            <a:xfrm>
              <a:off x="2209800" y="2862590"/>
              <a:ext cx="1981200" cy="600164"/>
            </a:xfrm>
            <a:prstGeom prst="rect">
              <a:avLst/>
            </a:prstGeom>
            <a:solidFill>
              <a:srgbClr val="FFFF00"/>
            </a:solidFill>
          </p:spPr>
          <p:txBody>
            <a:bodyPr wrap="square">
              <a:spAutoFit/>
            </a:bodyPr>
            <a:lstStyle/>
            <a:p>
              <a:pPr algn="ctr"/>
              <a:r>
                <a:rPr lang="en-US" sz="1100" b="1" dirty="0" smtClean="0">
                  <a:solidFill>
                    <a:schemeClr val="tx1"/>
                  </a:solidFill>
                </a:rPr>
                <a:t>DNS server</a:t>
              </a:r>
            </a:p>
            <a:p>
              <a:pPr algn="ctr"/>
              <a:r>
                <a:rPr lang="en-US" sz="1100" b="1" dirty="0" smtClean="0"/>
                <a:t>IP Address: 100.100.100.100</a:t>
              </a:r>
            </a:p>
            <a:p>
              <a:pPr algn="ctr"/>
              <a:r>
                <a:rPr lang="en-US" sz="1100" b="1" dirty="0" smtClean="0">
                  <a:solidFill>
                    <a:schemeClr val="accent3">
                      <a:lumMod val="50000"/>
                    </a:schemeClr>
                  </a:solidFill>
                </a:rPr>
                <a:t>Port: 53</a:t>
              </a:r>
            </a:p>
          </p:txBody>
        </p:sp>
      </p:grpSp>
      <p:grpSp>
        <p:nvGrpSpPr>
          <p:cNvPr id="71" name="Group 70"/>
          <p:cNvGrpSpPr/>
          <p:nvPr/>
        </p:nvGrpSpPr>
        <p:grpSpPr>
          <a:xfrm>
            <a:off x="4495800" y="1962109"/>
            <a:ext cx="2424752" cy="1053372"/>
            <a:chOff x="4495800" y="1962109"/>
            <a:chExt cx="2424752" cy="1053372"/>
          </a:xfrm>
        </p:grpSpPr>
        <p:sp>
          <p:nvSpPr>
            <p:cNvPr id="58" name="Rectangle 57"/>
            <p:cNvSpPr/>
            <p:nvPr/>
          </p:nvSpPr>
          <p:spPr>
            <a:xfrm>
              <a:off x="4495800" y="24384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:11:11:55:55:66</a:t>
              </a:r>
            </a:p>
            <a:p>
              <a:pPr algn="ctr"/>
              <a:r>
                <a:rPr lang="en-US" sz="1050" b="1" dirty="0" smtClean="0">
                  <a:solidFill>
                    <a:srgbClr val="FF0000"/>
                  </a:solidFill>
                </a:rPr>
                <a:t>IP Address WAN: 20.150.10.102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59" name="Straight Arrow Connector 58"/>
            <p:cNvCxnSpPr>
              <a:stCxn id="58" idx="0"/>
            </p:cNvCxnSpPr>
            <p:nvPr/>
          </p:nvCxnSpPr>
          <p:spPr>
            <a:xfrm flipV="1">
              <a:off x="5516340" y="1962109"/>
              <a:ext cx="1404212" cy="47629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7298623" y="3469944"/>
            <a:ext cx="1845377" cy="769441"/>
          </a:xfrm>
          <a:prstGeom prst="rect">
            <a:avLst/>
          </a:prstGeom>
          <a:solidFill>
            <a:srgbClr val="FFFF00"/>
          </a:solidFill>
        </p:spPr>
        <p:txBody>
          <a:bodyPr wrap="none">
            <a:spAutoFit/>
          </a:bodyPr>
          <a:lstStyle/>
          <a:p>
            <a:pPr algn="ctr"/>
            <a:r>
              <a:rPr lang="en-US" sz="1100" b="1" dirty="0" smtClean="0">
                <a:solidFill>
                  <a:schemeClr val="tx1"/>
                </a:solidFill>
              </a:rPr>
              <a:t>MAC: </a:t>
            </a:r>
            <a:r>
              <a:rPr lang="en-US" sz="1100" b="1" dirty="0" smtClean="0"/>
              <a:t>AA</a:t>
            </a:r>
            <a:r>
              <a:rPr lang="en-US" sz="1100" b="1" dirty="0" smtClean="0">
                <a:solidFill>
                  <a:schemeClr val="tx1"/>
                </a:solidFill>
              </a:rPr>
              <a:t>:BA:AC:E5:A4:A9</a:t>
            </a:r>
          </a:p>
          <a:p>
            <a:pPr algn="ctr"/>
            <a:r>
              <a:rPr lang="en-US" sz="1100" b="1" dirty="0" smtClean="0">
                <a:solidFill>
                  <a:schemeClr val="accent3">
                    <a:lumMod val="50000"/>
                  </a:schemeClr>
                </a:solidFill>
              </a:rPr>
              <a:t>IP Address: 130.150.20.2</a:t>
            </a:r>
          </a:p>
          <a:p>
            <a:pPr algn="ctr"/>
            <a:r>
              <a:rPr lang="en-US" sz="1100" b="1" dirty="0" smtClean="0">
                <a:solidFill>
                  <a:schemeClr val="accent3">
                    <a:lumMod val="50000"/>
                  </a:schemeClr>
                </a:solidFill>
              </a:rPr>
              <a:t>Subnet mask: 255.255.255.0</a:t>
            </a:r>
          </a:p>
          <a:p>
            <a:pPr algn="ctr"/>
            <a:r>
              <a:rPr lang="en-US" sz="1100" b="1" dirty="0" smtClean="0">
                <a:solidFill>
                  <a:schemeClr val="accent3">
                    <a:lumMod val="50000"/>
                  </a:schemeClr>
                </a:solidFill>
              </a:rPr>
              <a:t>Gateway: 130.150.20.1</a:t>
            </a:r>
          </a:p>
        </p:txBody>
      </p:sp>
      <p:graphicFrame>
        <p:nvGraphicFramePr>
          <p:cNvPr id="66" name="Table 65"/>
          <p:cNvGraphicFramePr>
            <a:graphicFrameLocks noGrp="1"/>
          </p:cNvGraphicFramePr>
          <p:nvPr/>
        </p:nvGraphicFramePr>
        <p:xfrm>
          <a:off x="2286000" y="3505200"/>
          <a:ext cx="1905000" cy="838200"/>
        </p:xfrm>
        <a:graphic>
          <a:graphicData uri="http://schemas.openxmlformats.org/drawingml/2006/table">
            <a:tbl>
              <a:tblPr firstRow="1" bandRow="1">
                <a:tableStyleId>{5C22544A-7EE6-4342-B048-85BDC9FD1C3A}</a:tableStyleId>
              </a:tblPr>
              <a:tblGrid>
                <a:gridCol w="952500"/>
                <a:gridCol w="952500"/>
              </a:tblGrid>
              <a:tr h="279400">
                <a:tc>
                  <a:txBody>
                    <a:bodyPr/>
                    <a:lstStyle/>
                    <a:p>
                      <a:pPr algn="ctr"/>
                      <a:r>
                        <a:rPr lang="en-US" sz="1100" dirty="0" smtClean="0"/>
                        <a:t>Domain</a:t>
                      </a:r>
                      <a:endParaRPr lang="en-US" sz="1100" dirty="0"/>
                    </a:p>
                  </a:txBody>
                  <a:tcPr/>
                </a:tc>
                <a:tc>
                  <a:txBody>
                    <a:bodyPr/>
                    <a:lstStyle/>
                    <a:p>
                      <a:pPr algn="ctr"/>
                      <a:r>
                        <a:rPr lang="en-US" sz="1100" dirty="0" smtClean="0"/>
                        <a:t>IP</a:t>
                      </a:r>
                      <a:endParaRPr lang="en-US" sz="1100" dirty="0"/>
                    </a:p>
                  </a:txBody>
                  <a:tcPr/>
                </a:tc>
              </a:tr>
              <a:tr h="279400">
                <a:tc>
                  <a:txBody>
                    <a:bodyPr/>
                    <a:lstStyle/>
                    <a:p>
                      <a:pPr algn="ctr"/>
                      <a:r>
                        <a:rPr lang="en-US" sz="1100" dirty="0" smtClean="0"/>
                        <a:t>Google.com</a:t>
                      </a:r>
                      <a:endParaRPr lang="en-US" sz="1100" dirty="0"/>
                    </a:p>
                  </a:txBody>
                  <a:tcPr/>
                </a:tc>
                <a:tc>
                  <a:txBody>
                    <a:bodyPr/>
                    <a:lstStyle/>
                    <a:p>
                      <a:pPr algn="ctr"/>
                      <a:r>
                        <a:rPr lang="en-US" sz="1100" b="1" dirty="0" smtClean="0">
                          <a:solidFill>
                            <a:schemeClr val="accent3">
                              <a:lumMod val="50000"/>
                            </a:schemeClr>
                          </a:solidFill>
                        </a:rPr>
                        <a:t>130.150.20.2</a:t>
                      </a:r>
                      <a:endParaRPr lang="en-US" sz="1100" dirty="0"/>
                    </a:p>
                  </a:txBody>
                  <a:tcPr/>
                </a:tc>
              </a:tr>
              <a:tr h="279400">
                <a:tc>
                  <a:txBody>
                    <a:bodyPr/>
                    <a:lstStyle/>
                    <a:p>
                      <a:pPr algn="ctr"/>
                      <a:r>
                        <a:rPr lang="en-US" sz="1100" dirty="0" smtClean="0"/>
                        <a:t>…</a:t>
                      </a:r>
                      <a:endParaRPr lang="en-US" sz="1100" dirty="0"/>
                    </a:p>
                  </a:txBody>
                  <a:tcPr/>
                </a:tc>
                <a:tc>
                  <a:txBody>
                    <a:bodyPr/>
                    <a:lstStyle/>
                    <a:p>
                      <a:pPr algn="ctr"/>
                      <a:r>
                        <a:rPr lang="en-US" sz="1100" dirty="0" smtClean="0"/>
                        <a:t>…</a:t>
                      </a:r>
                      <a:endParaRPr lang="en-US" sz="1100" dirty="0"/>
                    </a:p>
                  </a:txBody>
                  <a:tcPr/>
                </a:tc>
              </a:tr>
            </a:tbl>
          </a:graphicData>
        </a:graphic>
      </p:graphicFrame>
      <p:grpSp>
        <p:nvGrpSpPr>
          <p:cNvPr id="97" name="Group 96"/>
          <p:cNvGrpSpPr/>
          <p:nvPr/>
        </p:nvGrpSpPr>
        <p:grpSpPr>
          <a:xfrm>
            <a:off x="1019810" y="4419600"/>
            <a:ext cx="7209790" cy="1938754"/>
            <a:chOff x="1019810" y="4419600"/>
            <a:chExt cx="7209790" cy="1938754"/>
          </a:xfrm>
        </p:grpSpPr>
        <p:pic>
          <p:nvPicPr>
            <p:cNvPr id="7176" name="Picture 8"/>
            <p:cNvPicPr>
              <a:picLocks noChangeAspect="1" noChangeArrowheads="1"/>
            </p:cNvPicPr>
            <p:nvPr/>
          </p:nvPicPr>
          <p:blipFill>
            <a:blip r:embed="rId8" cstate="print"/>
            <a:srcRect/>
            <a:stretch>
              <a:fillRect/>
            </a:stretch>
          </p:blipFill>
          <p:spPr bwMode="auto">
            <a:xfrm>
              <a:off x="1019810" y="4419600"/>
              <a:ext cx="7209790" cy="1188427"/>
            </a:xfrm>
            <a:prstGeom prst="rect">
              <a:avLst/>
            </a:prstGeom>
            <a:noFill/>
            <a:ln w="9525">
              <a:noFill/>
              <a:miter lim="800000"/>
              <a:headEnd/>
              <a:tailEnd/>
            </a:ln>
          </p:spPr>
        </p:pic>
        <p:sp>
          <p:nvSpPr>
            <p:cNvPr id="78" name="Rectangle 77"/>
            <p:cNvSpPr/>
            <p:nvPr/>
          </p:nvSpPr>
          <p:spPr>
            <a:xfrm>
              <a:off x="1981200" y="6019800"/>
              <a:ext cx="1143000" cy="338554"/>
            </a:xfrm>
            <a:prstGeom prst="rect">
              <a:avLst/>
            </a:prstGeom>
            <a:solidFill>
              <a:srgbClr val="FFFF00"/>
            </a:solidFill>
          </p:spPr>
          <p:txBody>
            <a:bodyPr wrap="square">
              <a:spAutoFit/>
            </a:bodyPr>
            <a:lstStyle/>
            <a:p>
              <a:pPr algn="ctr"/>
              <a:r>
                <a:rPr lang="en-US" sz="1600" b="1" dirty="0" smtClean="0"/>
                <a:t>Protocol</a:t>
              </a:r>
              <a:endParaRPr lang="en-US" sz="1100" b="1" dirty="0">
                <a:solidFill>
                  <a:schemeClr val="accent3">
                    <a:lumMod val="50000"/>
                  </a:schemeClr>
                </a:solidFill>
              </a:endParaRPr>
            </a:p>
          </p:txBody>
        </p:sp>
        <p:sp>
          <p:nvSpPr>
            <p:cNvPr id="79" name="Rectangle 78"/>
            <p:cNvSpPr/>
            <p:nvPr/>
          </p:nvSpPr>
          <p:spPr>
            <a:xfrm>
              <a:off x="4343400" y="6019800"/>
              <a:ext cx="1143000" cy="338554"/>
            </a:xfrm>
            <a:prstGeom prst="rect">
              <a:avLst/>
            </a:prstGeom>
            <a:solidFill>
              <a:srgbClr val="FFFF00"/>
            </a:solidFill>
          </p:spPr>
          <p:txBody>
            <a:bodyPr wrap="square">
              <a:spAutoFit/>
            </a:bodyPr>
            <a:lstStyle/>
            <a:p>
              <a:pPr algn="ctr"/>
              <a:r>
                <a:rPr lang="en-US" sz="1600" b="1" dirty="0" smtClean="0"/>
                <a:t>Domain</a:t>
              </a:r>
              <a:endParaRPr lang="en-US" sz="1100" b="1" dirty="0">
                <a:solidFill>
                  <a:schemeClr val="accent3">
                    <a:lumMod val="50000"/>
                  </a:schemeClr>
                </a:solidFill>
              </a:endParaRPr>
            </a:p>
          </p:txBody>
        </p:sp>
        <p:sp>
          <p:nvSpPr>
            <p:cNvPr id="80" name="Rectangle 79"/>
            <p:cNvSpPr/>
            <p:nvPr/>
          </p:nvSpPr>
          <p:spPr>
            <a:xfrm>
              <a:off x="6781800" y="5943600"/>
              <a:ext cx="838200" cy="338554"/>
            </a:xfrm>
            <a:prstGeom prst="rect">
              <a:avLst/>
            </a:prstGeom>
            <a:solidFill>
              <a:srgbClr val="FFFF00"/>
            </a:solidFill>
          </p:spPr>
          <p:txBody>
            <a:bodyPr wrap="square">
              <a:spAutoFit/>
            </a:bodyPr>
            <a:lstStyle/>
            <a:p>
              <a:pPr algn="ctr"/>
              <a:r>
                <a:rPr lang="en-US" sz="1600" b="1" dirty="0" smtClean="0"/>
                <a:t>Port</a:t>
              </a:r>
              <a:endParaRPr lang="en-US" sz="1600" b="1" dirty="0">
                <a:solidFill>
                  <a:schemeClr val="accent3">
                    <a:lumMod val="50000"/>
                  </a:schemeClr>
                </a:solidFill>
              </a:endParaRPr>
            </a:p>
          </p:txBody>
        </p:sp>
        <p:cxnSp>
          <p:nvCxnSpPr>
            <p:cNvPr id="81" name="Straight Arrow Connector 80"/>
            <p:cNvCxnSpPr>
              <a:stCxn id="78" idx="0"/>
            </p:cNvCxnSpPr>
            <p:nvPr/>
          </p:nvCxnSpPr>
          <p:spPr>
            <a:xfrm flipV="1">
              <a:off x="2552700" y="5410200"/>
              <a:ext cx="140970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9" idx="0"/>
            </p:cNvCxnSpPr>
            <p:nvPr/>
          </p:nvCxnSpPr>
          <p:spPr>
            <a:xfrm flipV="1">
              <a:off x="4914900" y="5486400"/>
              <a:ext cx="7239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0" idx="0"/>
            </p:cNvCxnSpPr>
            <p:nvPr/>
          </p:nvCxnSpPr>
          <p:spPr>
            <a:xfrm flipV="1">
              <a:off x="7200900" y="5410200"/>
              <a:ext cx="381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Searching Local DNS Cache for </a:t>
            </a:r>
            <a:br>
              <a:rPr lang="en-US" sz="2000" b="1" dirty="0" smtClean="0">
                <a:solidFill>
                  <a:schemeClr val="tx1"/>
                </a:solidFill>
              </a:rPr>
            </a:br>
            <a:r>
              <a:rPr lang="en-US" sz="2000" b="1" dirty="0" smtClean="0">
                <a:solidFill>
                  <a:schemeClr val="tx1"/>
                </a:solidFill>
              </a:rPr>
              <a:t>google.com</a:t>
            </a:r>
          </a:p>
        </p:txBody>
      </p:sp>
      <p:sp>
        <p:nvSpPr>
          <p:cNvPr id="100" name="Rectangle 99"/>
          <p:cNvSpPr/>
          <p:nvPr/>
        </p:nvSpPr>
        <p:spPr>
          <a:xfrm>
            <a:off x="2209800" y="4572000"/>
            <a:ext cx="5257800" cy="707886"/>
          </a:xfrm>
          <a:prstGeom prst="rect">
            <a:avLst/>
          </a:prstGeom>
          <a:solidFill>
            <a:srgbClr val="FF0000"/>
          </a:solidFill>
        </p:spPr>
        <p:txBody>
          <a:bodyPr wrap="square">
            <a:spAutoFit/>
          </a:bodyPr>
          <a:lstStyle/>
          <a:p>
            <a:pPr algn="ctr"/>
            <a:r>
              <a:rPr lang="en-US" sz="2000" b="1" dirty="0" smtClean="0"/>
              <a:t>g</a:t>
            </a:r>
            <a:r>
              <a:rPr lang="en-US" sz="2000" b="1" dirty="0" smtClean="0">
                <a:solidFill>
                  <a:schemeClr val="tx1"/>
                </a:solidFill>
              </a:rPr>
              <a:t>oogle.com</a:t>
            </a:r>
          </a:p>
          <a:p>
            <a:pPr algn="ctr"/>
            <a:r>
              <a:rPr lang="en-US" sz="2000" b="1" dirty="0" smtClean="0">
                <a:solidFill>
                  <a:schemeClr val="tx1"/>
                </a:solidFill>
              </a:rPr>
              <a:t>Not Found</a:t>
            </a:r>
          </a:p>
        </p:txBody>
      </p:sp>
      <p:sp>
        <p:nvSpPr>
          <p:cNvPr id="101" name="Rectangle 100"/>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Query DNS Server for </a:t>
            </a:r>
            <a:br>
              <a:rPr lang="en-US" sz="2000" b="1" dirty="0" smtClean="0">
                <a:solidFill>
                  <a:schemeClr val="tx1"/>
                </a:solidFill>
              </a:rPr>
            </a:br>
            <a:r>
              <a:rPr lang="en-US" sz="2000" b="1" dirty="0" smtClean="0">
                <a:solidFill>
                  <a:schemeClr val="tx1"/>
                </a:solidFill>
              </a:rPr>
              <a:t>google.com</a:t>
            </a:r>
          </a:p>
        </p:txBody>
      </p:sp>
      <p:sp>
        <p:nvSpPr>
          <p:cNvPr id="103" name="Rectangle 102"/>
          <p:cNvSpPr/>
          <p:nvPr/>
        </p:nvSpPr>
        <p:spPr>
          <a:xfrm>
            <a:off x="2209800" y="4705290"/>
            <a:ext cx="5257800" cy="400110"/>
          </a:xfrm>
          <a:prstGeom prst="rect">
            <a:avLst/>
          </a:prstGeom>
          <a:solidFill>
            <a:srgbClr val="FFFF00"/>
          </a:solidFill>
        </p:spPr>
        <p:txBody>
          <a:bodyPr wrap="square">
            <a:spAutoFit/>
          </a:bodyPr>
          <a:lstStyle/>
          <a:p>
            <a:pPr algn="ctr"/>
            <a:r>
              <a:rPr lang="en-US" sz="2000" b="1" dirty="0" smtClean="0">
                <a:solidFill>
                  <a:schemeClr val="tx1"/>
                </a:solidFill>
              </a:rPr>
              <a:t>Send URL to google</a:t>
            </a:r>
            <a:r>
              <a:rPr lang="en-US" sz="2000" b="1" dirty="0" smtClean="0"/>
              <a:t>.com</a:t>
            </a:r>
            <a:endParaRPr lang="en-US" sz="2000" b="1" dirty="0" smtClean="0">
              <a:solidFill>
                <a:schemeClr val="tx1"/>
              </a:solidFill>
            </a:endParaRPr>
          </a:p>
        </p:txBody>
      </p:sp>
      <p:grpSp>
        <p:nvGrpSpPr>
          <p:cNvPr id="121" name="Group 120"/>
          <p:cNvGrpSpPr/>
          <p:nvPr/>
        </p:nvGrpSpPr>
        <p:grpSpPr>
          <a:xfrm>
            <a:off x="152400" y="5410200"/>
            <a:ext cx="7010401" cy="1143000"/>
            <a:chOff x="-152401" y="8991600"/>
            <a:chExt cx="7010401" cy="1143000"/>
          </a:xfrm>
        </p:grpSpPr>
        <p:sp>
          <p:nvSpPr>
            <p:cNvPr id="106" name="Rectangle 105"/>
            <p:cNvSpPr/>
            <p:nvPr/>
          </p:nvSpPr>
          <p:spPr>
            <a:xfrm>
              <a:off x="2057400" y="8991600"/>
              <a:ext cx="4800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Send me the HTML code of google.com</a:t>
              </a:r>
              <a:endParaRPr lang="en-US" sz="1600" dirty="0"/>
            </a:p>
          </p:txBody>
        </p:sp>
        <p:sp>
          <p:nvSpPr>
            <p:cNvPr id="110" name="Rectangle 109"/>
            <p:cNvSpPr/>
            <p:nvPr/>
          </p:nvSpPr>
          <p:spPr>
            <a:xfrm>
              <a:off x="-152401" y="9372600"/>
              <a:ext cx="1905000" cy="338554"/>
            </a:xfrm>
            <a:prstGeom prst="rect">
              <a:avLst/>
            </a:prstGeom>
            <a:solidFill>
              <a:srgbClr val="FFFF00"/>
            </a:solidFill>
          </p:spPr>
          <p:txBody>
            <a:bodyPr wrap="square">
              <a:spAutoFit/>
            </a:bodyPr>
            <a:lstStyle/>
            <a:p>
              <a:pPr algn="ctr"/>
              <a:r>
                <a:rPr lang="en-US" sz="1600" b="1" dirty="0" smtClean="0"/>
                <a:t>Application Data</a:t>
              </a:r>
              <a:endParaRPr lang="en-US" sz="1100" b="1" dirty="0">
                <a:solidFill>
                  <a:schemeClr val="accent3">
                    <a:lumMod val="50000"/>
                  </a:schemeClr>
                </a:solidFill>
              </a:endParaRPr>
            </a:p>
          </p:txBody>
        </p:sp>
      </p:grpSp>
      <p:grpSp>
        <p:nvGrpSpPr>
          <p:cNvPr id="133" name="Group 132"/>
          <p:cNvGrpSpPr/>
          <p:nvPr/>
        </p:nvGrpSpPr>
        <p:grpSpPr>
          <a:xfrm>
            <a:off x="76200" y="3810000"/>
            <a:ext cx="8944690" cy="2743199"/>
            <a:chOff x="-228601" y="7391400"/>
            <a:chExt cx="8944690" cy="2743199"/>
          </a:xfrm>
        </p:grpSpPr>
        <p:grpSp>
          <p:nvGrpSpPr>
            <p:cNvPr id="119" name="Group 118"/>
            <p:cNvGrpSpPr/>
            <p:nvPr/>
          </p:nvGrpSpPr>
          <p:grpSpPr>
            <a:xfrm>
              <a:off x="-228601" y="7391400"/>
              <a:ext cx="7086601" cy="533400"/>
              <a:chOff x="-228601" y="8458200"/>
              <a:chExt cx="7086601" cy="533400"/>
            </a:xfrm>
          </p:grpSpPr>
          <p:sp>
            <p:nvSpPr>
              <p:cNvPr id="107" name="Rectangle 106"/>
              <p:cNvSpPr/>
              <p:nvPr/>
            </p:nvSpPr>
            <p:spPr>
              <a:xfrm>
                <a:off x="4495800" y="84582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Next Hop MAC</a:t>
                </a:r>
                <a:endParaRPr lang="en-US" sz="1600" dirty="0"/>
              </a:p>
            </p:txBody>
          </p:sp>
          <p:sp>
            <p:nvSpPr>
              <p:cNvPr id="108" name="Rectangle 107"/>
              <p:cNvSpPr/>
              <p:nvPr/>
            </p:nvSpPr>
            <p:spPr>
              <a:xfrm>
                <a:off x="2057400" y="845820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MAC</a:t>
                </a:r>
                <a:endParaRPr lang="en-US" sz="1600" dirty="0"/>
              </a:p>
            </p:txBody>
          </p:sp>
          <p:sp>
            <p:nvSpPr>
              <p:cNvPr id="109" name="Rectangle 108"/>
              <p:cNvSpPr/>
              <p:nvPr/>
            </p:nvSpPr>
            <p:spPr>
              <a:xfrm>
                <a:off x="-228601" y="8576846"/>
                <a:ext cx="2209800" cy="338554"/>
              </a:xfrm>
              <a:prstGeom prst="rect">
                <a:avLst/>
              </a:prstGeom>
              <a:solidFill>
                <a:srgbClr val="FFFF00"/>
              </a:solidFill>
            </p:spPr>
            <p:txBody>
              <a:bodyPr wrap="square">
                <a:spAutoFit/>
              </a:bodyPr>
              <a:lstStyle/>
              <a:p>
                <a:pPr algn="ctr"/>
                <a:r>
                  <a:rPr lang="en-US" sz="1600" b="1" dirty="0" smtClean="0"/>
                  <a:t>MAC Header</a:t>
                </a:r>
                <a:endParaRPr lang="en-US" sz="1100" b="1" dirty="0">
                  <a:solidFill>
                    <a:schemeClr val="accent3">
                      <a:lumMod val="50000"/>
                    </a:schemeClr>
                  </a:solidFill>
                </a:endParaRPr>
              </a:p>
            </p:txBody>
          </p:sp>
        </p:grpSp>
        <p:sp>
          <p:nvSpPr>
            <p:cNvPr id="128" name="Rectangle 127"/>
            <p:cNvSpPr/>
            <p:nvPr/>
          </p:nvSpPr>
          <p:spPr>
            <a:xfrm rot="5400000">
              <a:off x="7441912" y="8860422"/>
              <a:ext cx="2209800" cy="338554"/>
            </a:xfrm>
            <a:prstGeom prst="rect">
              <a:avLst/>
            </a:prstGeom>
            <a:solidFill>
              <a:srgbClr val="FFFF00"/>
            </a:solidFill>
          </p:spPr>
          <p:txBody>
            <a:bodyPr wrap="square">
              <a:spAutoFit/>
            </a:bodyPr>
            <a:lstStyle/>
            <a:p>
              <a:pPr algn="ctr"/>
              <a:r>
                <a:rPr lang="en-US" sz="1600" b="1" dirty="0" smtClean="0"/>
                <a:t>MAC Frame Data Field</a:t>
              </a:r>
              <a:endParaRPr lang="en-US" sz="1100" b="1" dirty="0">
                <a:solidFill>
                  <a:schemeClr val="accent3">
                    <a:lumMod val="50000"/>
                  </a:schemeClr>
                </a:solidFill>
              </a:endParaRPr>
            </a:p>
          </p:txBody>
        </p:sp>
      </p:grpSp>
      <p:grpSp>
        <p:nvGrpSpPr>
          <p:cNvPr id="132" name="Group 131"/>
          <p:cNvGrpSpPr/>
          <p:nvPr/>
        </p:nvGrpSpPr>
        <p:grpSpPr>
          <a:xfrm>
            <a:off x="0" y="4343400"/>
            <a:ext cx="8477251" cy="2209800"/>
            <a:chOff x="-304801" y="7924800"/>
            <a:chExt cx="8477251" cy="2209800"/>
          </a:xfrm>
        </p:grpSpPr>
        <p:grpSp>
          <p:nvGrpSpPr>
            <p:cNvPr id="120" name="Group 119"/>
            <p:cNvGrpSpPr/>
            <p:nvPr/>
          </p:nvGrpSpPr>
          <p:grpSpPr>
            <a:xfrm>
              <a:off x="-304801" y="7924800"/>
              <a:ext cx="7162801" cy="533400"/>
              <a:chOff x="-304801" y="7924800"/>
              <a:chExt cx="7162801" cy="533400"/>
            </a:xfrm>
          </p:grpSpPr>
          <p:sp>
            <p:nvSpPr>
              <p:cNvPr id="111" name="Rectangle 110"/>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IP</a:t>
                </a:r>
                <a:endParaRPr lang="en-US" sz="1600" dirty="0"/>
              </a:p>
            </p:txBody>
          </p:sp>
          <p:sp>
            <p:nvSpPr>
              <p:cNvPr id="112" name="Rectangle 111"/>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TTL</a:t>
                </a:r>
                <a:endParaRPr lang="en-US" dirty="0"/>
              </a:p>
            </p:txBody>
          </p:sp>
          <p:sp>
            <p:nvSpPr>
              <p:cNvPr id="113" name="Rectangle 112"/>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IP Header</a:t>
                </a:r>
                <a:endParaRPr lang="en-US" sz="1100" b="1" dirty="0">
                  <a:solidFill>
                    <a:schemeClr val="accent3">
                      <a:lumMod val="50000"/>
                    </a:schemeClr>
                  </a:solidFill>
                </a:endParaRPr>
              </a:p>
            </p:txBody>
          </p:sp>
          <p:sp>
            <p:nvSpPr>
              <p:cNvPr id="117" name="Rectangle 116"/>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IP</a:t>
                </a:r>
                <a:endParaRPr lang="en-US" sz="1600" dirty="0"/>
              </a:p>
            </p:txBody>
          </p:sp>
          <p:sp>
            <p:nvSpPr>
              <p:cNvPr id="118" name="Rectangle 117"/>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Protocol</a:t>
                </a:r>
                <a:endParaRPr lang="en-US" sz="1600" dirty="0"/>
              </a:p>
            </p:txBody>
          </p:sp>
        </p:grpSp>
        <p:sp>
          <p:nvSpPr>
            <p:cNvPr id="129" name="Rectangle 128"/>
            <p:cNvSpPr/>
            <p:nvPr/>
          </p:nvSpPr>
          <p:spPr>
            <a:xfrm rot="5400000">
              <a:off x="7041862" y="9004012"/>
              <a:ext cx="1676401" cy="584775"/>
            </a:xfrm>
            <a:prstGeom prst="rect">
              <a:avLst/>
            </a:prstGeom>
            <a:solidFill>
              <a:srgbClr val="FFFF00"/>
            </a:solidFill>
          </p:spPr>
          <p:txBody>
            <a:bodyPr wrap="square">
              <a:spAutoFit/>
            </a:bodyPr>
            <a:lstStyle/>
            <a:p>
              <a:pPr algn="ctr"/>
              <a:r>
                <a:rPr lang="en-US" sz="1600" b="1" dirty="0" smtClean="0"/>
                <a:t>IP Packet Data Field</a:t>
              </a:r>
              <a:endParaRPr lang="en-US" sz="1100" b="1" dirty="0">
                <a:solidFill>
                  <a:schemeClr val="accent3">
                    <a:lumMod val="50000"/>
                  </a:schemeClr>
                </a:solidFill>
              </a:endParaRPr>
            </a:p>
          </p:txBody>
        </p:sp>
      </p:grpSp>
      <p:grpSp>
        <p:nvGrpSpPr>
          <p:cNvPr id="131" name="Group 130"/>
          <p:cNvGrpSpPr/>
          <p:nvPr/>
        </p:nvGrpSpPr>
        <p:grpSpPr>
          <a:xfrm>
            <a:off x="0" y="4876800"/>
            <a:ext cx="7817823" cy="1676400"/>
            <a:chOff x="-304801" y="8458200"/>
            <a:chExt cx="7817823" cy="1676400"/>
          </a:xfrm>
        </p:grpSpPr>
        <p:grpSp>
          <p:nvGrpSpPr>
            <p:cNvPr id="122" name="Group 121"/>
            <p:cNvGrpSpPr/>
            <p:nvPr/>
          </p:nvGrpSpPr>
          <p:grpSpPr>
            <a:xfrm>
              <a:off x="-304801" y="8458200"/>
              <a:ext cx="7162801" cy="533400"/>
              <a:chOff x="-304801" y="7924800"/>
              <a:chExt cx="7162801" cy="533400"/>
            </a:xfrm>
          </p:grpSpPr>
          <p:sp>
            <p:nvSpPr>
              <p:cNvPr id="123" name="Rectangle 122"/>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Port</a:t>
                </a:r>
                <a:endParaRPr lang="en-US" sz="1600" dirty="0"/>
              </a:p>
            </p:txBody>
          </p:sp>
          <p:sp>
            <p:nvSpPr>
              <p:cNvPr id="124" name="Rectangle 123"/>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Ack</a:t>
                </a:r>
                <a:endParaRPr lang="en-US" dirty="0"/>
              </a:p>
            </p:txBody>
          </p:sp>
          <p:sp>
            <p:nvSpPr>
              <p:cNvPr id="125" name="Rectangle 124"/>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TCP Header</a:t>
                </a:r>
                <a:endParaRPr lang="en-US" sz="1100" b="1" dirty="0">
                  <a:solidFill>
                    <a:schemeClr val="accent3">
                      <a:lumMod val="50000"/>
                    </a:schemeClr>
                  </a:solidFill>
                </a:endParaRPr>
              </a:p>
            </p:txBody>
          </p:sp>
          <p:sp>
            <p:nvSpPr>
              <p:cNvPr id="126" name="Rectangle 125"/>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Port</a:t>
                </a:r>
                <a:endParaRPr lang="en-US" sz="1600" dirty="0"/>
              </a:p>
            </p:txBody>
          </p:sp>
          <p:sp>
            <p:nvSpPr>
              <p:cNvPr id="127" name="Rectangle 126"/>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Sequence</a:t>
                </a:r>
              </a:p>
              <a:p>
                <a:pPr algn="ctr"/>
                <a:r>
                  <a:rPr lang="en-US" sz="1400" dirty="0" smtClean="0"/>
                  <a:t>Number</a:t>
                </a:r>
                <a:endParaRPr lang="en-US" sz="1400" dirty="0"/>
              </a:p>
            </p:txBody>
          </p:sp>
        </p:grpSp>
        <p:sp>
          <p:nvSpPr>
            <p:cNvPr id="130" name="Rectangle 129"/>
            <p:cNvSpPr/>
            <p:nvPr/>
          </p:nvSpPr>
          <p:spPr>
            <a:xfrm rot="5400000">
              <a:off x="6679911" y="9301490"/>
              <a:ext cx="1143001" cy="523220"/>
            </a:xfrm>
            <a:prstGeom prst="rect">
              <a:avLst/>
            </a:prstGeom>
            <a:solidFill>
              <a:srgbClr val="FFFF00"/>
            </a:solidFill>
          </p:spPr>
          <p:txBody>
            <a:bodyPr wrap="square">
              <a:spAutoFit/>
            </a:bodyPr>
            <a:lstStyle/>
            <a:p>
              <a:pPr algn="ctr"/>
              <a:r>
                <a:rPr lang="en-US" sz="1400" b="1" dirty="0" smtClean="0"/>
                <a:t>TCP Segment Data Field</a:t>
              </a:r>
              <a:endParaRPr lang="en-US" sz="1050" b="1" dirty="0">
                <a:solidFill>
                  <a:schemeClr val="accent3">
                    <a:lumMod val="50000"/>
                  </a:schemeClr>
                </a:solidFill>
              </a:endParaRPr>
            </a:p>
          </p:txBody>
        </p:sp>
      </p:grpSp>
      <p:sp>
        <p:nvSpPr>
          <p:cNvPr id="134" name="Rectangle 133"/>
          <p:cNvSpPr/>
          <p:nvPr/>
        </p:nvSpPr>
        <p:spPr>
          <a:xfrm>
            <a:off x="2514601" y="4953000"/>
            <a:ext cx="1447800" cy="338554"/>
          </a:xfrm>
          <a:prstGeom prst="rect">
            <a:avLst/>
          </a:prstGeom>
          <a:solidFill>
            <a:srgbClr val="FFC000"/>
          </a:solidFill>
        </p:spPr>
        <p:txBody>
          <a:bodyPr wrap="square">
            <a:spAutoFit/>
          </a:bodyPr>
          <a:lstStyle/>
          <a:p>
            <a:pPr algn="ctr"/>
            <a:r>
              <a:rPr lang="en-US" sz="1600" b="1" dirty="0" smtClean="0"/>
              <a:t>23456</a:t>
            </a:r>
            <a:endParaRPr lang="en-US" sz="1100" b="1" dirty="0">
              <a:solidFill>
                <a:schemeClr val="accent3">
                  <a:lumMod val="50000"/>
                </a:schemeClr>
              </a:solidFill>
            </a:endParaRPr>
          </a:p>
        </p:txBody>
      </p:sp>
      <p:sp>
        <p:nvSpPr>
          <p:cNvPr id="135" name="Rectangle 134"/>
          <p:cNvSpPr/>
          <p:nvPr/>
        </p:nvSpPr>
        <p:spPr>
          <a:xfrm>
            <a:off x="4114801" y="4953000"/>
            <a:ext cx="1524000" cy="338554"/>
          </a:xfrm>
          <a:prstGeom prst="rect">
            <a:avLst/>
          </a:prstGeom>
          <a:solidFill>
            <a:srgbClr val="FFC000"/>
          </a:solidFill>
        </p:spPr>
        <p:txBody>
          <a:bodyPr wrap="square">
            <a:spAutoFit/>
          </a:bodyPr>
          <a:lstStyle/>
          <a:p>
            <a:pPr algn="ctr"/>
            <a:r>
              <a:rPr lang="en-US" sz="1600" b="1" dirty="0" smtClean="0"/>
              <a:t>80</a:t>
            </a:r>
            <a:endParaRPr lang="en-US" sz="1100" b="1" dirty="0">
              <a:solidFill>
                <a:schemeClr val="accent3">
                  <a:lumMod val="50000"/>
                </a:schemeClr>
              </a:solidFill>
            </a:endParaRPr>
          </a:p>
        </p:txBody>
      </p:sp>
      <p:sp>
        <p:nvSpPr>
          <p:cNvPr id="136" name="Rectangle 135"/>
          <p:cNvSpPr/>
          <p:nvPr/>
        </p:nvSpPr>
        <p:spPr>
          <a:xfrm>
            <a:off x="5791201" y="4953000"/>
            <a:ext cx="381000" cy="338554"/>
          </a:xfrm>
          <a:prstGeom prst="rect">
            <a:avLst/>
          </a:prstGeom>
          <a:solidFill>
            <a:srgbClr val="FFC000"/>
          </a:solidFill>
        </p:spPr>
        <p:txBody>
          <a:bodyPr wrap="square">
            <a:spAutoFit/>
          </a:bodyPr>
          <a:lstStyle/>
          <a:p>
            <a:pPr algn="ctr"/>
            <a:r>
              <a:rPr lang="en-US" sz="1600" b="1" dirty="0" smtClean="0"/>
              <a:t>0</a:t>
            </a:r>
            <a:endParaRPr lang="en-US" sz="1100" b="1" dirty="0">
              <a:solidFill>
                <a:schemeClr val="accent3">
                  <a:lumMod val="50000"/>
                </a:schemeClr>
              </a:solidFill>
            </a:endParaRPr>
          </a:p>
        </p:txBody>
      </p:sp>
      <p:sp>
        <p:nvSpPr>
          <p:cNvPr id="137" name="Rectangle 136"/>
          <p:cNvSpPr/>
          <p:nvPr/>
        </p:nvSpPr>
        <p:spPr>
          <a:xfrm>
            <a:off x="6324601" y="4972050"/>
            <a:ext cx="762000" cy="338554"/>
          </a:xfrm>
          <a:prstGeom prst="rect">
            <a:avLst/>
          </a:prstGeom>
          <a:solidFill>
            <a:srgbClr val="FFC000"/>
          </a:solidFill>
        </p:spPr>
        <p:txBody>
          <a:bodyPr wrap="square">
            <a:spAutoFit/>
          </a:bodyPr>
          <a:lstStyle/>
          <a:p>
            <a:pPr algn="ctr"/>
            <a:r>
              <a:rPr lang="en-US" sz="1600" b="1" dirty="0" smtClean="0"/>
              <a:t>1</a:t>
            </a:r>
            <a:endParaRPr lang="en-US" sz="1100" b="1" dirty="0">
              <a:solidFill>
                <a:schemeClr val="accent3">
                  <a:lumMod val="50000"/>
                </a:schemeClr>
              </a:solidFill>
            </a:endParaRPr>
          </a:p>
        </p:txBody>
      </p:sp>
      <p:sp>
        <p:nvSpPr>
          <p:cNvPr id="138" name="Rectangle 137"/>
          <p:cNvSpPr/>
          <p:nvPr/>
        </p:nvSpPr>
        <p:spPr>
          <a:xfrm>
            <a:off x="2514601" y="445770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10.0.0.2</a:t>
            </a:r>
            <a:endParaRPr lang="en-US" sz="1100" b="1" dirty="0">
              <a:solidFill>
                <a:sysClr val="windowText" lastClr="000000"/>
              </a:solidFill>
            </a:endParaRPr>
          </a:p>
        </p:txBody>
      </p:sp>
      <p:sp>
        <p:nvSpPr>
          <p:cNvPr id="139" name="Rectangle 138"/>
          <p:cNvSpPr/>
          <p:nvPr/>
        </p:nvSpPr>
        <p:spPr>
          <a:xfrm>
            <a:off x="4191001" y="443865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130.150.20.2</a:t>
            </a:r>
            <a:endParaRPr lang="en-US" sz="1100" b="1" dirty="0">
              <a:solidFill>
                <a:sysClr val="windowText" lastClr="000000"/>
              </a:solidFill>
            </a:endParaRPr>
          </a:p>
        </p:txBody>
      </p:sp>
      <p:sp>
        <p:nvSpPr>
          <p:cNvPr id="140" name="Rectangle 139"/>
          <p:cNvSpPr/>
          <p:nvPr/>
        </p:nvSpPr>
        <p:spPr>
          <a:xfrm>
            <a:off x="5753101" y="4438650"/>
            <a:ext cx="457200" cy="338554"/>
          </a:xfrm>
          <a:prstGeom prst="rect">
            <a:avLst/>
          </a:prstGeom>
          <a:solidFill>
            <a:srgbClr val="FFC000"/>
          </a:solidFill>
        </p:spPr>
        <p:txBody>
          <a:bodyPr wrap="square">
            <a:spAutoFit/>
          </a:bodyPr>
          <a:lstStyle/>
          <a:p>
            <a:pPr algn="ctr"/>
            <a:r>
              <a:rPr lang="en-US" sz="1600" b="1" dirty="0" smtClean="0"/>
              <a:t>57</a:t>
            </a:r>
            <a:endParaRPr lang="en-US" sz="1100" b="1" dirty="0">
              <a:solidFill>
                <a:schemeClr val="accent3">
                  <a:lumMod val="50000"/>
                </a:schemeClr>
              </a:solidFill>
            </a:endParaRPr>
          </a:p>
        </p:txBody>
      </p:sp>
      <p:sp>
        <p:nvSpPr>
          <p:cNvPr id="141" name="Rectangle 140"/>
          <p:cNvSpPr/>
          <p:nvPr/>
        </p:nvSpPr>
        <p:spPr>
          <a:xfrm>
            <a:off x="6324601" y="4438650"/>
            <a:ext cx="762000" cy="338554"/>
          </a:xfrm>
          <a:prstGeom prst="rect">
            <a:avLst/>
          </a:prstGeom>
          <a:solidFill>
            <a:srgbClr val="FFC000"/>
          </a:solidFill>
        </p:spPr>
        <p:txBody>
          <a:bodyPr wrap="square">
            <a:spAutoFit/>
          </a:bodyPr>
          <a:lstStyle/>
          <a:p>
            <a:pPr algn="ctr"/>
            <a:r>
              <a:rPr lang="en-US" sz="1600" b="1" dirty="0" smtClean="0"/>
              <a:t>6: TCP</a:t>
            </a:r>
            <a:endParaRPr lang="en-US" sz="1100" b="1" dirty="0">
              <a:solidFill>
                <a:schemeClr val="accent3">
                  <a:lumMod val="50000"/>
                </a:schemeClr>
              </a:solidFill>
            </a:endParaRPr>
          </a:p>
        </p:txBody>
      </p:sp>
      <p:sp>
        <p:nvSpPr>
          <p:cNvPr id="142" name="Rectangle 141"/>
          <p:cNvSpPr/>
          <p:nvPr/>
        </p:nvSpPr>
        <p:spPr>
          <a:xfrm>
            <a:off x="2514601" y="3928646"/>
            <a:ext cx="2209800" cy="338554"/>
          </a:xfrm>
          <a:prstGeom prst="rect">
            <a:avLst/>
          </a:prstGeom>
          <a:solidFill>
            <a:srgbClr val="FFC000"/>
          </a:solidFill>
        </p:spPr>
        <p:txBody>
          <a:bodyPr wrap="square">
            <a:spAutoFit/>
          </a:bodyPr>
          <a:lstStyle/>
          <a:p>
            <a:pPr algn="ctr"/>
            <a:r>
              <a:rPr lang="en-US" sz="1600" b="1" dirty="0" smtClean="0"/>
              <a:t>11:BA:AC:E5:A4:A9</a:t>
            </a:r>
            <a:endParaRPr lang="en-US" sz="1100" b="1" dirty="0">
              <a:solidFill>
                <a:sysClr val="windowText" lastClr="000000"/>
              </a:solidFill>
            </a:endParaRPr>
          </a:p>
        </p:txBody>
      </p:sp>
      <p:sp>
        <p:nvSpPr>
          <p:cNvPr id="143" name="Rectangle 142"/>
          <p:cNvSpPr/>
          <p:nvPr/>
        </p:nvSpPr>
        <p:spPr>
          <a:xfrm>
            <a:off x="4876801" y="3905250"/>
            <a:ext cx="2209800" cy="338554"/>
          </a:xfrm>
          <a:prstGeom prst="rect">
            <a:avLst/>
          </a:prstGeom>
          <a:solidFill>
            <a:srgbClr val="FFC000"/>
          </a:solidFill>
        </p:spPr>
        <p:txBody>
          <a:bodyPr wrap="square">
            <a:spAutoFit/>
          </a:bodyPr>
          <a:lstStyle/>
          <a:p>
            <a:pPr algn="ctr"/>
            <a:r>
              <a:rPr lang="en-US" sz="1600" b="1" dirty="0" smtClean="0"/>
              <a:t>11:11:11:44:44:44</a:t>
            </a:r>
            <a:endParaRPr lang="en-US" sz="1100" b="1" dirty="0">
              <a:solidFill>
                <a:sysClr val="windowText" lastClr="000000"/>
              </a:solidFill>
            </a:endParaRPr>
          </a:p>
        </p:txBody>
      </p:sp>
      <p:sp>
        <p:nvSpPr>
          <p:cNvPr id="144" name="Rectangle 143"/>
          <p:cNvSpPr/>
          <p:nvPr/>
        </p:nvSpPr>
        <p:spPr>
          <a:xfrm>
            <a:off x="1676400" y="1524000"/>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419600" y="1143000"/>
            <a:ext cx="533400" cy="261610"/>
          </a:xfrm>
          <a:prstGeom prst="rect">
            <a:avLst/>
          </a:prstGeom>
          <a:solidFill>
            <a:srgbClr val="FFFF00"/>
          </a:solidFill>
        </p:spPr>
        <p:txBody>
          <a:bodyPr wrap="square">
            <a:spAutoFit/>
          </a:bodyPr>
          <a:lstStyle/>
          <a:p>
            <a:pPr algn="ctr"/>
            <a:r>
              <a:rPr lang="en-US" sz="1100" b="1" dirty="0" smtClean="0">
                <a:solidFill>
                  <a:schemeClr val="tx1"/>
                </a:solidFill>
              </a:rPr>
              <a:t>R1</a:t>
            </a:r>
            <a:endParaRPr lang="en-US" sz="1100" b="1" dirty="0" smtClean="0">
              <a:solidFill>
                <a:schemeClr val="accent3">
                  <a:lumMod val="50000"/>
                </a:schemeClr>
              </a:solidFill>
            </a:endParaRPr>
          </a:p>
        </p:txBody>
      </p:sp>
      <p:sp>
        <p:nvSpPr>
          <p:cNvPr id="151" name="Rectangle 150"/>
          <p:cNvSpPr/>
          <p:nvPr/>
        </p:nvSpPr>
        <p:spPr>
          <a:xfrm>
            <a:off x="4038600" y="2329190"/>
            <a:ext cx="533400" cy="261610"/>
          </a:xfrm>
          <a:prstGeom prst="rect">
            <a:avLst/>
          </a:prstGeom>
          <a:solidFill>
            <a:srgbClr val="FFFF00"/>
          </a:solidFill>
        </p:spPr>
        <p:txBody>
          <a:bodyPr wrap="square">
            <a:spAutoFit/>
          </a:bodyPr>
          <a:lstStyle/>
          <a:p>
            <a:pPr algn="ctr"/>
            <a:r>
              <a:rPr lang="en-US" sz="1100" b="1" dirty="0" smtClean="0">
                <a:solidFill>
                  <a:schemeClr val="tx1"/>
                </a:solidFill>
              </a:rPr>
              <a:t>R2</a:t>
            </a:r>
            <a:endParaRPr lang="en-US" sz="1100" b="1" dirty="0" smtClean="0">
              <a:solidFill>
                <a:schemeClr val="accent3">
                  <a:lumMod val="50000"/>
                </a:schemeClr>
              </a:solidFill>
            </a:endParaRPr>
          </a:p>
        </p:txBody>
      </p:sp>
      <p:sp>
        <p:nvSpPr>
          <p:cNvPr id="152" name="Rectangle 151"/>
          <p:cNvSpPr/>
          <p:nvPr/>
        </p:nvSpPr>
        <p:spPr>
          <a:xfrm rot="1884296">
            <a:off x="3196735" y="1937556"/>
            <a:ext cx="1004692" cy="268386"/>
          </a:xfrm>
          <a:prstGeom prst="rect">
            <a:avLst/>
          </a:prstGeom>
          <a:solidFill>
            <a:srgbClr val="FF0000"/>
          </a:solidFill>
        </p:spPr>
        <p:txBody>
          <a:bodyPr wrap="square">
            <a:spAutoFit/>
          </a:bodyPr>
          <a:lstStyle/>
          <a:p>
            <a:pPr algn="ctr"/>
            <a:r>
              <a:rPr lang="en-US" sz="1100" b="1" dirty="0" smtClean="0"/>
              <a:t>Cost = 100</a:t>
            </a:r>
            <a:endParaRPr lang="en-US" sz="1100" b="1" dirty="0" smtClean="0">
              <a:solidFill>
                <a:schemeClr val="accent3">
                  <a:lumMod val="50000"/>
                </a:schemeClr>
              </a:solidFill>
            </a:endParaRPr>
          </a:p>
        </p:txBody>
      </p:sp>
      <p:sp>
        <p:nvSpPr>
          <p:cNvPr id="153" name="Rectangle 152"/>
          <p:cNvSpPr/>
          <p:nvPr/>
        </p:nvSpPr>
        <p:spPr>
          <a:xfrm>
            <a:off x="3657600" y="1643390"/>
            <a:ext cx="838200" cy="261610"/>
          </a:xfrm>
          <a:prstGeom prst="rect">
            <a:avLst/>
          </a:prstGeom>
          <a:solidFill>
            <a:srgbClr val="FF0000"/>
          </a:solidFill>
        </p:spPr>
        <p:txBody>
          <a:bodyPr wrap="square">
            <a:spAutoFit/>
          </a:bodyPr>
          <a:lstStyle/>
          <a:p>
            <a:pPr algn="ctr"/>
            <a:r>
              <a:rPr lang="en-US" sz="1100" b="1" dirty="0" smtClean="0">
                <a:solidFill>
                  <a:schemeClr val="tx1"/>
                </a:solidFill>
              </a:rPr>
              <a:t>Cost = 50</a:t>
            </a:r>
            <a:endParaRPr lang="en-US" sz="1100" b="1" dirty="0" smtClean="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7"/>
                                        </p:tgtEl>
                                      </p:cBhvr>
                                    </p:animEffect>
                                    <p:set>
                                      <p:cBhvr>
                                        <p:cTn id="56" dur="1" fill="hold">
                                          <p:stCondLst>
                                            <p:cond delay="499"/>
                                          </p:stCondLst>
                                        </p:cTn>
                                        <p:tgtEl>
                                          <p:spTgt spid="97"/>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99"/>
                                        </p:tgtEl>
                                      </p:cBhvr>
                                    </p:animEffect>
                                    <p:set>
                                      <p:cBhvr>
                                        <p:cTn id="65" dur="1" fill="hold">
                                          <p:stCondLst>
                                            <p:cond delay="499"/>
                                          </p:stCondLst>
                                        </p:cTn>
                                        <p:tgtEl>
                                          <p:spTgt spid="99"/>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par>
                          <p:cTn id="79" fill="hold">
                            <p:stCondLst>
                              <p:cond delay="1000"/>
                            </p:stCondLst>
                            <p:childTnLst>
                              <p:par>
                                <p:cTn id="80" presetID="10" presetClass="exit" presetSubtype="0" fill="hold" grpId="1" nodeType="afterEffect">
                                  <p:stCondLst>
                                    <p:cond delay="0"/>
                                  </p:stCondLst>
                                  <p:childTnLst>
                                    <p:animEffect transition="out" filter="fade">
                                      <p:cBhvr>
                                        <p:cTn id="81" dur="500"/>
                                        <p:tgtEl>
                                          <p:spTgt spid="101"/>
                                        </p:tgtEl>
                                      </p:cBhvr>
                                    </p:animEffect>
                                    <p:set>
                                      <p:cBhvr>
                                        <p:cTn id="82" dur="1" fill="hold">
                                          <p:stCondLst>
                                            <p:cond delay="499"/>
                                          </p:stCondLst>
                                        </p:cTn>
                                        <p:tgtEl>
                                          <p:spTgt spid="10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3"/>
                                        </p:tgtEl>
                                        <p:attrNameLst>
                                          <p:attrName>style.visibility</p:attrName>
                                        </p:attrNameLst>
                                      </p:cBhvr>
                                      <p:to>
                                        <p:strVal val="visible"/>
                                      </p:to>
                                    </p:set>
                                    <p:animEffect transition="in" filter="fade">
                                      <p:cBhvr>
                                        <p:cTn id="87" dur="500"/>
                                        <p:tgtEl>
                                          <p:spTgt spid="10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03"/>
                                        </p:tgtEl>
                                      </p:cBhvr>
                                    </p:animEffect>
                                    <p:set>
                                      <p:cBhvr>
                                        <p:cTn id="92" dur="1" fill="hold">
                                          <p:stCondLst>
                                            <p:cond delay="499"/>
                                          </p:stCondLst>
                                        </p:cTn>
                                        <p:tgtEl>
                                          <p:spTgt spid="10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66"/>
                                        </p:tgtEl>
                                      </p:cBhvr>
                                    </p:animEffect>
                                    <p:set>
                                      <p:cBhvr>
                                        <p:cTn id="95" dur="1" fill="hold">
                                          <p:stCondLst>
                                            <p:cond delay="499"/>
                                          </p:stCondLst>
                                        </p:cTn>
                                        <p:tgtEl>
                                          <p:spTgt spid="66"/>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nodeType="afterEffect">
                                  <p:stCondLst>
                                    <p:cond delay="0"/>
                                  </p:stCondLst>
                                  <p:childTnLst>
                                    <p:set>
                                      <p:cBhvr>
                                        <p:cTn id="98" dur="1" fill="hold">
                                          <p:stCondLst>
                                            <p:cond delay="0"/>
                                          </p:stCondLst>
                                        </p:cTn>
                                        <p:tgtEl>
                                          <p:spTgt spid="121"/>
                                        </p:tgtEl>
                                        <p:attrNameLst>
                                          <p:attrName>style.visibility</p:attrName>
                                        </p:attrNameLst>
                                      </p:cBhvr>
                                      <p:to>
                                        <p:strVal val="visible"/>
                                      </p:to>
                                    </p:set>
                                    <p:animEffect transition="in" filter="fade">
                                      <p:cBhvr>
                                        <p:cTn id="99" dur="500"/>
                                        <p:tgtEl>
                                          <p:spTgt spid="12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131"/>
                                        </p:tgtEl>
                                        <p:attrNameLst>
                                          <p:attrName>style.visibility</p:attrName>
                                        </p:attrNameLst>
                                      </p:cBhvr>
                                      <p:to>
                                        <p:strVal val="visible"/>
                                      </p:to>
                                    </p:set>
                                    <p:animEffect transition="in" filter="fade">
                                      <p:cBhvr>
                                        <p:cTn id="104" dur="500"/>
                                        <p:tgtEl>
                                          <p:spTgt spid="13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134"/>
                                        </p:tgtEl>
                                        <p:attrNameLst>
                                          <p:attrName>style.visibility</p:attrName>
                                        </p:attrNameLst>
                                      </p:cBhvr>
                                      <p:to>
                                        <p:strVal val="visible"/>
                                      </p:to>
                                    </p:set>
                                    <p:animEffect transition="in" filter="fade">
                                      <p:cBhvr>
                                        <p:cTn id="109" dur="500"/>
                                        <p:tgtEl>
                                          <p:spTgt spid="134"/>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135"/>
                                        </p:tgtEl>
                                        <p:attrNameLst>
                                          <p:attrName>style.visibility</p:attrName>
                                        </p:attrNameLst>
                                      </p:cBhvr>
                                      <p:to>
                                        <p:strVal val="visible"/>
                                      </p:to>
                                    </p:set>
                                    <p:animEffect transition="in" filter="fade">
                                      <p:cBhvr>
                                        <p:cTn id="114" dur="500"/>
                                        <p:tgtEl>
                                          <p:spTgt spid="135"/>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36"/>
                                        </p:tgtEl>
                                        <p:attrNameLst>
                                          <p:attrName>style.visibility</p:attrName>
                                        </p:attrNameLst>
                                      </p:cBhvr>
                                      <p:to>
                                        <p:strVal val="visible"/>
                                      </p:to>
                                    </p:set>
                                    <p:animEffect transition="in" filter="fade">
                                      <p:cBhvr>
                                        <p:cTn id="119" dur="500"/>
                                        <p:tgtEl>
                                          <p:spTgt spid="136"/>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37"/>
                                        </p:tgtEl>
                                        <p:attrNameLst>
                                          <p:attrName>style.visibility</p:attrName>
                                        </p:attrNameLst>
                                      </p:cBhvr>
                                      <p:to>
                                        <p:strVal val="visible"/>
                                      </p:to>
                                    </p:set>
                                    <p:animEffect transition="in" filter="fade">
                                      <p:cBhvr>
                                        <p:cTn id="124" dur="500"/>
                                        <p:tgtEl>
                                          <p:spTgt spid="137"/>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32"/>
                                        </p:tgtEl>
                                        <p:attrNameLst>
                                          <p:attrName>style.visibility</p:attrName>
                                        </p:attrNameLst>
                                      </p:cBhvr>
                                      <p:to>
                                        <p:strVal val="visible"/>
                                      </p:to>
                                    </p:set>
                                    <p:animEffect transition="in" filter="fade">
                                      <p:cBhvr>
                                        <p:cTn id="129" dur="500"/>
                                        <p:tgtEl>
                                          <p:spTgt spid="132"/>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138"/>
                                        </p:tgtEl>
                                        <p:attrNameLst>
                                          <p:attrName>style.visibility</p:attrName>
                                        </p:attrNameLst>
                                      </p:cBhvr>
                                      <p:to>
                                        <p:strVal val="visible"/>
                                      </p:to>
                                    </p:set>
                                    <p:animEffect transition="in" filter="fade">
                                      <p:cBhvr>
                                        <p:cTn id="134" dur="500"/>
                                        <p:tgtEl>
                                          <p:spTgt spid="13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139"/>
                                        </p:tgtEl>
                                        <p:attrNameLst>
                                          <p:attrName>style.visibility</p:attrName>
                                        </p:attrNameLst>
                                      </p:cBhvr>
                                      <p:to>
                                        <p:strVal val="visible"/>
                                      </p:to>
                                    </p:set>
                                    <p:animEffect transition="in" filter="fade">
                                      <p:cBhvr>
                                        <p:cTn id="139" dur="500"/>
                                        <p:tgtEl>
                                          <p:spTgt spid="139"/>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140"/>
                                        </p:tgtEl>
                                        <p:attrNameLst>
                                          <p:attrName>style.visibility</p:attrName>
                                        </p:attrNameLst>
                                      </p:cBhvr>
                                      <p:to>
                                        <p:strVal val="visible"/>
                                      </p:to>
                                    </p:set>
                                    <p:animEffect transition="in" filter="fade">
                                      <p:cBhvr>
                                        <p:cTn id="144" dur="500"/>
                                        <p:tgtEl>
                                          <p:spTgt spid="140"/>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141"/>
                                        </p:tgtEl>
                                        <p:attrNameLst>
                                          <p:attrName>style.visibility</p:attrName>
                                        </p:attrNameLst>
                                      </p:cBhvr>
                                      <p:to>
                                        <p:strVal val="visible"/>
                                      </p:to>
                                    </p:set>
                                    <p:animEffect transition="in" filter="fade">
                                      <p:cBhvr>
                                        <p:cTn id="149" dur="500"/>
                                        <p:tgtEl>
                                          <p:spTgt spid="14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133"/>
                                        </p:tgtEl>
                                        <p:attrNameLst>
                                          <p:attrName>style.visibility</p:attrName>
                                        </p:attrNameLst>
                                      </p:cBhvr>
                                      <p:to>
                                        <p:strVal val="visible"/>
                                      </p:to>
                                    </p:set>
                                    <p:animEffect transition="in" filter="fade">
                                      <p:cBhvr>
                                        <p:cTn id="154" dur="500"/>
                                        <p:tgtEl>
                                          <p:spTgt spid="13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42"/>
                                        </p:tgtEl>
                                        <p:attrNameLst>
                                          <p:attrName>style.visibility</p:attrName>
                                        </p:attrNameLst>
                                      </p:cBhvr>
                                      <p:to>
                                        <p:strVal val="visible"/>
                                      </p:to>
                                    </p:set>
                                    <p:animEffect transition="in" filter="fade">
                                      <p:cBhvr>
                                        <p:cTn id="159" dur="500"/>
                                        <p:tgtEl>
                                          <p:spTgt spid="142"/>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grpId="0" nodeType="clickEffect">
                                  <p:stCondLst>
                                    <p:cond delay="0"/>
                                  </p:stCondLst>
                                  <p:childTnLst>
                                    <p:set>
                                      <p:cBhvr>
                                        <p:cTn id="163" dur="1" fill="hold">
                                          <p:stCondLst>
                                            <p:cond delay="0"/>
                                          </p:stCondLst>
                                        </p:cTn>
                                        <p:tgtEl>
                                          <p:spTgt spid="143"/>
                                        </p:tgtEl>
                                        <p:attrNameLst>
                                          <p:attrName>style.visibility</p:attrName>
                                        </p:attrNameLst>
                                      </p:cBhvr>
                                      <p:to>
                                        <p:strVal val="visible"/>
                                      </p:to>
                                    </p:set>
                                    <p:animEffect transition="in" filter="fade">
                                      <p:cBhvr>
                                        <p:cTn id="164" dur="500"/>
                                        <p:tgtEl>
                                          <p:spTgt spid="143"/>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44"/>
                                        </p:tgtEl>
                                        <p:attrNameLst>
                                          <p:attrName>style.visibility</p:attrName>
                                        </p:attrNameLst>
                                      </p:cBhvr>
                                      <p:to>
                                        <p:strVal val="visible"/>
                                      </p:to>
                                    </p:set>
                                    <p:animEffect transition="in" filter="fade">
                                      <p:cBhvr>
                                        <p:cTn id="169" dur="500"/>
                                        <p:tgtEl>
                                          <p:spTgt spid="144"/>
                                        </p:tgtEl>
                                      </p:cBhvr>
                                    </p:animEffect>
                                  </p:childTnLst>
                                </p:cTn>
                              </p:par>
                            </p:childTnLst>
                          </p:cTn>
                        </p:par>
                        <p:par>
                          <p:cTn id="170" fill="hold">
                            <p:stCondLst>
                              <p:cond delay="500"/>
                            </p:stCondLst>
                            <p:childTnLst>
                              <p:par>
                                <p:cTn id="171" presetID="63" presetClass="path" presetSubtype="0" accel="50000" decel="50000" fill="hold" grpId="1" nodeType="afterEffect">
                                  <p:stCondLst>
                                    <p:cond delay="0"/>
                                  </p:stCondLst>
                                  <p:childTnLst>
                                    <p:animMotion origin="layout" path="M -0.01667 -0.00162 L 0.05 0.02061 " pathEditMode="relative" rAng="0" ptsTypes="AA">
                                      <p:cBhvr>
                                        <p:cTn id="172" dur="2000" fill="hold"/>
                                        <p:tgtEl>
                                          <p:spTgt spid="144"/>
                                        </p:tgtEl>
                                        <p:attrNameLst>
                                          <p:attrName>ppt_x</p:attrName>
                                          <p:attrName>ppt_y</p:attrName>
                                        </p:attrNameLst>
                                      </p:cBhvr>
                                      <p:rCtr x="3300" y="1100"/>
                                    </p:animMotion>
                                  </p:childTnLst>
                                </p:cTn>
                              </p:par>
                            </p:childTnLst>
                          </p:cTn>
                        </p:par>
                      </p:childTnLst>
                    </p:cTn>
                  </p:par>
                  <p:par>
                    <p:cTn id="173" fill="hold">
                      <p:stCondLst>
                        <p:cond delay="indefinite"/>
                      </p:stCondLst>
                      <p:childTnLst>
                        <p:par>
                          <p:cTn id="174" fill="hold">
                            <p:stCondLst>
                              <p:cond delay="0"/>
                            </p:stCondLst>
                            <p:childTnLst>
                              <p:par>
                                <p:cTn id="175" presetID="63" presetClass="path" presetSubtype="0" accel="50000" decel="50000" fill="hold" grpId="2" nodeType="clickEffect">
                                  <p:stCondLst>
                                    <p:cond delay="0"/>
                                  </p:stCondLst>
                                  <p:childTnLst>
                                    <p:animMotion origin="layout" path="M 0.05833 0.02223 L 0.15833 -0.00949 " pathEditMode="relative" rAng="0" ptsTypes="AA">
                                      <p:cBhvr>
                                        <p:cTn id="176" dur="2000" fill="hold"/>
                                        <p:tgtEl>
                                          <p:spTgt spid="144"/>
                                        </p:tgtEl>
                                        <p:attrNameLst>
                                          <p:attrName>ppt_x</p:attrName>
                                          <p:attrName>ppt_y</p:attrName>
                                        </p:attrNameLst>
                                      </p:cBhvr>
                                      <p:rCtr x="5000" y="-160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52"/>
                                        </p:tgtEl>
                                        <p:attrNameLst>
                                          <p:attrName>style.visibility</p:attrName>
                                        </p:attrNameLst>
                                      </p:cBhvr>
                                      <p:to>
                                        <p:strVal val="visible"/>
                                      </p:to>
                                    </p:set>
                                    <p:animEffect transition="in" filter="fade">
                                      <p:cBhvr>
                                        <p:cTn id="181" dur="500"/>
                                        <p:tgtEl>
                                          <p:spTgt spid="152"/>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153"/>
                                        </p:tgtEl>
                                        <p:attrNameLst>
                                          <p:attrName>style.visibility</p:attrName>
                                        </p:attrNameLst>
                                      </p:cBhvr>
                                      <p:to>
                                        <p:strVal val="visible"/>
                                      </p:to>
                                    </p:set>
                                    <p:animEffect transition="in" filter="fade">
                                      <p:cBhvr>
                                        <p:cTn id="184" dur="500"/>
                                        <p:tgtEl>
                                          <p:spTgt spid="153"/>
                                        </p:tgtEl>
                                      </p:cBhvr>
                                    </p:animEffect>
                                  </p:childTnLst>
                                </p:cTn>
                              </p:par>
                            </p:childTnLst>
                          </p:cTn>
                        </p:par>
                      </p:childTnLst>
                    </p:cTn>
                  </p:par>
                  <p:par>
                    <p:cTn id="185" fill="hold">
                      <p:stCondLst>
                        <p:cond delay="indefinite"/>
                      </p:stCondLst>
                      <p:childTnLst>
                        <p:par>
                          <p:cTn id="186" fill="hold">
                            <p:stCondLst>
                              <p:cond delay="0"/>
                            </p:stCondLst>
                            <p:childTnLst>
                              <p:par>
                                <p:cTn id="187" presetID="0" presetClass="path" presetSubtype="0" accel="50000" decel="50000" fill="hold" grpId="3" nodeType="clickEffect">
                                  <p:stCondLst>
                                    <p:cond delay="0"/>
                                  </p:stCondLst>
                                  <p:childTnLst>
                                    <p:animMotion origin="layout" path="M 0.15781 -3.33333E-6 C 0.20851 -3.33333E-6 0.2592 -3.33333E-6 0.3099 -3.33333E-6 C 0.44323 -0.0037 0.37517 -0.00277 0.51406 -0.00277 C 0.52483 -0.00046 0.53021 0.00047 0.53906 0.00834 C 0.55017 0.03056 0.53559 0.00371 0.54948 0.02223 C 0.55122 0.02454 0.55191 0.02824 0.55365 0.03056 C 0.55764 0.03588 0.56111 0.03658 0.56615 0.03889 C 0.5684 0.04769 0.5691 0.05 0.57656 0.05 C 0.58438 0.05695 0.58455 0.06273 0.59323 0.06667 C 0.60243 0.07894 0.60955 0.08773 0.62031 0.09723 C 0.6217 0.1 0.62274 0.10324 0.62448 0.10556 C 0.62622 0.10787 0.62917 0.10857 0.63073 0.11111 C 0.64444 0.13218 0.63247 0.12477 0.64531 0.13056 C 0.65469 0.14306 0.66128 0.15973 0.6724 0.16945 C 0.675 0.17963 0.67448 0.17477 0.67448 0.18334 " pathEditMode="relative" rAng="0" ptsTypes="ffffffffffffffA">
                                      <p:cBhvr>
                                        <p:cTn id="188" dur="5000" fill="hold"/>
                                        <p:tgtEl>
                                          <p:spTgt spid="144"/>
                                        </p:tgtEl>
                                        <p:attrNameLst>
                                          <p:attrName>ppt_x</p:attrName>
                                          <p:attrName>ppt_y</p:attrName>
                                        </p:attrNameLst>
                                      </p:cBhvr>
                                      <p:rCtr x="25900" y="9000"/>
                                    </p:animMotion>
                                  </p:childTnLst>
                                </p:cTn>
                              </p:par>
                            </p:childTnLst>
                          </p:cTn>
                        </p:par>
                      </p:childTnLst>
                    </p:cTn>
                  </p:par>
                  <p:par>
                    <p:cTn id="189" fill="hold">
                      <p:stCondLst>
                        <p:cond delay="indefinite"/>
                      </p:stCondLst>
                      <p:childTnLst>
                        <p:par>
                          <p:cTn id="190" fill="hold">
                            <p:stCondLst>
                              <p:cond delay="0"/>
                            </p:stCondLst>
                            <p:childTnLst>
                              <p:par>
                                <p:cTn id="191" presetID="0" presetClass="path" presetSubtype="0" accel="50000" decel="50000" fill="hold" grpId="4" nodeType="clickEffect">
                                  <p:stCondLst>
                                    <p:cond delay="0"/>
                                  </p:stCondLst>
                                  <p:childTnLst>
                                    <p:animMotion origin="layout" path="M 0.67448 0.18333 C 0.66042 0.15833 0.6757 0.18287 0.66198 0.16667 C 0.65156 0.1544 0.64948 0.14722 0.63698 0.14167 C 0.63142 0.13033 0.62448 0.11852 0.61615 0.11111 C 0.61198 0.10278 0.60781 0.09445 0.60365 0.08611 C 0.60226 0.08333 0.60191 0.07894 0.59948 0.07778 C 0.5974 0.07685 0.59531 0.07593 0.59323 0.075 C 0.58941 0.05486 0.5849 0.04028 0.5849 0.01945 C 0.49879 0.02245 0.53351 0.02222 0.48073 0.02222 C 0.46545 0.02639 0.45278 0.0382 0.43698 0.04167 C 0.42153 0.04514 0.40625 0.05 0.39115 0.05556 C 0.38195 0.05903 0.36892 0.06065 0.3599 0.06667 C 0.35764 0.06806 0.3559 0.07083 0.35365 0.07222 C 0.34774 0.0757 0.31927 0.09028 0.31406 0.09167 C 0.31059 0.09259 0.30712 0.09329 0.30365 0.09445 C 0.30156 0.09514 0.2974 0.09722 0.2974 0.09745 C 0.29045 0.09445 0.28333 0.09236 0.27656 0.08889 C 0.26597 0.08357 0.26163 0.06921 0.24948 0.06389 C 0.2349 0.04445 0.25104 0.06343 0.23698 0.05278 C 0.22917 0.04676 0.22344 0.03704 0.21615 0.03056 C 0.21424 0.02894 0.21181 0.02917 0.2099 0.02778 C 0.20764 0.02639 0.2059 0.02361 0.20365 0.02222 C 0.19705 0.01783 0.18941 0.01829 0.18281 0.01389 C 0.17917 0.01158 0.17604 0.00787 0.1724 0.00556 C 0.14531 0.00648 0.11823 0.00579 0.09115 0.00833 C 0.08872 0.00857 0.08715 0.01273 0.0849 0.01389 C 0.08368 0.01458 0.08212 0.01389 0.08073 0.01389 C 0.07517 0.01296 0.06945 0.01296 0.06406 0.01111 C 0.06163 0.01019 0.06024 0.00671 0.05781 0.00556 C 0.05451 0.00394 0.05087 0.0037 0.0474 0.00278 C 0.03872 -0.00301 0.02795 -0.00972 0.01823 -0.01111 C 0.00781 -0.01273 -0.01302 -0.01389 -0.01302 -0.01366 " pathEditMode="relative" rAng="0" ptsTypes="fffffffffffffffffffffffffffffffA">
                                      <p:cBhvr>
                                        <p:cTn id="192" dur="5000" fill="hold"/>
                                        <p:tgtEl>
                                          <p:spTgt spid="144"/>
                                        </p:tgtEl>
                                        <p:attrNameLst>
                                          <p:attrName>ppt_x</p:attrName>
                                          <p:attrName>ppt_y</p:attrName>
                                        </p:attrNameLst>
                                      </p:cBhvr>
                                      <p:rCtr x="-34300" y="-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100" grpId="0" animBg="1"/>
      <p:bldP spid="100" grpId="1" animBg="1"/>
      <p:bldP spid="101" grpId="0" animBg="1"/>
      <p:bldP spid="101" grpId="1" animBg="1"/>
      <p:bldP spid="103" grpId="0" animBg="1"/>
      <p:bldP spid="103" grpId="1"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4" grpId="1" animBg="1"/>
      <p:bldP spid="144" grpId="2" animBg="1"/>
      <p:bldP spid="144" grpId="3" animBg="1"/>
      <p:bldP spid="144" grpId="4" animBg="1"/>
      <p:bldP spid="152" grpId="0" animBg="1"/>
      <p:bldP spid="1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985198" y="1066800"/>
            <a:ext cx="7181850" cy="2238375"/>
            <a:chOff x="985198" y="1066800"/>
            <a:chExt cx="7181850" cy="2238375"/>
          </a:xfrm>
        </p:grpSpPr>
        <p:pic>
          <p:nvPicPr>
            <p:cNvPr id="7174" name="Picture 6"/>
            <p:cNvPicPr>
              <a:picLocks noChangeAspect="1" noChangeArrowheads="1"/>
            </p:cNvPicPr>
            <p:nvPr/>
          </p:nvPicPr>
          <p:blipFill>
            <a:blip r:embed="rId3" cstate="print"/>
            <a:srcRect/>
            <a:stretch>
              <a:fillRect/>
            </a:stretch>
          </p:blipFill>
          <p:spPr bwMode="auto">
            <a:xfrm>
              <a:off x="985198" y="1066800"/>
              <a:ext cx="7181850" cy="2238375"/>
            </a:xfrm>
            <a:prstGeom prst="rect">
              <a:avLst/>
            </a:prstGeom>
            <a:noFill/>
            <a:ln w="9525">
              <a:noFill/>
              <a:miter lim="800000"/>
              <a:headEnd/>
              <a:tailEnd/>
            </a:ln>
          </p:spPr>
        </p:pic>
        <p:pic>
          <p:nvPicPr>
            <p:cNvPr id="2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2286000" y="1600200"/>
              <a:ext cx="273516" cy="293914"/>
            </a:xfrm>
            <a:prstGeom prst="rect">
              <a:avLst/>
            </a:prstGeom>
            <a:noFill/>
          </p:spPr>
        </p:pic>
        <p:pic>
          <p:nvPicPr>
            <p:cNvPr id="2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996752" y="1815152"/>
              <a:ext cx="273516" cy="293914"/>
            </a:xfrm>
            <a:prstGeom prst="rect">
              <a:avLst/>
            </a:prstGeom>
            <a:noFill/>
          </p:spPr>
        </p:pic>
        <p:pic>
          <p:nvPicPr>
            <p:cNvPr id="28"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191000" y="2084696"/>
              <a:ext cx="273516" cy="293914"/>
            </a:xfrm>
            <a:prstGeom prst="rect">
              <a:avLst/>
            </a:prstGeom>
            <a:noFill/>
          </p:spPr>
        </p:pic>
        <p:pic>
          <p:nvPicPr>
            <p:cNvPr id="29"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550392" y="1434152"/>
              <a:ext cx="273516" cy="293914"/>
            </a:xfrm>
            <a:prstGeom prst="rect">
              <a:avLst/>
            </a:prstGeom>
            <a:noFill/>
          </p:spPr>
        </p:pic>
        <p:pic>
          <p:nvPicPr>
            <p:cNvPr id="30"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3110552" y="1461448"/>
              <a:ext cx="273516" cy="293914"/>
            </a:xfrm>
            <a:prstGeom prst="rect">
              <a:avLst/>
            </a:prstGeom>
            <a:noFill/>
          </p:spPr>
        </p:pic>
        <p:pic>
          <p:nvPicPr>
            <p:cNvPr id="3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477000" y="1371600"/>
              <a:ext cx="273516" cy="293914"/>
            </a:xfrm>
            <a:prstGeom prst="rect">
              <a:avLst/>
            </a:prstGeom>
            <a:noFill/>
          </p:spPr>
        </p:pic>
        <p:sp>
          <p:nvSpPr>
            <p:cNvPr id="35" name="Rectangle 34"/>
            <p:cNvSpPr/>
            <p:nvPr/>
          </p:nvSpPr>
          <p:spPr>
            <a:xfrm>
              <a:off x="1981200" y="1311294"/>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36" name="Rectangle 35"/>
            <p:cNvSpPr/>
            <p:nvPr/>
          </p:nvSpPr>
          <p:spPr>
            <a:xfrm>
              <a:off x="7315200" y="1795790"/>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48" name="Rectangle 47"/>
            <p:cNvSpPr/>
            <p:nvPr/>
          </p:nvSpPr>
          <p:spPr>
            <a:xfrm>
              <a:off x="3352800" y="126239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1</a:t>
              </a:r>
              <a:endParaRPr lang="en-US" sz="1100" b="1" dirty="0" smtClean="0">
                <a:solidFill>
                  <a:schemeClr val="accent3">
                    <a:lumMod val="50000"/>
                  </a:schemeClr>
                </a:solidFill>
              </a:endParaRPr>
            </a:p>
          </p:txBody>
        </p:sp>
        <p:sp>
          <p:nvSpPr>
            <p:cNvPr id="49" name="Rectangle 48"/>
            <p:cNvSpPr/>
            <p:nvPr/>
          </p:nvSpPr>
          <p:spPr>
            <a:xfrm>
              <a:off x="6400800" y="1066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2</a:t>
              </a:r>
              <a:endParaRPr lang="en-US" sz="1100" b="1" dirty="0" smtClean="0">
                <a:solidFill>
                  <a:schemeClr val="accent3">
                    <a:lumMod val="50000"/>
                  </a:schemeClr>
                </a:solidFill>
              </a:endParaRPr>
            </a:p>
          </p:txBody>
        </p:sp>
        <p:sp>
          <p:nvSpPr>
            <p:cNvPr id="50" name="Rectangle 49"/>
            <p:cNvSpPr/>
            <p:nvPr/>
          </p:nvSpPr>
          <p:spPr>
            <a:xfrm>
              <a:off x="5769592" y="1828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3</a:t>
              </a:r>
              <a:endParaRPr lang="en-US" sz="1100" b="1" dirty="0" smtClean="0">
                <a:solidFill>
                  <a:schemeClr val="accent3">
                    <a:lumMod val="50000"/>
                  </a:schemeClr>
                </a:solidFill>
              </a:endParaRPr>
            </a:p>
          </p:txBody>
        </p:sp>
        <p:pic>
          <p:nvPicPr>
            <p:cNvPr id="3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5902656" y="1600200"/>
              <a:ext cx="273516" cy="293914"/>
            </a:xfrm>
            <a:prstGeom prst="rect">
              <a:avLst/>
            </a:prstGeom>
            <a:noFill/>
          </p:spPr>
        </p:pic>
      </p:grpSp>
      <p:sp>
        <p:nvSpPr>
          <p:cNvPr id="2" name="Title 1"/>
          <p:cNvSpPr>
            <a:spLocks noGrp="1"/>
          </p:cNvSpPr>
          <p:nvPr>
            <p:ph type="title"/>
          </p:nvPr>
        </p:nvSpPr>
        <p:spPr>
          <a:xfrm>
            <a:off x="457200" y="76200"/>
            <a:ext cx="8229600" cy="533400"/>
          </a:xfrm>
        </p:spPr>
        <p:txBody>
          <a:bodyPr>
            <a:normAutofit fontScale="90000"/>
          </a:bodyPr>
          <a:lstStyle/>
          <a:p>
            <a:r>
              <a:rPr lang="en-US" sz="3600" dirty="0" smtClean="0"/>
              <a:t>Putting it all together</a:t>
            </a:r>
            <a:endParaRPr lang="en-US" sz="3600"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24</a:t>
            </a:fld>
            <a:endParaRPr lang="en-US"/>
          </a:p>
        </p:txBody>
      </p:sp>
      <p:grpSp>
        <p:nvGrpSpPr>
          <p:cNvPr id="67" name="Group 66"/>
          <p:cNvGrpSpPr/>
          <p:nvPr/>
        </p:nvGrpSpPr>
        <p:grpSpPr>
          <a:xfrm>
            <a:off x="0" y="1219200"/>
            <a:ext cx="914400" cy="990600"/>
            <a:chOff x="0" y="1219200"/>
            <a:chExt cx="914400" cy="990600"/>
          </a:xfrm>
        </p:grpSpPr>
        <p:sp>
          <p:nvSpPr>
            <p:cNvPr id="15" name="Rounded Rectangular Callout 14"/>
            <p:cNvSpPr/>
            <p:nvPr/>
          </p:nvSpPr>
          <p:spPr>
            <a:xfrm>
              <a:off x="0" y="1219200"/>
              <a:ext cx="914400" cy="990600"/>
            </a:xfrm>
            <a:prstGeom prst="wedgeRoundRectCallout">
              <a:avLst>
                <a:gd name="adj1" fmla="val 79167"/>
                <a:gd name="adj2" fmla="val 20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http://pad1.whstatic.com/images/thumb/9/9b/Google-Chrome-Logo.jpg/251px-Google-Chrom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95400"/>
              <a:ext cx="438882" cy="5053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793544"/>
              <a:ext cx="914400" cy="261610"/>
            </a:xfrm>
            <a:prstGeom prst="rect">
              <a:avLst/>
            </a:prstGeom>
            <a:solidFill>
              <a:srgbClr val="FFFF00"/>
            </a:solidFill>
          </p:spPr>
          <p:txBody>
            <a:bodyPr wrap="square">
              <a:spAutoFit/>
            </a:bodyPr>
            <a:lstStyle/>
            <a:p>
              <a:r>
                <a:rPr lang="en-US" sz="1100" b="1" dirty="0" smtClean="0">
                  <a:solidFill>
                    <a:schemeClr val="tx1"/>
                  </a:solidFill>
                </a:rPr>
                <a:t>Port: 23456</a:t>
              </a:r>
              <a:endParaRPr lang="en-US" sz="1100" b="1" dirty="0" smtClean="0">
                <a:solidFill>
                  <a:schemeClr val="accent3">
                    <a:lumMod val="50000"/>
                  </a:schemeClr>
                </a:solidFill>
              </a:endParaRPr>
            </a:p>
          </p:txBody>
        </p:sp>
      </p:grpSp>
      <p:sp>
        <p:nvSpPr>
          <p:cNvPr id="12" name="Rectangle 11"/>
          <p:cNvSpPr/>
          <p:nvPr/>
        </p:nvSpPr>
        <p:spPr>
          <a:xfrm>
            <a:off x="533400" y="381000"/>
            <a:ext cx="1654619" cy="769441"/>
          </a:xfrm>
          <a:prstGeom prst="rect">
            <a:avLst/>
          </a:prstGeom>
          <a:solidFill>
            <a:srgbClr val="FFFF00"/>
          </a:solidFill>
        </p:spPr>
        <p:txBody>
          <a:bodyPr wrap="none">
            <a:spAutoFit/>
          </a:bodyPr>
          <a:lstStyle/>
          <a:p>
            <a:pPr algn="ctr"/>
            <a:r>
              <a:rPr lang="en-US" sz="1100" b="1" dirty="0" smtClean="0">
                <a:solidFill>
                  <a:schemeClr val="tx1"/>
                </a:solidFill>
              </a:rPr>
              <a:t>MAC: 11:BA:AC:E5:A4:A9</a:t>
            </a:r>
          </a:p>
          <a:p>
            <a:pPr algn="ctr"/>
            <a:r>
              <a:rPr lang="en-US" sz="1100" b="1" dirty="0" smtClean="0">
                <a:solidFill>
                  <a:schemeClr val="accent3">
                    <a:lumMod val="50000"/>
                  </a:schemeClr>
                </a:solidFill>
              </a:rPr>
              <a:t>IP Address: 10.0.0.2</a:t>
            </a:r>
          </a:p>
          <a:p>
            <a:pPr algn="ctr"/>
            <a:r>
              <a:rPr lang="en-US" sz="1100" b="1" dirty="0" smtClean="0">
                <a:solidFill>
                  <a:schemeClr val="accent3">
                    <a:lumMod val="50000"/>
                  </a:schemeClr>
                </a:solidFill>
              </a:rPr>
              <a:t>Subnet mask: 255.0.0.0</a:t>
            </a:r>
          </a:p>
          <a:p>
            <a:pPr algn="ctr"/>
            <a:r>
              <a:rPr lang="en-US" sz="1100" b="1" dirty="0" smtClean="0">
                <a:solidFill>
                  <a:schemeClr val="accent3">
                    <a:lumMod val="50000"/>
                  </a:schemeClr>
                </a:solidFill>
              </a:rPr>
              <a:t>Gateway: 10.0.0.1</a:t>
            </a:r>
          </a:p>
        </p:txBody>
      </p:sp>
      <p:grpSp>
        <p:nvGrpSpPr>
          <p:cNvPr id="74" name="Group 73"/>
          <p:cNvGrpSpPr/>
          <p:nvPr/>
        </p:nvGrpSpPr>
        <p:grpSpPr>
          <a:xfrm>
            <a:off x="152400" y="1752601"/>
            <a:ext cx="2133600" cy="1354722"/>
            <a:chOff x="152400" y="1752601"/>
            <a:chExt cx="2133600" cy="1354722"/>
          </a:xfrm>
        </p:grpSpPr>
        <p:sp>
          <p:nvSpPr>
            <p:cNvPr id="14" name="Rectangle 13"/>
            <p:cNvSpPr/>
            <p:nvPr/>
          </p:nvSpPr>
          <p:spPr>
            <a:xfrm>
              <a:off x="152400" y="2507159"/>
              <a:ext cx="1981200" cy="600164"/>
            </a:xfrm>
            <a:prstGeom prst="rect">
              <a:avLst/>
            </a:prstGeom>
            <a:solidFill>
              <a:srgbClr val="FFFF00"/>
            </a:solidFill>
          </p:spPr>
          <p:txBody>
            <a:bodyPr wrap="square">
              <a:spAutoFit/>
            </a:bodyPr>
            <a:lstStyle/>
            <a:p>
              <a:pPr algn="ctr"/>
              <a:r>
                <a:rPr lang="en-US" sz="1100" b="1" dirty="0" smtClean="0">
                  <a:solidFill>
                    <a:schemeClr val="tx1"/>
                  </a:solidFill>
                </a:rPr>
                <a:t>MAC LAN: 11:11:11:44:44:44</a:t>
              </a:r>
            </a:p>
            <a:p>
              <a:pPr algn="ctr"/>
              <a:r>
                <a:rPr lang="en-US" sz="1100" b="1" dirty="0" smtClean="0">
                  <a:solidFill>
                    <a:schemeClr val="accent3">
                      <a:lumMod val="50000"/>
                    </a:schemeClr>
                  </a:solidFill>
                </a:rPr>
                <a:t>IP Address LAN: 10.0.0.1</a:t>
              </a:r>
            </a:p>
            <a:p>
              <a:pPr algn="ctr"/>
              <a:r>
                <a:rPr lang="en-US" sz="1100" b="1" dirty="0" smtClean="0">
                  <a:solidFill>
                    <a:schemeClr val="accent3">
                      <a:lumMod val="50000"/>
                    </a:schemeClr>
                  </a:solidFill>
                </a:rPr>
                <a:t>Subnet mask: 255.0.0.0</a:t>
              </a:r>
              <a:endParaRPr lang="en-US" sz="1100" b="1" dirty="0">
                <a:solidFill>
                  <a:schemeClr val="accent3">
                    <a:lumMod val="50000"/>
                  </a:schemeClr>
                </a:solidFill>
              </a:endParaRPr>
            </a:p>
          </p:txBody>
        </p:sp>
        <p:cxnSp>
          <p:nvCxnSpPr>
            <p:cNvPr id="17" name="Straight Arrow Connector 16"/>
            <p:cNvCxnSpPr>
              <a:stCxn id="14" idx="0"/>
            </p:cNvCxnSpPr>
            <p:nvPr/>
          </p:nvCxnSpPr>
          <p:spPr>
            <a:xfrm flipV="1">
              <a:off x="1143000" y="1752601"/>
              <a:ext cx="1143000" cy="7545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362200" y="609600"/>
            <a:ext cx="2041080" cy="1066800"/>
            <a:chOff x="2362200" y="609600"/>
            <a:chExt cx="2041080" cy="1066800"/>
          </a:xfrm>
        </p:grpSpPr>
        <p:sp>
          <p:nvSpPr>
            <p:cNvPr id="13" name="Rectangle 12"/>
            <p:cNvSpPr/>
            <p:nvPr/>
          </p:nvSpPr>
          <p:spPr>
            <a:xfrm>
              <a:off x="236220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11:11:11:55:55:55</a:t>
              </a:r>
            </a:p>
            <a:p>
              <a:pPr algn="ctr"/>
              <a:r>
                <a:rPr lang="en-US" sz="1050" b="1" dirty="0" smtClean="0">
                  <a:solidFill>
                    <a:srgbClr val="FF0000"/>
                  </a:solidFill>
                </a:rPr>
                <a:t>IP Address WAN: 13.15.1.101</a:t>
              </a:r>
            </a:p>
            <a:p>
              <a:pPr algn="ctr"/>
              <a:r>
                <a:rPr lang="en-US" sz="1050" b="1" dirty="0" smtClean="0">
                  <a:solidFill>
                    <a:srgbClr val="FF0000"/>
                  </a:solidFill>
                </a:rPr>
                <a:t>Subnet mask: 255.255.255.0</a:t>
              </a:r>
              <a:endParaRPr lang="en-US" sz="1050" b="1" dirty="0">
                <a:solidFill>
                  <a:srgbClr val="FF0000"/>
                </a:solidFill>
              </a:endParaRPr>
            </a:p>
          </p:txBody>
        </p:sp>
        <p:cxnSp>
          <p:nvCxnSpPr>
            <p:cNvPr id="18" name="Straight Arrow Connector 17"/>
            <p:cNvCxnSpPr>
              <a:stCxn id="13" idx="2"/>
            </p:cNvCxnSpPr>
            <p:nvPr/>
          </p:nvCxnSpPr>
          <p:spPr>
            <a:xfrm flipH="1">
              <a:off x="2514600" y="1186681"/>
              <a:ext cx="868140" cy="4897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229600" y="2362200"/>
            <a:ext cx="914400" cy="990600"/>
            <a:chOff x="8229600" y="2362200"/>
            <a:chExt cx="914400" cy="990600"/>
          </a:xfrm>
        </p:grpSpPr>
        <p:sp>
          <p:nvSpPr>
            <p:cNvPr id="37" name="Rounded Rectangular Callout 36"/>
            <p:cNvSpPr/>
            <p:nvPr/>
          </p:nvSpPr>
          <p:spPr>
            <a:xfrm>
              <a:off x="8229600" y="2362200"/>
              <a:ext cx="914400" cy="990600"/>
            </a:xfrm>
            <a:prstGeom prst="wedgeRoundRectCallout">
              <a:avLst>
                <a:gd name="adj1" fmla="val -76057"/>
                <a:gd name="adj2" fmla="val -4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05800" y="2971800"/>
              <a:ext cx="762000" cy="261610"/>
            </a:xfrm>
            <a:prstGeom prst="rect">
              <a:avLst/>
            </a:prstGeom>
            <a:solidFill>
              <a:srgbClr val="FFFF00"/>
            </a:solidFill>
          </p:spPr>
          <p:txBody>
            <a:bodyPr wrap="square">
              <a:spAutoFit/>
            </a:bodyPr>
            <a:lstStyle/>
            <a:p>
              <a:pPr algn="ctr"/>
              <a:r>
                <a:rPr lang="en-US" sz="1100" b="1" dirty="0" smtClean="0">
                  <a:solidFill>
                    <a:schemeClr val="tx1"/>
                  </a:solidFill>
                </a:rPr>
                <a:t>Port: 80</a:t>
              </a:r>
              <a:endParaRPr lang="en-US" sz="1100" b="1" dirty="0" smtClean="0">
                <a:solidFill>
                  <a:schemeClr val="accent3">
                    <a:lumMod val="50000"/>
                  </a:schemeClr>
                </a:solidFill>
              </a:endParaRPr>
            </a:p>
          </p:txBody>
        </p:sp>
        <p:pic>
          <p:nvPicPr>
            <p:cNvPr id="7170" name="Picture 2" descr="http://thinkjudd.com/wp-content/uploads/2013/01/imagem_internet2008.jpg"/>
            <p:cNvPicPr>
              <a:picLocks noChangeAspect="1" noChangeArrowheads="1"/>
            </p:cNvPicPr>
            <p:nvPr/>
          </p:nvPicPr>
          <p:blipFill>
            <a:blip r:embed="rId6" cstate="print"/>
            <a:srcRect/>
            <a:stretch>
              <a:fillRect/>
            </a:stretch>
          </p:blipFill>
          <p:spPr bwMode="auto">
            <a:xfrm>
              <a:off x="8458200" y="2438400"/>
              <a:ext cx="477556" cy="457200"/>
            </a:xfrm>
            <a:prstGeom prst="rect">
              <a:avLst/>
            </a:prstGeom>
            <a:noFill/>
          </p:spPr>
        </p:pic>
      </p:grpSp>
      <p:grpSp>
        <p:nvGrpSpPr>
          <p:cNvPr id="69" name="Group 68"/>
          <p:cNvGrpSpPr/>
          <p:nvPr/>
        </p:nvGrpSpPr>
        <p:grpSpPr>
          <a:xfrm>
            <a:off x="5486400" y="2133600"/>
            <a:ext cx="1920092" cy="1590764"/>
            <a:chOff x="5486400" y="2133600"/>
            <a:chExt cx="1920092" cy="1590764"/>
          </a:xfrm>
        </p:grpSpPr>
        <p:sp>
          <p:nvSpPr>
            <p:cNvPr id="40" name="Rectangle 39"/>
            <p:cNvSpPr/>
            <p:nvPr/>
          </p:nvSpPr>
          <p:spPr>
            <a:xfrm>
              <a:off x="5486400" y="3124200"/>
              <a:ext cx="1920092" cy="600164"/>
            </a:xfrm>
            <a:prstGeom prst="rect">
              <a:avLst/>
            </a:prstGeom>
            <a:solidFill>
              <a:srgbClr val="FFFF00"/>
            </a:solidFill>
          </p:spPr>
          <p:txBody>
            <a:bodyPr wrap="square">
              <a:spAutoFit/>
            </a:bodyPr>
            <a:lstStyle/>
            <a:p>
              <a:pPr algn="ctr"/>
              <a:r>
                <a:rPr lang="en-US" sz="1100" b="1" dirty="0" smtClean="0">
                  <a:solidFill>
                    <a:schemeClr val="tx1"/>
                  </a:solidFill>
                </a:rPr>
                <a:t>MAC LAN: </a:t>
              </a:r>
              <a:r>
                <a:rPr lang="en-US" sz="1100" b="1" dirty="0" smtClean="0"/>
                <a:t>22:</a:t>
              </a:r>
              <a:r>
                <a:rPr lang="en-US" sz="1100" b="1" dirty="0" smtClean="0">
                  <a:solidFill>
                    <a:schemeClr val="tx1"/>
                  </a:solidFill>
                </a:rPr>
                <a:t>11:11:44:44:44</a:t>
              </a:r>
            </a:p>
            <a:p>
              <a:pPr algn="ctr"/>
              <a:r>
                <a:rPr lang="en-US" sz="1100" b="1" dirty="0" smtClean="0">
                  <a:solidFill>
                    <a:schemeClr val="accent3">
                      <a:lumMod val="50000"/>
                    </a:schemeClr>
                  </a:solidFill>
                </a:rPr>
                <a:t>IP Address LAN: 130.150.20.1</a:t>
              </a:r>
            </a:p>
            <a:p>
              <a:pPr algn="ctr"/>
              <a:r>
                <a:rPr lang="en-US" sz="1100" b="1" dirty="0" smtClean="0">
                  <a:solidFill>
                    <a:schemeClr val="accent3">
                      <a:lumMod val="50000"/>
                    </a:schemeClr>
                  </a:solidFill>
                </a:rPr>
                <a:t>Subnet mask: 255.255.255.0</a:t>
              </a:r>
              <a:endParaRPr lang="en-US" sz="1100" b="1" dirty="0">
                <a:solidFill>
                  <a:schemeClr val="accent3">
                    <a:lumMod val="50000"/>
                  </a:schemeClr>
                </a:solidFill>
              </a:endParaRPr>
            </a:p>
          </p:txBody>
        </p:sp>
        <p:cxnSp>
          <p:nvCxnSpPr>
            <p:cNvPr id="41" name="Straight Arrow Connector 40"/>
            <p:cNvCxnSpPr>
              <a:stCxn id="40" idx="0"/>
            </p:cNvCxnSpPr>
            <p:nvPr/>
          </p:nvCxnSpPr>
          <p:spPr>
            <a:xfrm flipV="1">
              <a:off x="6446446" y="2133600"/>
              <a:ext cx="792554" cy="990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950520" y="609600"/>
            <a:ext cx="2041080" cy="1219200"/>
            <a:chOff x="6950520" y="609600"/>
            <a:chExt cx="2041080" cy="1219200"/>
          </a:xfrm>
        </p:grpSpPr>
        <p:sp>
          <p:nvSpPr>
            <p:cNvPr id="39" name="Rectangle 38"/>
            <p:cNvSpPr/>
            <p:nvPr/>
          </p:nvSpPr>
          <p:spPr>
            <a:xfrm>
              <a:off x="695052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:11:11:55:55:55</a:t>
              </a:r>
            </a:p>
            <a:p>
              <a:pPr algn="ctr"/>
              <a:r>
                <a:rPr lang="en-US" sz="1050" b="1" dirty="0" smtClean="0">
                  <a:solidFill>
                    <a:srgbClr val="FF0000"/>
                  </a:solidFill>
                </a:rPr>
                <a:t>IP Address WAN: 130.150.10.102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42" name="Straight Arrow Connector 41"/>
            <p:cNvCxnSpPr>
              <a:stCxn id="39" idx="2"/>
            </p:cNvCxnSpPr>
            <p:nvPr/>
          </p:nvCxnSpPr>
          <p:spPr>
            <a:xfrm flipH="1">
              <a:off x="7010400" y="1186681"/>
              <a:ext cx="960660" cy="6421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30" idx="2"/>
            <a:endCxn id="7173" idx="0"/>
          </p:cNvCxnSpPr>
          <p:nvPr/>
        </p:nvCxnSpPr>
        <p:spPr>
          <a:xfrm>
            <a:off x="3247310" y="1755362"/>
            <a:ext cx="7682" cy="454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209800" y="2209800"/>
            <a:ext cx="1981200" cy="1252954"/>
            <a:chOff x="2209800" y="2209800"/>
            <a:chExt cx="1981200" cy="1252954"/>
          </a:xfrm>
        </p:grpSpPr>
        <p:pic>
          <p:nvPicPr>
            <p:cNvPr id="7173" name="Picture 5" descr="http://www.iconshock.com/img_jpg/PLASTICXP/networking/jpg/128/dns_server_icon.jpg"/>
            <p:cNvPicPr>
              <a:picLocks noChangeAspect="1" noChangeArrowheads="1"/>
            </p:cNvPicPr>
            <p:nvPr/>
          </p:nvPicPr>
          <p:blipFill>
            <a:blip r:embed="rId7" cstate="print"/>
            <a:srcRect/>
            <a:stretch>
              <a:fillRect/>
            </a:stretch>
          </p:blipFill>
          <p:spPr bwMode="auto">
            <a:xfrm>
              <a:off x="2950192" y="2209800"/>
              <a:ext cx="609600" cy="609601"/>
            </a:xfrm>
            <a:prstGeom prst="rect">
              <a:avLst/>
            </a:prstGeom>
            <a:noFill/>
          </p:spPr>
        </p:pic>
        <p:sp>
          <p:nvSpPr>
            <p:cNvPr id="56" name="Rectangle 55"/>
            <p:cNvSpPr/>
            <p:nvPr/>
          </p:nvSpPr>
          <p:spPr>
            <a:xfrm>
              <a:off x="2209800" y="2862590"/>
              <a:ext cx="1981200" cy="600164"/>
            </a:xfrm>
            <a:prstGeom prst="rect">
              <a:avLst/>
            </a:prstGeom>
            <a:solidFill>
              <a:srgbClr val="FFFF00"/>
            </a:solidFill>
          </p:spPr>
          <p:txBody>
            <a:bodyPr wrap="square">
              <a:spAutoFit/>
            </a:bodyPr>
            <a:lstStyle/>
            <a:p>
              <a:pPr algn="ctr"/>
              <a:r>
                <a:rPr lang="en-US" sz="1100" b="1" dirty="0" smtClean="0">
                  <a:solidFill>
                    <a:schemeClr val="tx1"/>
                  </a:solidFill>
                </a:rPr>
                <a:t>DNS server</a:t>
              </a:r>
            </a:p>
            <a:p>
              <a:pPr algn="ctr"/>
              <a:r>
                <a:rPr lang="en-US" sz="1100" b="1" dirty="0" smtClean="0"/>
                <a:t>IP Address: 100.100.100.100</a:t>
              </a:r>
            </a:p>
            <a:p>
              <a:pPr algn="ctr"/>
              <a:r>
                <a:rPr lang="en-US" sz="1100" b="1" dirty="0" smtClean="0">
                  <a:solidFill>
                    <a:schemeClr val="accent3">
                      <a:lumMod val="50000"/>
                    </a:schemeClr>
                  </a:solidFill>
                </a:rPr>
                <a:t>Port: 53</a:t>
              </a:r>
            </a:p>
          </p:txBody>
        </p:sp>
      </p:grpSp>
      <p:grpSp>
        <p:nvGrpSpPr>
          <p:cNvPr id="71" name="Group 70"/>
          <p:cNvGrpSpPr/>
          <p:nvPr/>
        </p:nvGrpSpPr>
        <p:grpSpPr>
          <a:xfrm>
            <a:off x="4495800" y="1962109"/>
            <a:ext cx="2424752" cy="1053372"/>
            <a:chOff x="4495800" y="1962109"/>
            <a:chExt cx="2424752" cy="1053372"/>
          </a:xfrm>
        </p:grpSpPr>
        <p:sp>
          <p:nvSpPr>
            <p:cNvPr id="58" name="Rectangle 57"/>
            <p:cNvSpPr/>
            <p:nvPr/>
          </p:nvSpPr>
          <p:spPr>
            <a:xfrm>
              <a:off x="4495800" y="24384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:11:11:55:55:66</a:t>
              </a:r>
            </a:p>
            <a:p>
              <a:pPr algn="ctr"/>
              <a:r>
                <a:rPr lang="en-US" sz="1050" b="1" dirty="0" smtClean="0">
                  <a:solidFill>
                    <a:srgbClr val="FF0000"/>
                  </a:solidFill>
                </a:rPr>
                <a:t>IP Address WAN: 20.150.10.102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59" name="Straight Arrow Connector 58"/>
            <p:cNvCxnSpPr>
              <a:stCxn id="58" idx="0"/>
            </p:cNvCxnSpPr>
            <p:nvPr/>
          </p:nvCxnSpPr>
          <p:spPr>
            <a:xfrm flipV="1">
              <a:off x="5516340" y="1962109"/>
              <a:ext cx="1404212" cy="47629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7298623" y="3469944"/>
            <a:ext cx="1845377" cy="769441"/>
          </a:xfrm>
          <a:prstGeom prst="rect">
            <a:avLst/>
          </a:prstGeom>
          <a:solidFill>
            <a:srgbClr val="FFFF00"/>
          </a:solidFill>
        </p:spPr>
        <p:txBody>
          <a:bodyPr wrap="none">
            <a:spAutoFit/>
          </a:bodyPr>
          <a:lstStyle/>
          <a:p>
            <a:pPr algn="ctr"/>
            <a:r>
              <a:rPr lang="en-US" sz="1100" b="1" dirty="0" smtClean="0">
                <a:solidFill>
                  <a:schemeClr val="tx1"/>
                </a:solidFill>
              </a:rPr>
              <a:t>MAC: </a:t>
            </a:r>
            <a:r>
              <a:rPr lang="en-US" sz="1100" b="1" dirty="0" smtClean="0"/>
              <a:t>AA</a:t>
            </a:r>
            <a:r>
              <a:rPr lang="en-US" sz="1100" b="1" dirty="0" smtClean="0">
                <a:solidFill>
                  <a:schemeClr val="tx1"/>
                </a:solidFill>
              </a:rPr>
              <a:t>:BA:AC:E5:A4:A9</a:t>
            </a:r>
          </a:p>
          <a:p>
            <a:pPr algn="ctr"/>
            <a:r>
              <a:rPr lang="en-US" sz="1100" b="1" dirty="0" smtClean="0">
                <a:solidFill>
                  <a:schemeClr val="accent3">
                    <a:lumMod val="50000"/>
                  </a:schemeClr>
                </a:solidFill>
              </a:rPr>
              <a:t>IP Address: 130.150.20.2</a:t>
            </a:r>
          </a:p>
          <a:p>
            <a:pPr algn="ctr"/>
            <a:r>
              <a:rPr lang="en-US" sz="1100" b="1" dirty="0" smtClean="0">
                <a:solidFill>
                  <a:schemeClr val="accent3">
                    <a:lumMod val="50000"/>
                  </a:schemeClr>
                </a:solidFill>
              </a:rPr>
              <a:t>Subnet mask: 255.255.255.0</a:t>
            </a:r>
          </a:p>
          <a:p>
            <a:pPr algn="ctr"/>
            <a:r>
              <a:rPr lang="en-US" sz="1100" b="1" dirty="0" smtClean="0">
                <a:solidFill>
                  <a:schemeClr val="accent3">
                    <a:lumMod val="50000"/>
                  </a:schemeClr>
                </a:solidFill>
              </a:rPr>
              <a:t>Gateway: 130.150.20.1</a:t>
            </a:r>
          </a:p>
        </p:txBody>
      </p:sp>
      <p:graphicFrame>
        <p:nvGraphicFramePr>
          <p:cNvPr id="66" name="Table 65"/>
          <p:cNvGraphicFramePr>
            <a:graphicFrameLocks noGrp="1"/>
          </p:cNvGraphicFramePr>
          <p:nvPr/>
        </p:nvGraphicFramePr>
        <p:xfrm>
          <a:off x="2286000" y="3505200"/>
          <a:ext cx="1905000" cy="838200"/>
        </p:xfrm>
        <a:graphic>
          <a:graphicData uri="http://schemas.openxmlformats.org/drawingml/2006/table">
            <a:tbl>
              <a:tblPr firstRow="1" bandRow="1">
                <a:tableStyleId>{5C22544A-7EE6-4342-B048-85BDC9FD1C3A}</a:tableStyleId>
              </a:tblPr>
              <a:tblGrid>
                <a:gridCol w="952500"/>
                <a:gridCol w="952500"/>
              </a:tblGrid>
              <a:tr h="279400">
                <a:tc>
                  <a:txBody>
                    <a:bodyPr/>
                    <a:lstStyle/>
                    <a:p>
                      <a:pPr algn="ctr"/>
                      <a:r>
                        <a:rPr lang="en-US" sz="1100" dirty="0" smtClean="0"/>
                        <a:t>Domain</a:t>
                      </a:r>
                      <a:endParaRPr lang="en-US" sz="1100" dirty="0"/>
                    </a:p>
                  </a:txBody>
                  <a:tcPr/>
                </a:tc>
                <a:tc>
                  <a:txBody>
                    <a:bodyPr/>
                    <a:lstStyle/>
                    <a:p>
                      <a:pPr algn="ctr"/>
                      <a:r>
                        <a:rPr lang="en-US" sz="1100" dirty="0" smtClean="0"/>
                        <a:t>IP</a:t>
                      </a:r>
                      <a:endParaRPr lang="en-US" sz="1100" dirty="0"/>
                    </a:p>
                  </a:txBody>
                  <a:tcPr/>
                </a:tc>
              </a:tr>
              <a:tr h="279400">
                <a:tc>
                  <a:txBody>
                    <a:bodyPr/>
                    <a:lstStyle/>
                    <a:p>
                      <a:pPr algn="ctr"/>
                      <a:r>
                        <a:rPr lang="en-US" sz="1100" dirty="0" smtClean="0"/>
                        <a:t>Google.com</a:t>
                      </a:r>
                      <a:endParaRPr lang="en-US" sz="1100" dirty="0"/>
                    </a:p>
                  </a:txBody>
                  <a:tcPr/>
                </a:tc>
                <a:tc>
                  <a:txBody>
                    <a:bodyPr/>
                    <a:lstStyle/>
                    <a:p>
                      <a:pPr algn="ctr"/>
                      <a:r>
                        <a:rPr lang="en-US" sz="1100" b="1" dirty="0" smtClean="0">
                          <a:solidFill>
                            <a:schemeClr val="accent3">
                              <a:lumMod val="50000"/>
                            </a:schemeClr>
                          </a:solidFill>
                        </a:rPr>
                        <a:t>130.150.20.2</a:t>
                      </a:r>
                      <a:endParaRPr lang="en-US" sz="1100" dirty="0"/>
                    </a:p>
                  </a:txBody>
                  <a:tcPr/>
                </a:tc>
              </a:tr>
              <a:tr h="279400">
                <a:tc>
                  <a:txBody>
                    <a:bodyPr/>
                    <a:lstStyle/>
                    <a:p>
                      <a:pPr algn="ctr"/>
                      <a:r>
                        <a:rPr lang="en-US" sz="1100" dirty="0" smtClean="0"/>
                        <a:t>…</a:t>
                      </a:r>
                      <a:endParaRPr lang="en-US" sz="1100" dirty="0"/>
                    </a:p>
                  </a:txBody>
                  <a:tcPr/>
                </a:tc>
                <a:tc>
                  <a:txBody>
                    <a:bodyPr/>
                    <a:lstStyle/>
                    <a:p>
                      <a:pPr algn="ctr"/>
                      <a:r>
                        <a:rPr lang="en-US" sz="1100" dirty="0" smtClean="0"/>
                        <a:t>…</a:t>
                      </a:r>
                      <a:endParaRPr lang="en-US" sz="1100" dirty="0"/>
                    </a:p>
                  </a:txBody>
                  <a:tcPr/>
                </a:tc>
              </a:tr>
            </a:tbl>
          </a:graphicData>
        </a:graphic>
      </p:graphicFrame>
      <p:grpSp>
        <p:nvGrpSpPr>
          <p:cNvPr id="97" name="Group 96"/>
          <p:cNvGrpSpPr/>
          <p:nvPr/>
        </p:nvGrpSpPr>
        <p:grpSpPr>
          <a:xfrm>
            <a:off x="1019810" y="4419600"/>
            <a:ext cx="7209790" cy="1938754"/>
            <a:chOff x="1019810" y="4419600"/>
            <a:chExt cx="7209790" cy="1938754"/>
          </a:xfrm>
        </p:grpSpPr>
        <p:pic>
          <p:nvPicPr>
            <p:cNvPr id="7176" name="Picture 8"/>
            <p:cNvPicPr>
              <a:picLocks noChangeAspect="1" noChangeArrowheads="1"/>
            </p:cNvPicPr>
            <p:nvPr/>
          </p:nvPicPr>
          <p:blipFill>
            <a:blip r:embed="rId8" cstate="print"/>
            <a:srcRect/>
            <a:stretch>
              <a:fillRect/>
            </a:stretch>
          </p:blipFill>
          <p:spPr bwMode="auto">
            <a:xfrm>
              <a:off x="1019810" y="4419600"/>
              <a:ext cx="7209790" cy="1188427"/>
            </a:xfrm>
            <a:prstGeom prst="rect">
              <a:avLst/>
            </a:prstGeom>
            <a:noFill/>
            <a:ln w="9525">
              <a:noFill/>
              <a:miter lim="800000"/>
              <a:headEnd/>
              <a:tailEnd/>
            </a:ln>
          </p:spPr>
        </p:pic>
        <p:sp>
          <p:nvSpPr>
            <p:cNvPr id="78" name="Rectangle 77"/>
            <p:cNvSpPr/>
            <p:nvPr/>
          </p:nvSpPr>
          <p:spPr>
            <a:xfrm>
              <a:off x="1981200" y="6019800"/>
              <a:ext cx="1143000" cy="338554"/>
            </a:xfrm>
            <a:prstGeom prst="rect">
              <a:avLst/>
            </a:prstGeom>
            <a:solidFill>
              <a:srgbClr val="FFFF00"/>
            </a:solidFill>
          </p:spPr>
          <p:txBody>
            <a:bodyPr wrap="square">
              <a:spAutoFit/>
            </a:bodyPr>
            <a:lstStyle/>
            <a:p>
              <a:pPr algn="ctr"/>
              <a:r>
                <a:rPr lang="en-US" sz="1600" b="1" dirty="0" smtClean="0"/>
                <a:t>Protocol</a:t>
              </a:r>
              <a:endParaRPr lang="en-US" sz="1100" b="1" dirty="0">
                <a:solidFill>
                  <a:schemeClr val="accent3">
                    <a:lumMod val="50000"/>
                  </a:schemeClr>
                </a:solidFill>
              </a:endParaRPr>
            </a:p>
          </p:txBody>
        </p:sp>
        <p:sp>
          <p:nvSpPr>
            <p:cNvPr id="79" name="Rectangle 78"/>
            <p:cNvSpPr/>
            <p:nvPr/>
          </p:nvSpPr>
          <p:spPr>
            <a:xfrm>
              <a:off x="4343400" y="6019800"/>
              <a:ext cx="1143000" cy="338554"/>
            </a:xfrm>
            <a:prstGeom prst="rect">
              <a:avLst/>
            </a:prstGeom>
            <a:solidFill>
              <a:srgbClr val="FFFF00"/>
            </a:solidFill>
          </p:spPr>
          <p:txBody>
            <a:bodyPr wrap="square">
              <a:spAutoFit/>
            </a:bodyPr>
            <a:lstStyle/>
            <a:p>
              <a:pPr algn="ctr"/>
              <a:r>
                <a:rPr lang="en-US" sz="1600" b="1" dirty="0" smtClean="0"/>
                <a:t>Domain</a:t>
              </a:r>
              <a:endParaRPr lang="en-US" sz="1100" b="1" dirty="0">
                <a:solidFill>
                  <a:schemeClr val="accent3">
                    <a:lumMod val="50000"/>
                  </a:schemeClr>
                </a:solidFill>
              </a:endParaRPr>
            </a:p>
          </p:txBody>
        </p:sp>
        <p:sp>
          <p:nvSpPr>
            <p:cNvPr id="80" name="Rectangle 79"/>
            <p:cNvSpPr/>
            <p:nvPr/>
          </p:nvSpPr>
          <p:spPr>
            <a:xfrm>
              <a:off x="6781800" y="5943600"/>
              <a:ext cx="838200" cy="338554"/>
            </a:xfrm>
            <a:prstGeom prst="rect">
              <a:avLst/>
            </a:prstGeom>
            <a:solidFill>
              <a:srgbClr val="FFFF00"/>
            </a:solidFill>
          </p:spPr>
          <p:txBody>
            <a:bodyPr wrap="square">
              <a:spAutoFit/>
            </a:bodyPr>
            <a:lstStyle/>
            <a:p>
              <a:pPr algn="ctr"/>
              <a:r>
                <a:rPr lang="en-US" sz="1600" b="1" dirty="0" smtClean="0"/>
                <a:t>Port</a:t>
              </a:r>
              <a:endParaRPr lang="en-US" sz="1600" b="1" dirty="0">
                <a:solidFill>
                  <a:schemeClr val="accent3">
                    <a:lumMod val="50000"/>
                  </a:schemeClr>
                </a:solidFill>
              </a:endParaRPr>
            </a:p>
          </p:txBody>
        </p:sp>
        <p:cxnSp>
          <p:nvCxnSpPr>
            <p:cNvPr id="81" name="Straight Arrow Connector 80"/>
            <p:cNvCxnSpPr>
              <a:stCxn id="78" idx="0"/>
            </p:cNvCxnSpPr>
            <p:nvPr/>
          </p:nvCxnSpPr>
          <p:spPr>
            <a:xfrm flipV="1">
              <a:off x="2552700" y="5410200"/>
              <a:ext cx="140970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9" idx="0"/>
            </p:cNvCxnSpPr>
            <p:nvPr/>
          </p:nvCxnSpPr>
          <p:spPr>
            <a:xfrm flipV="1">
              <a:off x="4914900" y="5486400"/>
              <a:ext cx="7239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0" idx="0"/>
            </p:cNvCxnSpPr>
            <p:nvPr/>
          </p:nvCxnSpPr>
          <p:spPr>
            <a:xfrm flipV="1">
              <a:off x="7200900" y="5410200"/>
              <a:ext cx="381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Searching Local DNS Cache for </a:t>
            </a:r>
            <a:br>
              <a:rPr lang="en-US" sz="2000" b="1" dirty="0" smtClean="0">
                <a:solidFill>
                  <a:schemeClr val="tx1"/>
                </a:solidFill>
              </a:rPr>
            </a:br>
            <a:r>
              <a:rPr lang="en-US" sz="2000" b="1" dirty="0" smtClean="0">
                <a:solidFill>
                  <a:schemeClr val="tx1"/>
                </a:solidFill>
              </a:rPr>
              <a:t>google.com</a:t>
            </a:r>
          </a:p>
        </p:txBody>
      </p:sp>
      <p:sp>
        <p:nvSpPr>
          <p:cNvPr id="100" name="Rectangle 99"/>
          <p:cNvSpPr/>
          <p:nvPr/>
        </p:nvSpPr>
        <p:spPr>
          <a:xfrm>
            <a:off x="2209800" y="4572000"/>
            <a:ext cx="5257800" cy="707886"/>
          </a:xfrm>
          <a:prstGeom prst="rect">
            <a:avLst/>
          </a:prstGeom>
          <a:solidFill>
            <a:srgbClr val="FF0000"/>
          </a:solidFill>
        </p:spPr>
        <p:txBody>
          <a:bodyPr wrap="square">
            <a:spAutoFit/>
          </a:bodyPr>
          <a:lstStyle/>
          <a:p>
            <a:pPr algn="ctr"/>
            <a:r>
              <a:rPr lang="en-US" sz="2000" b="1" dirty="0" smtClean="0"/>
              <a:t>g</a:t>
            </a:r>
            <a:r>
              <a:rPr lang="en-US" sz="2000" b="1" dirty="0" smtClean="0">
                <a:solidFill>
                  <a:schemeClr val="tx1"/>
                </a:solidFill>
              </a:rPr>
              <a:t>oogle.com</a:t>
            </a:r>
          </a:p>
          <a:p>
            <a:pPr algn="ctr"/>
            <a:r>
              <a:rPr lang="en-US" sz="2000" b="1" dirty="0" smtClean="0">
                <a:solidFill>
                  <a:schemeClr val="tx1"/>
                </a:solidFill>
              </a:rPr>
              <a:t>Not Found</a:t>
            </a:r>
          </a:p>
        </p:txBody>
      </p:sp>
      <p:sp>
        <p:nvSpPr>
          <p:cNvPr id="101" name="Rectangle 100"/>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Query DNS Server for </a:t>
            </a:r>
            <a:br>
              <a:rPr lang="en-US" sz="2000" b="1" dirty="0" smtClean="0">
                <a:solidFill>
                  <a:schemeClr val="tx1"/>
                </a:solidFill>
              </a:rPr>
            </a:br>
            <a:r>
              <a:rPr lang="en-US" sz="2000" b="1" dirty="0" smtClean="0">
                <a:solidFill>
                  <a:schemeClr val="tx1"/>
                </a:solidFill>
              </a:rPr>
              <a:t>google.com</a:t>
            </a:r>
          </a:p>
        </p:txBody>
      </p:sp>
      <p:sp>
        <p:nvSpPr>
          <p:cNvPr id="102" name="Rectangle 101"/>
          <p:cNvSpPr/>
          <p:nvPr/>
        </p:nvSpPr>
        <p:spPr>
          <a:xfrm>
            <a:off x="2286000" y="1659813"/>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209800" y="4705290"/>
            <a:ext cx="5257800" cy="400110"/>
          </a:xfrm>
          <a:prstGeom prst="rect">
            <a:avLst/>
          </a:prstGeom>
          <a:solidFill>
            <a:srgbClr val="FFFF00"/>
          </a:solidFill>
        </p:spPr>
        <p:txBody>
          <a:bodyPr wrap="square">
            <a:spAutoFit/>
          </a:bodyPr>
          <a:lstStyle/>
          <a:p>
            <a:pPr algn="ctr"/>
            <a:r>
              <a:rPr lang="en-US" sz="2000" b="1" dirty="0" smtClean="0">
                <a:solidFill>
                  <a:schemeClr val="tx1"/>
                </a:solidFill>
              </a:rPr>
              <a:t>Send URL to google</a:t>
            </a:r>
            <a:r>
              <a:rPr lang="en-US" sz="2000" b="1" dirty="0" smtClean="0"/>
              <a:t>.com</a:t>
            </a:r>
            <a:endParaRPr lang="en-US" sz="2000" b="1" dirty="0" smtClean="0">
              <a:solidFill>
                <a:schemeClr val="tx1"/>
              </a:solidFill>
            </a:endParaRPr>
          </a:p>
        </p:txBody>
      </p:sp>
      <p:grpSp>
        <p:nvGrpSpPr>
          <p:cNvPr id="121" name="Group 120"/>
          <p:cNvGrpSpPr/>
          <p:nvPr/>
        </p:nvGrpSpPr>
        <p:grpSpPr>
          <a:xfrm>
            <a:off x="152400" y="5410200"/>
            <a:ext cx="7010401" cy="1143000"/>
            <a:chOff x="-152401" y="8991600"/>
            <a:chExt cx="7010401" cy="1143000"/>
          </a:xfrm>
        </p:grpSpPr>
        <p:sp>
          <p:nvSpPr>
            <p:cNvPr id="106" name="Rectangle 105"/>
            <p:cNvSpPr/>
            <p:nvPr/>
          </p:nvSpPr>
          <p:spPr>
            <a:xfrm>
              <a:off x="2057400" y="8991600"/>
              <a:ext cx="4800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Send me the HTML code of google.com</a:t>
              </a:r>
              <a:endParaRPr lang="en-US" sz="1600" dirty="0"/>
            </a:p>
          </p:txBody>
        </p:sp>
        <p:sp>
          <p:nvSpPr>
            <p:cNvPr id="110" name="Rectangle 109"/>
            <p:cNvSpPr/>
            <p:nvPr/>
          </p:nvSpPr>
          <p:spPr>
            <a:xfrm>
              <a:off x="-152401" y="9372600"/>
              <a:ext cx="1905000" cy="338554"/>
            </a:xfrm>
            <a:prstGeom prst="rect">
              <a:avLst/>
            </a:prstGeom>
            <a:solidFill>
              <a:srgbClr val="FFFF00"/>
            </a:solidFill>
          </p:spPr>
          <p:txBody>
            <a:bodyPr wrap="square">
              <a:spAutoFit/>
            </a:bodyPr>
            <a:lstStyle/>
            <a:p>
              <a:pPr algn="ctr"/>
              <a:r>
                <a:rPr lang="en-US" sz="1600" b="1" dirty="0" smtClean="0"/>
                <a:t>Application Data</a:t>
              </a:r>
              <a:endParaRPr lang="en-US" sz="1100" b="1" dirty="0">
                <a:solidFill>
                  <a:schemeClr val="accent3">
                    <a:lumMod val="50000"/>
                  </a:schemeClr>
                </a:solidFill>
              </a:endParaRPr>
            </a:p>
          </p:txBody>
        </p:sp>
      </p:grpSp>
      <p:grpSp>
        <p:nvGrpSpPr>
          <p:cNvPr id="133" name="Group 132"/>
          <p:cNvGrpSpPr/>
          <p:nvPr/>
        </p:nvGrpSpPr>
        <p:grpSpPr>
          <a:xfrm>
            <a:off x="76200" y="3810000"/>
            <a:ext cx="8944690" cy="2743199"/>
            <a:chOff x="-228601" y="7391400"/>
            <a:chExt cx="8944690" cy="2743199"/>
          </a:xfrm>
        </p:grpSpPr>
        <p:grpSp>
          <p:nvGrpSpPr>
            <p:cNvPr id="119" name="Group 118"/>
            <p:cNvGrpSpPr/>
            <p:nvPr/>
          </p:nvGrpSpPr>
          <p:grpSpPr>
            <a:xfrm>
              <a:off x="-228601" y="7391400"/>
              <a:ext cx="7086601" cy="533400"/>
              <a:chOff x="-228601" y="8458200"/>
              <a:chExt cx="7086601" cy="533400"/>
            </a:xfrm>
          </p:grpSpPr>
          <p:sp>
            <p:nvSpPr>
              <p:cNvPr id="107" name="Rectangle 106"/>
              <p:cNvSpPr/>
              <p:nvPr/>
            </p:nvSpPr>
            <p:spPr>
              <a:xfrm>
                <a:off x="4495800" y="84582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Next Hop MAC</a:t>
                </a:r>
                <a:endParaRPr lang="en-US" sz="1600" dirty="0"/>
              </a:p>
            </p:txBody>
          </p:sp>
          <p:sp>
            <p:nvSpPr>
              <p:cNvPr id="108" name="Rectangle 107"/>
              <p:cNvSpPr/>
              <p:nvPr/>
            </p:nvSpPr>
            <p:spPr>
              <a:xfrm>
                <a:off x="2057400" y="845820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MAC</a:t>
                </a:r>
                <a:endParaRPr lang="en-US" sz="1600" dirty="0"/>
              </a:p>
            </p:txBody>
          </p:sp>
          <p:sp>
            <p:nvSpPr>
              <p:cNvPr id="109" name="Rectangle 108"/>
              <p:cNvSpPr/>
              <p:nvPr/>
            </p:nvSpPr>
            <p:spPr>
              <a:xfrm>
                <a:off x="-228601" y="8576846"/>
                <a:ext cx="2209800" cy="338554"/>
              </a:xfrm>
              <a:prstGeom prst="rect">
                <a:avLst/>
              </a:prstGeom>
              <a:solidFill>
                <a:srgbClr val="FFFF00"/>
              </a:solidFill>
            </p:spPr>
            <p:txBody>
              <a:bodyPr wrap="square">
                <a:spAutoFit/>
              </a:bodyPr>
              <a:lstStyle/>
              <a:p>
                <a:pPr algn="ctr"/>
                <a:r>
                  <a:rPr lang="en-US" sz="1600" b="1" dirty="0" smtClean="0"/>
                  <a:t>MAC Header</a:t>
                </a:r>
                <a:endParaRPr lang="en-US" sz="1100" b="1" dirty="0">
                  <a:solidFill>
                    <a:schemeClr val="accent3">
                      <a:lumMod val="50000"/>
                    </a:schemeClr>
                  </a:solidFill>
                </a:endParaRPr>
              </a:p>
            </p:txBody>
          </p:sp>
        </p:grpSp>
        <p:sp>
          <p:nvSpPr>
            <p:cNvPr id="128" name="Rectangle 127"/>
            <p:cNvSpPr/>
            <p:nvPr/>
          </p:nvSpPr>
          <p:spPr>
            <a:xfrm rot="5400000">
              <a:off x="7441912" y="8860422"/>
              <a:ext cx="2209800" cy="338554"/>
            </a:xfrm>
            <a:prstGeom prst="rect">
              <a:avLst/>
            </a:prstGeom>
            <a:solidFill>
              <a:srgbClr val="FFFF00"/>
            </a:solidFill>
          </p:spPr>
          <p:txBody>
            <a:bodyPr wrap="square">
              <a:spAutoFit/>
            </a:bodyPr>
            <a:lstStyle/>
            <a:p>
              <a:pPr algn="ctr"/>
              <a:r>
                <a:rPr lang="en-US" sz="1600" b="1" dirty="0" smtClean="0"/>
                <a:t>MAC Frame Data Field</a:t>
              </a:r>
              <a:endParaRPr lang="en-US" sz="1100" b="1" dirty="0">
                <a:solidFill>
                  <a:schemeClr val="accent3">
                    <a:lumMod val="50000"/>
                  </a:schemeClr>
                </a:solidFill>
              </a:endParaRPr>
            </a:p>
          </p:txBody>
        </p:sp>
      </p:grpSp>
      <p:grpSp>
        <p:nvGrpSpPr>
          <p:cNvPr id="132" name="Group 131"/>
          <p:cNvGrpSpPr/>
          <p:nvPr/>
        </p:nvGrpSpPr>
        <p:grpSpPr>
          <a:xfrm>
            <a:off x="0" y="4343400"/>
            <a:ext cx="8477251" cy="2209800"/>
            <a:chOff x="-304801" y="7924800"/>
            <a:chExt cx="8477251" cy="2209800"/>
          </a:xfrm>
        </p:grpSpPr>
        <p:grpSp>
          <p:nvGrpSpPr>
            <p:cNvPr id="120" name="Group 119"/>
            <p:cNvGrpSpPr/>
            <p:nvPr/>
          </p:nvGrpSpPr>
          <p:grpSpPr>
            <a:xfrm>
              <a:off x="-304801" y="7924800"/>
              <a:ext cx="7162801" cy="533400"/>
              <a:chOff x="-304801" y="7924800"/>
              <a:chExt cx="7162801" cy="533400"/>
            </a:xfrm>
          </p:grpSpPr>
          <p:sp>
            <p:nvSpPr>
              <p:cNvPr id="111" name="Rectangle 110"/>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IP</a:t>
                </a:r>
                <a:endParaRPr lang="en-US" sz="1600" dirty="0"/>
              </a:p>
            </p:txBody>
          </p:sp>
          <p:sp>
            <p:nvSpPr>
              <p:cNvPr id="112" name="Rectangle 111"/>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TTL</a:t>
                </a:r>
                <a:endParaRPr lang="en-US" dirty="0"/>
              </a:p>
            </p:txBody>
          </p:sp>
          <p:sp>
            <p:nvSpPr>
              <p:cNvPr id="113" name="Rectangle 112"/>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IP Header</a:t>
                </a:r>
                <a:endParaRPr lang="en-US" sz="1100" b="1" dirty="0">
                  <a:solidFill>
                    <a:schemeClr val="accent3">
                      <a:lumMod val="50000"/>
                    </a:schemeClr>
                  </a:solidFill>
                </a:endParaRPr>
              </a:p>
            </p:txBody>
          </p:sp>
          <p:sp>
            <p:nvSpPr>
              <p:cNvPr id="117" name="Rectangle 116"/>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IP</a:t>
                </a:r>
                <a:endParaRPr lang="en-US" sz="1600" dirty="0"/>
              </a:p>
            </p:txBody>
          </p:sp>
          <p:sp>
            <p:nvSpPr>
              <p:cNvPr id="118" name="Rectangle 117"/>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Protocol</a:t>
                </a:r>
                <a:endParaRPr lang="en-US" sz="1600" dirty="0"/>
              </a:p>
            </p:txBody>
          </p:sp>
        </p:grpSp>
        <p:sp>
          <p:nvSpPr>
            <p:cNvPr id="129" name="Rectangle 128"/>
            <p:cNvSpPr/>
            <p:nvPr/>
          </p:nvSpPr>
          <p:spPr>
            <a:xfrm rot="5400000">
              <a:off x="7041862" y="9004012"/>
              <a:ext cx="1676401" cy="584775"/>
            </a:xfrm>
            <a:prstGeom prst="rect">
              <a:avLst/>
            </a:prstGeom>
            <a:solidFill>
              <a:srgbClr val="FFFF00"/>
            </a:solidFill>
          </p:spPr>
          <p:txBody>
            <a:bodyPr wrap="square">
              <a:spAutoFit/>
            </a:bodyPr>
            <a:lstStyle/>
            <a:p>
              <a:pPr algn="ctr"/>
              <a:r>
                <a:rPr lang="en-US" sz="1600" b="1" dirty="0" smtClean="0"/>
                <a:t>IP Packet Data Field</a:t>
              </a:r>
              <a:endParaRPr lang="en-US" sz="1100" b="1" dirty="0">
                <a:solidFill>
                  <a:schemeClr val="accent3">
                    <a:lumMod val="50000"/>
                  </a:schemeClr>
                </a:solidFill>
              </a:endParaRPr>
            </a:p>
          </p:txBody>
        </p:sp>
      </p:grpSp>
      <p:grpSp>
        <p:nvGrpSpPr>
          <p:cNvPr id="131" name="Group 130"/>
          <p:cNvGrpSpPr/>
          <p:nvPr/>
        </p:nvGrpSpPr>
        <p:grpSpPr>
          <a:xfrm>
            <a:off x="0" y="4876800"/>
            <a:ext cx="7817823" cy="1676400"/>
            <a:chOff x="-304801" y="8458200"/>
            <a:chExt cx="7817823" cy="1676400"/>
          </a:xfrm>
        </p:grpSpPr>
        <p:grpSp>
          <p:nvGrpSpPr>
            <p:cNvPr id="122" name="Group 121"/>
            <p:cNvGrpSpPr/>
            <p:nvPr/>
          </p:nvGrpSpPr>
          <p:grpSpPr>
            <a:xfrm>
              <a:off x="-304801" y="8458200"/>
              <a:ext cx="7162801" cy="533400"/>
              <a:chOff x="-304801" y="7924800"/>
              <a:chExt cx="7162801" cy="533400"/>
            </a:xfrm>
          </p:grpSpPr>
          <p:sp>
            <p:nvSpPr>
              <p:cNvPr id="123" name="Rectangle 122"/>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Port</a:t>
                </a:r>
                <a:endParaRPr lang="en-US" sz="1600" dirty="0"/>
              </a:p>
            </p:txBody>
          </p:sp>
          <p:sp>
            <p:nvSpPr>
              <p:cNvPr id="124" name="Rectangle 123"/>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Ack</a:t>
                </a:r>
                <a:endParaRPr lang="en-US" dirty="0"/>
              </a:p>
            </p:txBody>
          </p:sp>
          <p:sp>
            <p:nvSpPr>
              <p:cNvPr id="125" name="Rectangle 124"/>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TCP Header</a:t>
                </a:r>
                <a:endParaRPr lang="en-US" sz="1100" b="1" dirty="0">
                  <a:solidFill>
                    <a:schemeClr val="accent3">
                      <a:lumMod val="50000"/>
                    </a:schemeClr>
                  </a:solidFill>
                </a:endParaRPr>
              </a:p>
            </p:txBody>
          </p:sp>
          <p:sp>
            <p:nvSpPr>
              <p:cNvPr id="126" name="Rectangle 125"/>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Port</a:t>
                </a:r>
                <a:endParaRPr lang="en-US" sz="1600" dirty="0"/>
              </a:p>
            </p:txBody>
          </p:sp>
          <p:sp>
            <p:nvSpPr>
              <p:cNvPr id="127" name="Rectangle 126"/>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Sequence</a:t>
                </a:r>
              </a:p>
              <a:p>
                <a:pPr algn="ctr"/>
                <a:r>
                  <a:rPr lang="en-US" sz="1400" dirty="0" smtClean="0"/>
                  <a:t>Number</a:t>
                </a:r>
                <a:endParaRPr lang="en-US" sz="1400" dirty="0"/>
              </a:p>
            </p:txBody>
          </p:sp>
        </p:grpSp>
        <p:sp>
          <p:nvSpPr>
            <p:cNvPr id="130" name="Rectangle 129"/>
            <p:cNvSpPr/>
            <p:nvPr/>
          </p:nvSpPr>
          <p:spPr>
            <a:xfrm rot="5400000">
              <a:off x="6679911" y="9301490"/>
              <a:ext cx="1143001" cy="523220"/>
            </a:xfrm>
            <a:prstGeom prst="rect">
              <a:avLst/>
            </a:prstGeom>
            <a:solidFill>
              <a:srgbClr val="FFFF00"/>
            </a:solidFill>
          </p:spPr>
          <p:txBody>
            <a:bodyPr wrap="square">
              <a:spAutoFit/>
            </a:bodyPr>
            <a:lstStyle/>
            <a:p>
              <a:pPr algn="ctr"/>
              <a:r>
                <a:rPr lang="en-US" sz="1400" b="1" dirty="0" smtClean="0"/>
                <a:t>TCP Segment Data Field</a:t>
              </a:r>
              <a:endParaRPr lang="en-US" sz="1050" b="1" dirty="0">
                <a:solidFill>
                  <a:schemeClr val="accent3">
                    <a:lumMod val="50000"/>
                  </a:schemeClr>
                </a:solidFill>
              </a:endParaRPr>
            </a:p>
          </p:txBody>
        </p:sp>
      </p:grpSp>
      <p:sp>
        <p:nvSpPr>
          <p:cNvPr id="134" name="Rectangle 133"/>
          <p:cNvSpPr/>
          <p:nvPr/>
        </p:nvSpPr>
        <p:spPr>
          <a:xfrm>
            <a:off x="2514601" y="4953000"/>
            <a:ext cx="1447800" cy="338554"/>
          </a:xfrm>
          <a:prstGeom prst="rect">
            <a:avLst/>
          </a:prstGeom>
          <a:solidFill>
            <a:srgbClr val="FFC000"/>
          </a:solidFill>
        </p:spPr>
        <p:txBody>
          <a:bodyPr wrap="square">
            <a:spAutoFit/>
          </a:bodyPr>
          <a:lstStyle/>
          <a:p>
            <a:pPr algn="ctr"/>
            <a:r>
              <a:rPr lang="en-US" sz="1600" b="1" dirty="0" smtClean="0"/>
              <a:t>23456</a:t>
            </a:r>
            <a:endParaRPr lang="en-US" sz="1100" b="1" dirty="0">
              <a:solidFill>
                <a:schemeClr val="accent3">
                  <a:lumMod val="50000"/>
                </a:schemeClr>
              </a:solidFill>
            </a:endParaRPr>
          </a:p>
        </p:txBody>
      </p:sp>
      <p:sp>
        <p:nvSpPr>
          <p:cNvPr id="135" name="Rectangle 134"/>
          <p:cNvSpPr/>
          <p:nvPr/>
        </p:nvSpPr>
        <p:spPr>
          <a:xfrm>
            <a:off x="4114801" y="4953000"/>
            <a:ext cx="1524000" cy="338554"/>
          </a:xfrm>
          <a:prstGeom prst="rect">
            <a:avLst/>
          </a:prstGeom>
          <a:solidFill>
            <a:srgbClr val="FFC000"/>
          </a:solidFill>
        </p:spPr>
        <p:txBody>
          <a:bodyPr wrap="square">
            <a:spAutoFit/>
          </a:bodyPr>
          <a:lstStyle/>
          <a:p>
            <a:pPr algn="ctr"/>
            <a:r>
              <a:rPr lang="en-US" sz="1600" b="1" dirty="0" smtClean="0"/>
              <a:t>80</a:t>
            </a:r>
            <a:endParaRPr lang="en-US" sz="1100" b="1" dirty="0">
              <a:solidFill>
                <a:schemeClr val="accent3">
                  <a:lumMod val="50000"/>
                </a:schemeClr>
              </a:solidFill>
            </a:endParaRPr>
          </a:p>
        </p:txBody>
      </p:sp>
      <p:sp>
        <p:nvSpPr>
          <p:cNvPr id="136" name="Rectangle 135"/>
          <p:cNvSpPr/>
          <p:nvPr/>
        </p:nvSpPr>
        <p:spPr>
          <a:xfrm>
            <a:off x="5791201" y="4953000"/>
            <a:ext cx="381000" cy="338554"/>
          </a:xfrm>
          <a:prstGeom prst="rect">
            <a:avLst/>
          </a:prstGeom>
          <a:solidFill>
            <a:srgbClr val="FFC000"/>
          </a:solidFill>
        </p:spPr>
        <p:txBody>
          <a:bodyPr wrap="square">
            <a:spAutoFit/>
          </a:bodyPr>
          <a:lstStyle/>
          <a:p>
            <a:pPr algn="ctr"/>
            <a:r>
              <a:rPr lang="en-US" sz="1600" b="1" dirty="0" smtClean="0"/>
              <a:t>0</a:t>
            </a:r>
            <a:endParaRPr lang="en-US" sz="1100" b="1" dirty="0">
              <a:solidFill>
                <a:schemeClr val="accent3">
                  <a:lumMod val="50000"/>
                </a:schemeClr>
              </a:solidFill>
            </a:endParaRPr>
          </a:p>
        </p:txBody>
      </p:sp>
      <p:sp>
        <p:nvSpPr>
          <p:cNvPr id="137" name="Rectangle 136"/>
          <p:cNvSpPr/>
          <p:nvPr/>
        </p:nvSpPr>
        <p:spPr>
          <a:xfrm>
            <a:off x="6324601" y="4972050"/>
            <a:ext cx="762000" cy="338554"/>
          </a:xfrm>
          <a:prstGeom prst="rect">
            <a:avLst/>
          </a:prstGeom>
          <a:solidFill>
            <a:srgbClr val="FFC000"/>
          </a:solidFill>
        </p:spPr>
        <p:txBody>
          <a:bodyPr wrap="square">
            <a:spAutoFit/>
          </a:bodyPr>
          <a:lstStyle/>
          <a:p>
            <a:pPr algn="ctr"/>
            <a:r>
              <a:rPr lang="en-US" sz="1600" b="1" dirty="0" smtClean="0"/>
              <a:t>1</a:t>
            </a:r>
            <a:endParaRPr lang="en-US" sz="1100" b="1" dirty="0">
              <a:solidFill>
                <a:schemeClr val="accent3">
                  <a:lumMod val="50000"/>
                </a:schemeClr>
              </a:solidFill>
            </a:endParaRPr>
          </a:p>
        </p:txBody>
      </p:sp>
      <p:sp>
        <p:nvSpPr>
          <p:cNvPr id="138" name="Rectangle 137"/>
          <p:cNvSpPr/>
          <p:nvPr/>
        </p:nvSpPr>
        <p:spPr>
          <a:xfrm>
            <a:off x="2514601" y="445770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10.0.0.2</a:t>
            </a:r>
            <a:endParaRPr lang="en-US" sz="1100" b="1" dirty="0">
              <a:solidFill>
                <a:sysClr val="windowText" lastClr="000000"/>
              </a:solidFill>
            </a:endParaRPr>
          </a:p>
        </p:txBody>
      </p:sp>
      <p:sp>
        <p:nvSpPr>
          <p:cNvPr id="139" name="Rectangle 138"/>
          <p:cNvSpPr/>
          <p:nvPr/>
        </p:nvSpPr>
        <p:spPr>
          <a:xfrm>
            <a:off x="4191001" y="443865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130.150.20.2</a:t>
            </a:r>
            <a:endParaRPr lang="en-US" sz="1100" b="1" dirty="0">
              <a:solidFill>
                <a:sysClr val="windowText" lastClr="000000"/>
              </a:solidFill>
            </a:endParaRPr>
          </a:p>
        </p:txBody>
      </p:sp>
      <p:sp>
        <p:nvSpPr>
          <p:cNvPr id="140" name="Rectangle 139"/>
          <p:cNvSpPr/>
          <p:nvPr/>
        </p:nvSpPr>
        <p:spPr>
          <a:xfrm>
            <a:off x="5753101" y="4438650"/>
            <a:ext cx="457200" cy="338554"/>
          </a:xfrm>
          <a:prstGeom prst="rect">
            <a:avLst/>
          </a:prstGeom>
          <a:solidFill>
            <a:srgbClr val="FFC000"/>
          </a:solidFill>
        </p:spPr>
        <p:txBody>
          <a:bodyPr wrap="square">
            <a:spAutoFit/>
          </a:bodyPr>
          <a:lstStyle/>
          <a:p>
            <a:pPr algn="ctr"/>
            <a:r>
              <a:rPr lang="en-US" sz="1600" b="1" dirty="0" smtClean="0"/>
              <a:t>57</a:t>
            </a:r>
            <a:endParaRPr lang="en-US" sz="1100" b="1" dirty="0">
              <a:solidFill>
                <a:schemeClr val="accent3">
                  <a:lumMod val="50000"/>
                </a:schemeClr>
              </a:solidFill>
            </a:endParaRPr>
          </a:p>
        </p:txBody>
      </p:sp>
      <p:sp>
        <p:nvSpPr>
          <p:cNvPr id="141" name="Rectangle 140"/>
          <p:cNvSpPr/>
          <p:nvPr/>
        </p:nvSpPr>
        <p:spPr>
          <a:xfrm>
            <a:off x="6324601" y="4438650"/>
            <a:ext cx="762000" cy="338554"/>
          </a:xfrm>
          <a:prstGeom prst="rect">
            <a:avLst/>
          </a:prstGeom>
          <a:solidFill>
            <a:srgbClr val="FFC000"/>
          </a:solidFill>
        </p:spPr>
        <p:txBody>
          <a:bodyPr wrap="square">
            <a:spAutoFit/>
          </a:bodyPr>
          <a:lstStyle/>
          <a:p>
            <a:pPr algn="ctr"/>
            <a:r>
              <a:rPr lang="en-US" sz="1600" b="1" dirty="0" smtClean="0"/>
              <a:t>6: TCP</a:t>
            </a:r>
            <a:endParaRPr lang="en-US" sz="1100" b="1" dirty="0">
              <a:solidFill>
                <a:schemeClr val="accent3">
                  <a:lumMod val="50000"/>
                </a:schemeClr>
              </a:solidFill>
            </a:endParaRPr>
          </a:p>
        </p:txBody>
      </p:sp>
      <p:sp>
        <p:nvSpPr>
          <p:cNvPr id="142" name="Rectangle 141"/>
          <p:cNvSpPr/>
          <p:nvPr/>
        </p:nvSpPr>
        <p:spPr>
          <a:xfrm>
            <a:off x="2514601" y="3928646"/>
            <a:ext cx="2209800" cy="338554"/>
          </a:xfrm>
          <a:prstGeom prst="rect">
            <a:avLst/>
          </a:prstGeom>
          <a:solidFill>
            <a:srgbClr val="FFC000"/>
          </a:solidFill>
        </p:spPr>
        <p:txBody>
          <a:bodyPr wrap="square">
            <a:spAutoFit/>
          </a:bodyPr>
          <a:lstStyle/>
          <a:p>
            <a:pPr algn="ctr"/>
            <a:r>
              <a:rPr lang="en-US" sz="1600" b="1" dirty="0" smtClean="0"/>
              <a:t>11:BA:AC:E5:A4:A9</a:t>
            </a:r>
            <a:endParaRPr lang="en-US" sz="1100" b="1" dirty="0">
              <a:solidFill>
                <a:sysClr val="windowText" lastClr="000000"/>
              </a:solidFill>
            </a:endParaRPr>
          </a:p>
        </p:txBody>
      </p:sp>
      <p:sp>
        <p:nvSpPr>
          <p:cNvPr id="143" name="Rectangle 142"/>
          <p:cNvSpPr/>
          <p:nvPr/>
        </p:nvSpPr>
        <p:spPr>
          <a:xfrm>
            <a:off x="4876801" y="3905250"/>
            <a:ext cx="2209800" cy="338554"/>
          </a:xfrm>
          <a:prstGeom prst="rect">
            <a:avLst/>
          </a:prstGeom>
          <a:solidFill>
            <a:srgbClr val="FFC000"/>
          </a:solidFill>
        </p:spPr>
        <p:txBody>
          <a:bodyPr wrap="square">
            <a:spAutoFit/>
          </a:bodyPr>
          <a:lstStyle/>
          <a:p>
            <a:pPr algn="ctr"/>
            <a:r>
              <a:rPr lang="en-US" sz="1600" b="1" dirty="0" smtClean="0"/>
              <a:t>11:11:11:44:44:44</a:t>
            </a:r>
            <a:endParaRPr lang="en-US" sz="1100" b="1" dirty="0">
              <a:solidFill>
                <a:sysClr val="windowText" lastClr="000000"/>
              </a:solidFill>
            </a:endParaRPr>
          </a:p>
        </p:txBody>
      </p:sp>
      <p:sp>
        <p:nvSpPr>
          <p:cNvPr id="144" name="Rectangle 143"/>
          <p:cNvSpPr/>
          <p:nvPr/>
        </p:nvSpPr>
        <p:spPr>
          <a:xfrm>
            <a:off x="1676400" y="1524000"/>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514600" y="4457700"/>
            <a:ext cx="1447800" cy="338554"/>
          </a:xfrm>
          <a:prstGeom prst="rect">
            <a:avLst/>
          </a:prstGeom>
          <a:solidFill>
            <a:srgbClr val="92D050"/>
          </a:solidFill>
        </p:spPr>
        <p:txBody>
          <a:bodyPr wrap="square">
            <a:spAutoFit/>
          </a:bodyPr>
          <a:lstStyle/>
          <a:p>
            <a:pPr algn="ctr"/>
            <a:r>
              <a:rPr lang="en-US" sz="1600" b="1" dirty="0" smtClean="0"/>
              <a:t>13.15.1.101</a:t>
            </a:r>
            <a:endParaRPr lang="en-US" sz="1100" b="1" dirty="0"/>
          </a:p>
        </p:txBody>
      </p:sp>
      <p:sp>
        <p:nvSpPr>
          <p:cNvPr id="146" name="Rectangle 145"/>
          <p:cNvSpPr/>
          <p:nvPr/>
        </p:nvSpPr>
        <p:spPr>
          <a:xfrm>
            <a:off x="2514600" y="3924300"/>
            <a:ext cx="2209800" cy="338554"/>
          </a:xfrm>
          <a:prstGeom prst="rect">
            <a:avLst/>
          </a:prstGeom>
          <a:solidFill>
            <a:srgbClr val="92D050"/>
          </a:solidFill>
        </p:spPr>
        <p:txBody>
          <a:bodyPr wrap="square">
            <a:spAutoFit/>
          </a:bodyPr>
          <a:lstStyle/>
          <a:p>
            <a:pPr algn="ctr"/>
            <a:r>
              <a:rPr lang="en-US" sz="1600" b="1" dirty="0" smtClean="0"/>
              <a:t>11:11:11:55:55:55</a:t>
            </a:r>
            <a:endParaRPr lang="en-US" sz="1100" b="1" dirty="0"/>
          </a:p>
        </p:txBody>
      </p:sp>
      <p:sp>
        <p:nvSpPr>
          <p:cNvPr id="149" name="Rectangle 148"/>
          <p:cNvSpPr/>
          <p:nvPr/>
        </p:nvSpPr>
        <p:spPr>
          <a:xfrm>
            <a:off x="5734050" y="4438650"/>
            <a:ext cx="533400" cy="338554"/>
          </a:xfrm>
          <a:prstGeom prst="rect">
            <a:avLst/>
          </a:prstGeom>
          <a:solidFill>
            <a:srgbClr val="92D050"/>
          </a:solidFill>
        </p:spPr>
        <p:txBody>
          <a:bodyPr wrap="square">
            <a:spAutoFit/>
          </a:bodyPr>
          <a:lstStyle/>
          <a:p>
            <a:pPr algn="ctr"/>
            <a:r>
              <a:rPr lang="en-US" sz="1600" b="1" dirty="0" smtClean="0"/>
              <a:t>56</a:t>
            </a:r>
            <a:endParaRPr lang="en-US" sz="1100" b="1" dirty="0"/>
          </a:p>
        </p:txBody>
      </p:sp>
      <p:sp>
        <p:nvSpPr>
          <p:cNvPr id="150" name="Rectangle 149"/>
          <p:cNvSpPr/>
          <p:nvPr/>
        </p:nvSpPr>
        <p:spPr>
          <a:xfrm>
            <a:off x="4419600" y="1143000"/>
            <a:ext cx="533400" cy="261610"/>
          </a:xfrm>
          <a:prstGeom prst="rect">
            <a:avLst/>
          </a:prstGeom>
          <a:solidFill>
            <a:srgbClr val="FFFF00"/>
          </a:solidFill>
        </p:spPr>
        <p:txBody>
          <a:bodyPr wrap="square">
            <a:spAutoFit/>
          </a:bodyPr>
          <a:lstStyle/>
          <a:p>
            <a:pPr algn="ctr"/>
            <a:r>
              <a:rPr lang="en-US" sz="1100" b="1" dirty="0" smtClean="0">
                <a:solidFill>
                  <a:schemeClr val="tx1"/>
                </a:solidFill>
              </a:rPr>
              <a:t>R1</a:t>
            </a:r>
            <a:endParaRPr lang="en-US" sz="1100" b="1" dirty="0" smtClean="0">
              <a:solidFill>
                <a:schemeClr val="accent3">
                  <a:lumMod val="50000"/>
                </a:schemeClr>
              </a:solidFill>
            </a:endParaRPr>
          </a:p>
        </p:txBody>
      </p:sp>
      <p:sp>
        <p:nvSpPr>
          <p:cNvPr id="151" name="Rectangle 150"/>
          <p:cNvSpPr/>
          <p:nvPr/>
        </p:nvSpPr>
        <p:spPr>
          <a:xfrm>
            <a:off x="4038600" y="2329190"/>
            <a:ext cx="533400" cy="261610"/>
          </a:xfrm>
          <a:prstGeom prst="rect">
            <a:avLst/>
          </a:prstGeom>
          <a:solidFill>
            <a:srgbClr val="FFFF00"/>
          </a:solidFill>
        </p:spPr>
        <p:txBody>
          <a:bodyPr wrap="square">
            <a:spAutoFit/>
          </a:bodyPr>
          <a:lstStyle/>
          <a:p>
            <a:pPr algn="ctr"/>
            <a:r>
              <a:rPr lang="en-US" sz="1100" b="1" dirty="0" smtClean="0">
                <a:solidFill>
                  <a:schemeClr val="tx1"/>
                </a:solidFill>
              </a:rPr>
              <a:t>R2</a:t>
            </a:r>
            <a:endParaRPr lang="en-US" sz="1100" b="1" dirty="0" smtClean="0">
              <a:solidFill>
                <a:schemeClr val="accent3">
                  <a:lumMod val="50000"/>
                </a:schemeClr>
              </a:solidFill>
            </a:endParaRPr>
          </a:p>
        </p:txBody>
      </p:sp>
      <p:sp>
        <p:nvSpPr>
          <p:cNvPr id="152" name="Rectangle 151"/>
          <p:cNvSpPr/>
          <p:nvPr/>
        </p:nvSpPr>
        <p:spPr>
          <a:xfrm rot="1884296">
            <a:off x="3196735" y="1937556"/>
            <a:ext cx="1004692" cy="268386"/>
          </a:xfrm>
          <a:prstGeom prst="rect">
            <a:avLst/>
          </a:prstGeom>
          <a:solidFill>
            <a:srgbClr val="FF0000"/>
          </a:solidFill>
        </p:spPr>
        <p:txBody>
          <a:bodyPr wrap="square">
            <a:spAutoFit/>
          </a:bodyPr>
          <a:lstStyle/>
          <a:p>
            <a:pPr algn="ctr"/>
            <a:r>
              <a:rPr lang="en-US" sz="1100" b="1" dirty="0" smtClean="0"/>
              <a:t>Cost = 100</a:t>
            </a:r>
            <a:endParaRPr lang="en-US" sz="1100" b="1" dirty="0" smtClean="0">
              <a:solidFill>
                <a:schemeClr val="accent3">
                  <a:lumMod val="50000"/>
                </a:schemeClr>
              </a:solidFill>
            </a:endParaRPr>
          </a:p>
        </p:txBody>
      </p:sp>
      <p:sp>
        <p:nvSpPr>
          <p:cNvPr id="153" name="Rectangle 152"/>
          <p:cNvSpPr/>
          <p:nvPr/>
        </p:nvSpPr>
        <p:spPr>
          <a:xfrm>
            <a:off x="3657600" y="1643390"/>
            <a:ext cx="838200" cy="261610"/>
          </a:xfrm>
          <a:prstGeom prst="rect">
            <a:avLst/>
          </a:prstGeom>
          <a:solidFill>
            <a:srgbClr val="FF0000"/>
          </a:solidFill>
        </p:spPr>
        <p:txBody>
          <a:bodyPr wrap="square">
            <a:spAutoFit/>
          </a:bodyPr>
          <a:lstStyle/>
          <a:p>
            <a:pPr algn="ctr"/>
            <a:r>
              <a:rPr lang="en-US" sz="1100" b="1" dirty="0" smtClean="0">
                <a:solidFill>
                  <a:schemeClr val="tx1"/>
                </a:solidFill>
              </a:rPr>
              <a:t>Cost = 50</a:t>
            </a:r>
            <a:endParaRPr lang="en-US" sz="1100" b="1" dirty="0" smtClean="0">
              <a:solidFill>
                <a:schemeClr val="accent3">
                  <a:lumMod val="50000"/>
                </a:schemeClr>
              </a:solidFill>
            </a:endParaRPr>
          </a:p>
        </p:txBody>
      </p:sp>
      <p:sp>
        <p:nvSpPr>
          <p:cNvPr id="165" name="Rectangle 164"/>
          <p:cNvSpPr/>
          <p:nvPr/>
        </p:nvSpPr>
        <p:spPr>
          <a:xfrm>
            <a:off x="4876800" y="3909596"/>
            <a:ext cx="2209800" cy="338554"/>
          </a:xfrm>
          <a:prstGeom prst="rect">
            <a:avLst/>
          </a:prstGeom>
          <a:solidFill>
            <a:srgbClr val="92D050"/>
          </a:solidFill>
        </p:spPr>
        <p:txBody>
          <a:bodyPr wrap="square">
            <a:spAutoFit/>
          </a:bodyPr>
          <a:lstStyle/>
          <a:p>
            <a:pPr algn="ctr"/>
            <a:r>
              <a:rPr lang="en-US" sz="1600" b="1" dirty="0" smtClean="0"/>
              <a:t>ISP1 MAC Address</a:t>
            </a:r>
            <a:endParaRPr lang="en-US" sz="1100" b="1" dirty="0"/>
          </a:p>
        </p:txBody>
      </p:sp>
    </p:spTree>
    <p:extLst>
      <p:ext uri="{BB962C8B-B14F-4D97-AF65-F5344CB8AC3E}">
        <p14:creationId xmlns:p14="http://schemas.microsoft.com/office/powerpoint/2010/main" val="3615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7"/>
                                        </p:tgtEl>
                                      </p:cBhvr>
                                    </p:animEffect>
                                    <p:set>
                                      <p:cBhvr>
                                        <p:cTn id="56" dur="1" fill="hold">
                                          <p:stCondLst>
                                            <p:cond delay="499"/>
                                          </p:stCondLst>
                                        </p:cTn>
                                        <p:tgtEl>
                                          <p:spTgt spid="97"/>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99"/>
                                        </p:tgtEl>
                                      </p:cBhvr>
                                    </p:animEffect>
                                    <p:set>
                                      <p:cBhvr>
                                        <p:cTn id="65" dur="1" fill="hold">
                                          <p:stCondLst>
                                            <p:cond delay="499"/>
                                          </p:stCondLst>
                                        </p:cTn>
                                        <p:tgtEl>
                                          <p:spTgt spid="99"/>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500"/>
                                        <p:tgtEl>
                                          <p:spTgt spid="102"/>
                                        </p:tgtEl>
                                      </p:cBhvr>
                                    </p:animEffect>
                                  </p:childTnLst>
                                </p:cTn>
                              </p:par>
                            </p:childTnLst>
                          </p:cTn>
                        </p:par>
                        <p:par>
                          <p:cTn id="84" fill="hold">
                            <p:stCondLst>
                              <p:cond delay="500"/>
                            </p:stCondLst>
                            <p:childTnLst>
                              <p:par>
                                <p:cTn id="85" presetID="0" presetClass="path" presetSubtype="0" accel="50000" decel="50000" fill="hold" grpId="1" nodeType="afterEffect">
                                  <p:stCondLst>
                                    <p:cond delay="0"/>
                                  </p:stCondLst>
                                  <p:childTnLst>
                                    <p:animMotion origin="layout" path="M -3.33333E-6 0.0206 C 0.00834 0.02153 0.01667 0.02153 0.025 0.02338 C 0.04115 0.02685 0.03316 0.02732 0.04375 0.03449 C 0.04966 0.03843 0.0592 0.03912 0.06459 0.04005 C 0.08716 0.05 0.11233 0.04421 0.13542 0.04283 C 0.1375 0.04097 0.13941 0.03866 0.14167 0.03727 C 0.14566 0.03495 0.15417 0.03171 0.15417 0.03195 C 0.15625 0.03264 0.16007 0.03171 0.16042 0.03449 C 0.16337 0.05648 0.16459 0.10486 0.16459 0.13171 C 0.15365 0.13658 0.15122 0.14653 0.14792 0.15949 C 0.15157 0.18889 0.15521 0.17917 0.18125 0.17616 C 0.18264 0.1706 0.18403 0.16505 0.18542 0.15949 C 0.18611 0.15671 0.1875 0.15116 0.1875 0.15139 C 0.18542 0.15023 0.18316 0.14977 0.18125 0.14838 C 0.17691 0.14514 0.16875 0.13727 0.16875 0.1375 C 0.16598 0.10023 0.16459 0.06343 0.16459 0.02616 C 0.14289 0.02662 0.06146 0.03519 0.01875 0.02894 C 0.01858 0.02894 -0.01128 0.0206 -3.33333E-6 0.0206 Z " pathEditMode="relative" rAng="0" ptsTypes="ffffffffffffffffff">
                                      <p:cBhvr>
                                        <p:cTn id="86" dur="5000" fill="hold"/>
                                        <p:tgtEl>
                                          <p:spTgt spid="102"/>
                                        </p:tgtEl>
                                        <p:attrNameLst>
                                          <p:attrName>ppt_x</p:attrName>
                                          <p:attrName>ppt_y</p:attrName>
                                        </p:attrNameLst>
                                      </p:cBhvr>
                                      <p:rCtr x="8800" y="8400"/>
                                    </p:animMotion>
                                  </p:childTnLst>
                                </p:cTn>
                              </p:par>
                            </p:childTnLst>
                          </p:cTn>
                        </p:par>
                        <p:par>
                          <p:cTn id="87" fill="hold">
                            <p:stCondLst>
                              <p:cond delay="5500"/>
                            </p:stCondLst>
                            <p:childTnLst>
                              <p:par>
                                <p:cTn id="88" presetID="10" presetClass="exit" presetSubtype="0" fill="hold" grpId="2" nodeType="afterEffect">
                                  <p:stCondLst>
                                    <p:cond delay="0"/>
                                  </p:stCondLst>
                                  <p:childTnLst>
                                    <p:animEffect transition="out" filter="fade">
                                      <p:cBhvr>
                                        <p:cTn id="89" dur="500"/>
                                        <p:tgtEl>
                                          <p:spTgt spid="102"/>
                                        </p:tgtEl>
                                      </p:cBhvr>
                                    </p:animEffect>
                                    <p:set>
                                      <p:cBhvr>
                                        <p:cTn id="90" dur="1" fill="hold">
                                          <p:stCondLst>
                                            <p:cond delay="499"/>
                                          </p:stCondLst>
                                        </p:cTn>
                                        <p:tgtEl>
                                          <p:spTgt spid="102"/>
                                        </p:tgtEl>
                                        <p:attrNameLst>
                                          <p:attrName>style.visibility</p:attrName>
                                        </p:attrNameLst>
                                      </p:cBhvr>
                                      <p:to>
                                        <p:strVal val="hidden"/>
                                      </p:to>
                                    </p:set>
                                  </p:childTnLst>
                                </p:cTn>
                              </p:par>
                            </p:childTnLst>
                          </p:cTn>
                        </p:par>
                        <p:par>
                          <p:cTn id="91" fill="hold">
                            <p:stCondLst>
                              <p:cond delay="6000"/>
                            </p:stCondLst>
                            <p:childTnLst>
                              <p:par>
                                <p:cTn id="92" presetID="10" presetClass="exit" presetSubtype="0" fill="hold" grpId="1" nodeType="afterEffect">
                                  <p:stCondLst>
                                    <p:cond delay="0"/>
                                  </p:stCondLst>
                                  <p:childTnLst>
                                    <p:animEffect transition="out" filter="fade">
                                      <p:cBhvr>
                                        <p:cTn id="93" dur="500"/>
                                        <p:tgtEl>
                                          <p:spTgt spid="101"/>
                                        </p:tgtEl>
                                      </p:cBhvr>
                                    </p:animEffect>
                                    <p:set>
                                      <p:cBhvr>
                                        <p:cTn id="94" dur="1" fill="hold">
                                          <p:stCondLst>
                                            <p:cond delay="499"/>
                                          </p:stCondLst>
                                        </p:cTn>
                                        <p:tgtEl>
                                          <p:spTgt spid="10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103"/>
                                        </p:tgtEl>
                                      </p:cBhvr>
                                    </p:animEffect>
                                    <p:set>
                                      <p:cBhvr>
                                        <p:cTn id="104" dur="1" fill="hold">
                                          <p:stCondLst>
                                            <p:cond delay="499"/>
                                          </p:stCondLst>
                                        </p:cTn>
                                        <p:tgtEl>
                                          <p:spTgt spid="10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66"/>
                                        </p:tgtEl>
                                      </p:cBhvr>
                                    </p:animEffect>
                                    <p:set>
                                      <p:cBhvr>
                                        <p:cTn id="107" dur="1" fill="hold">
                                          <p:stCondLst>
                                            <p:cond delay="499"/>
                                          </p:stCondLst>
                                        </p:cTn>
                                        <p:tgtEl>
                                          <p:spTgt spid="66"/>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fade">
                                      <p:cBhvr>
                                        <p:cTn id="111" dur="500"/>
                                        <p:tgtEl>
                                          <p:spTgt spid="12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31"/>
                                        </p:tgtEl>
                                        <p:attrNameLst>
                                          <p:attrName>style.visibility</p:attrName>
                                        </p:attrNameLst>
                                      </p:cBhvr>
                                      <p:to>
                                        <p:strVal val="visible"/>
                                      </p:to>
                                    </p:set>
                                    <p:animEffect transition="in" filter="fade">
                                      <p:cBhvr>
                                        <p:cTn id="116" dur="500"/>
                                        <p:tgtEl>
                                          <p:spTgt spid="13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34"/>
                                        </p:tgtEl>
                                        <p:attrNameLst>
                                          <p:attrName>style.visibility</p:attrName>
                                        </p:attrNameLst>
                                      </p:cBhvr>
                                      <p:to>
                                        <p:strVal val="visible"/>
                                      </p:to>
                                    </p:set>
                                    <p:animEffect transition="in" filter="fade">
                                      <p:cBhvr>
                                        <p:cTn id="121" dur="500"/>
                                        <p:tgtEl>
                                          <p:spTgt spid="13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35"/>
                                        </p:tgtEl>
                                        <p:attrNameLst>
                                          <p:attrName>style.visibility</p:attrName>
                                        </p:attrNameLst>
                                      </p:cBhvr>
                                      <p:to>
                                        <p:strVal val="visible"/>
                                      </p:to>
                                    </p:set>
                                    <p:animEffect transition="in" filter="fade">
                                      <p:cBhvr>
                                        <p:cTn id="126" dur="500"/>
                                        <p:tgtEl>
                                          <p:spTgt spid="13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36"/>
                                        </p:tgtEl>
                                        <p:attrNameLst>
                                          <p:attrName>style.visibility</p:attrName>
                                        </p:attrNameLst>
                                      </p:cBhvr>
                                      <p:to>
                                        <p:strVal val="visible"/>
                                      </p:to>
                                    </p:set>
                                    <p:animEffect transition="in" filter="fade">
                                      <p:cBhvr>
                                        <p:cTn id="131" dur="500"/>
                                        <p:tgtEl>
                                          <p:spTgt spid="13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37"/>
                                        </p:tgtEl>
                                        <p:attrNameLst>
                                          <p:attrName>style.visibility</p:attrName>
                                        </p:attrNameLst>
                                      </p:cBhvr>
                                      <p:to>
                                        <p:strVal val="visible"/>
                                      </p:to>
                                    </p:set>
                                    <p:animEffect transition="in" filter="fade">
                                      <p:cBhvr>
                                        <p:cTn id="136" dur="500"/>
                                        <p:tgtEl>
                                          <p:spTgt spid="13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32"/>
                                        </p:tgtEl>
                                        <p:attrNameLst>
                                          <p:attrName>style.visibility</p:attrName>
                                        </p:attrNameLst>
                                      </p:cBhvr>
                                      <p:to>
                                        <p:strVal val="visible"/>
                                      </p:to>
                                    </p:set>
                                    <p:animEffect transition="in" filter="fade">
                                      <p:cBhvr>
                                        <p:cTn id="141" dur="500"/>
                                        <p:tgtEl>
                                          <p:spTgt spid="13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38"/>
                                        </p:tgtEl>
                                        <p:attrNameLst>
                                          <p:attrName>style.visibility</p:attrName>
                                        </p:attrNameLst>
                                      </p:cBhvr>
                                      <p:to>
                                        <p:strVal val="visible"/>
                                      </p:to>
                                    </p:set>
                                    <p:animEffect transition="in" filter="fade">
                                      <p:cBhvr>
                                        <p:cTn id="146" dur="500"/>
                                        <p:tgtEl>
                                          <p:spTgt spid="13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9"/>
                                        </p:tgtEl>
                                        <p:attrNameLst>
                                          <p:attrName>style.visibility</p:attrName>
                                        </p:attrNameLst>
                                      </p:cBhvr>
                                      <p:to>
                                        <p:strVal val="visible"/>
                                      </p:to>
                                    </p:set>
                                    <p:animEffect transition="in" filter="fade">
                                      <p:cBhvr>
                                        <p:cTn id="151" dur="500"/>
                                        <p:tgtEl>
                                          <p:spTgt spid="13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40"/>
                                        </p:tgtEl>
                                        <p:attrNameLst>
                                          <p:attrName>style.visibility</p:attrName>
                                        </p:attrNameLst>
                                      </p:cBhvr>
                                      <p:to>
                                        <p:strVal val="visible"/>
                                      </p:to>
                                    </p:set>
                                    <p:animEffect transition="in" filter="fade">
                                      <p:cBhvr>
                                        <p:cTn id="156" dur="500"/>
                                        <p:tgtEl>
                                          <p:spTgt spid="14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41"/>
                                        </p:tgtEl>
                                        <p:attrNameLst>
                                          <p:attrName>style.visibility</p:attrName>
                                        </p:attrNameLst>
                                      </p:cBhvr>
                                      <p:to>
                                        <p:strVal val="visible"/>
                                      </p:to>
                                    </p:set>
                                    <p:animEffect transition="in" filter="fade">
                                      <p:cBhvr>
                                        <p:cTn id="161" dur="500"/>
                                        <p:tgtEl>
                                          <p:spTgt spid="14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133"/>
                                        </p:tgtEl>
                                        <p:attrNameLst>
                                          <p:attrName>style.visibility</p:attrName>
                                        </p:attrNameLst>
                                      </p:cBhvr>
                                      <p:to>
                                        <p:strVal val="visible"/>
                                      </p:to>
                                    </p:set>
                                    <p:animEffect transition="in" filter="fade">
                                      <p:cBhvr>
                                        <p:cTn id="166" dur="500"/>
                                        <p:tgtEl>
                                          <p:spTgt spid="13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42"/>
                                        </p:tgtEl>
                                        <p:attrNameLst>
                                          <p:attrName>style.visibility</p:attrName>
                                        </p:attrNameLst>
                                      </p:cBhvr>
                                      <p:to>
                                        <p:strVal val="visible"/>
                                      </p:to>
                                    </p:set>
                                    <p:animEffect transition="in" filter="fade">
                                      <p:cBhvr>
                                        <p:cTn id="171" dur="500"/>
                                        <p:tgtEl>
                                          <p:spTgt spid="14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43"/>
                                        </p:tgtEl>
                                        <p:attrNameLst>
                                          <p:attrName>style.visibility</p:attrName>
                                        </p:attrNameLst>
                                      </p:cBhvr>
                                      <p:to>
                                        <p:strVal val="visible"/>
                                      </p:to>
                                    </p:set>
                                    <p:animEffect transition="in" filter="fade">
                                      <p:cBhvr>
                                        <p:cTn id="176" dur="500"/>
                                        <p:tgtEl>
                                          <p:spTgt spid="14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500"/>
                                        <p:tgtEl>
                                          <p:spTgt spid="144"/>
                                        </p:tgtEl>
                                      </p:cBhvr>
                                    </p:animEffect>
                                  </p:childTnLst>
                                </p:cTn>
                              </p:par>
                            </p:childTnLst>
                          </p:cTn>
                        </p:par>
                        <p:par>
                          <p:cTn id="182" fill="hold">
                            <p:stCondLst>
                              <p:cond delay="500"/>
                            </p:stCondLst>
                            <p:childTnLst>
                              <p:par>
                                <p:cTn id="183" presetID="63" presetClass="path" presetSubtype="0" accel="50000" decel="50000" fill="hold" grpId="1" nodeType="afterEffect">
                                  <p:stCondLst>
                                    <p:cond delay="0"/>
                                  </p:stCondLst>
                                  <p:childTnLst>
                                    <p:animMotion origin="layout" path="M -0.01667 -0.00162 L 0.05 0.02061 " pathEditMode="relative" rAng="0" ptsTypes="AA">
                                      <p:cBhvr>
                                        <p:cTn id="184" dur="2000" fill="hold"/>
                                        <p:tgtEl>
                                          <p:spTgt spid="144"/>
                                        </p:tgtEl>
                                        <p:attrNameLst>
                                          <p:attrName>ppt_x</p:attrName>
                                          <p:attrName>ppt_y</p:attrName>
                                        </p:attrNameLst>
                                      </p:cBhvr>
                                      <p:rCtr x="3300" y="1100"/>
                                    </p:animMotion>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45"/>
                                        </p:tgtEl>
                                        <p:attrNameLst>
                                          <p:attrName>style.visibility</p:attrName>
                                        </p:attrNameLst>
                                      </p:cBhvr>
                                      <p:to>
                                        <p:strVal val="visible"/>
                                      </p:to>
                                    </p:set>
                                    <p:animEffect transition="in" filter="fade">
                                      <p:cBhvr>
                                        <p:cTn id="189" dur="500"/>
                                        <p:tgtEl>
                                          <p:spTgt spid="145"/>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49"/>
                                        </p:tgtEl>
                                        <p:attrNameLst>
                                          <p:attrName>style.visibility</p:attrName>
                                        </p:attrNameLst>
                                      </p:cBhvr>
                                      <p:to>
                                        <p:strVal val="visible"/>
                                      </p:to>
                                    </p:set>
                                    <p:animEffect transition="in" filter="fade">
                                      <p:cBhvr>
                                        <p:cTn id="194" dur="500"/>
                                        <p:tgtEl>
                                          <p:spTgt spid="149"/>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146"/>
                                        </p:tgtEl>
                                        <p:attrNameLst>
                                          <p:attrName>style.visibility</p:attrName>
                                        </p:attrNameLst>
                                      </p:cBhvr>
                                      <p:to>
                                        <p:strVal val="visible"/>
                                      </p:to>
                                    </p:set>
                                    <p:animEffect transition="in" filter="fade">
                                      <p:cBhvr>
                                        <p:cTn id="199" dur="500"/>
                                        <p:tgtEl>
                                          <p:spTgt spid="146"/>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65"/>
                                        </p:tgtEl>
                                        <p:attrNameLst>
                                          <p:attrName>style.visibility</p:attrName>
                                        </p:attrNameLst>
                                      </p:cBhvr>
                                      <p:to>
                                        <p:strVal val="visible"/>
                                      </p:to>
                                    </p:set>
                                    <p:animEffect transition="in" filter="fade">
                                      <p:cBhvr>
                                        <p:cTn id="204" dur="500"/>
                                        <p:tgtEl>
                                          <p:spTgt spid="165"/>
                                        </p:tgtEl>
                                      </p:cBhvr>
                                    </p:animEffect>
                                  </p:childTnLst>
                                </p:cTn>
                              </p:par>
                            </p:childTnLst>
                          </p:cTn>
                        </p:par>
                      </p:childTnLst>
                    </p:cTn>
                  </p:par>
                  <p:par>
                    <p:cTn id="205" fill="hold">
                      <p:stCondLst>
                        <p:cond delay="indefinite"/>
                      </p:stCondLst>
                      <p:childTnLst>
                        <p:par>
                          <p:cTn id="206" fill="hold">
                            <p:stCondLst>
                              <p:cond delay="0"/>
                            </p:stCondLst>
                            <p:childTnLst>
                              <p:par>
                                <p:cTn id="207" presetID="63" presetClass="path" presetSubtype="0" accel="50000" decel="50000" fill="hold" grpId="2" nodeType="clickEffect">
                                  <p:stCondLst>
                                    <p:cond delay="0"/>
                                  </p:stCondLst>
                                  <p:childTnLst>
                                    <p:animMotion origin="layout" path="M 0.05833 0.02223 L 0.15833 -0.00949 " pathEditMode="relative" rAng="0" ptsTypes="AA">
                                      <p:cBhvr>
                                        <p:cTn id="208" dur="2000" fill="hold"/>
                                        <p:tgtEl>
                                          <p:spTgt spid="144"/>
                                        </p:tgtEl>
                                        <p:attrNameLst>
                                          <p:attrName>ppt_x</p:attrName>
                                          <p:attrName>ppt_y</p:attrName>
                                        </p:attrNameLst>
                                      </p:cBhvr>
                                      <p:rCtr x="5000" y="-1600"/>
                                    </p:animMotion>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2"/>
                                        </p:tgtEl>
                                        <p:attrNameLst>
                                          <p:attrName>style.visibility</p:attrName>
                                        </p:attrNameLst>
                                      </p:cBhvr>
                                      <p:to>
                                        <p:strVal val="visible"/>
                                      </p:to>
                                    </p:set>
                                    <p:animEffect transition="in" filter="fade">
                                      <p:cBhvr>
                                        <p:cTn id="213" dur="500"/>
                                        <p:tgtEl>
                                          <p:spTgt spid="15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3"/>
                                        </p:tgtEl>
                                        <p:attrNameLst>
                                          <p:attrName>style.visibility</p:attrName>
                                        </p:attrNameLst>
                                      </p:cBhvr>
                                      <p:to>
                                        <p:strVal val="visible"/>
                                      </p:to>
                                    </p:set>
                                    <p:animEffect transition="in" filter="fade">
                                      <p:cBhvr>
                                        <p:cTn id="216" dur="500"/>
                                        <p:tgtEl>
                                          <p:spTgt spid="153"/>
                                        </p:tgtEl>
                                      </p:cBhvr>
                                    </p:animEffect>
                                  </p:childTnLst>
                                </p:cTn>
                              </p:par>
                            </p:childTnLst>
                          </p:cTn>
                        </p:par>
                      </p:childTnLst>
                    </p:cTn>
                  </p:par>
                  <p:par>
                    <p:cTn id="217" fill="hold">
                      <p:stCondLst>
                        <p:cond delay="indefinite"/>
                      </p:stCondLst>
                      <p:childTnLst>
                        <p:par>
                          <p:cTn id="218" fill="hold">
                            <p:stCondLst>
                              <p:cond delay="0"/>
                            </p:stCondLst>
                            <p:childTnLst>
                              <p:par>
                                <p:cTn id="219" presetID="0" presetClass="path" presetSubtype="0" accel="50000" decel="50000" fill="hold" grpId="3" nodeType="clickEffect">
                                  <p:stCondLst>
                                    <p:cond delay="0"/>
                                  </p:stCondLst>
                                  <p:childTnLst>
                                    <p:animMotion origin="layout" path="M 0.15781 -3.33333E-6 C 0.20851 -3.33333E-6 0.2592 -3.33333E-6 0.3099 -3.33333E-6 C 0.44323 -0.0037 0.37517 -0.00277 0.51406 -0.00277 C 0.52483 -0.00046 0.53021 0.00047 0.53906 0.00834 C 0.55017 0.03056 0.53559 0.00371 0.54948 0.02223 C 0.55122 0.02454 0.55191 0.02824 0.55365 0.03056 C 0.55764 0.03588 0.56111 0.03658 0.56615 0.03889 C 0.5684 0.04769 0.5691 0.05 0.57656 0.05 C 0.58438 0.05695 0.58455 0.06273 0.59323 0.06667 C 0.60243 0.07894 0.60955 0.08773 0.62031 0.09723 C 0.6217 0.1 0.62274 0.10324 0.62448 0.10556 C 0.62622 0.10787 0.62917 0.10857 0.63073 0.11111 C 0.64444 0.13218 0.63247 0.12477 0.64531 0.13056 C 0.65469 0.14306 0.66128 0.15973 0.6724 0.16945 C 0.675 0.17963 0.67448 0.17477 0.67448 0.18334 " pathEditMode="relative" rAng="0" ptsTypes="ffffffffffffffA">
                                      <p:cBhvr>
                                        <p:cTn id="220" dur="5000" fill="hold"/>
                                        <p:tgtEl>
                                          <p:spTgt spid="144"/>
                                        </p:tgtEl>
                                        <p:attrNameLst>
                                          <p:attrName>ppt_x</p:attrName>
                                          <p:attrName>ppt_y</p:attrName>
                                        </p:attrNameLst>
                                      </p:cBhvr>
                                      <p:rCtr x="25900" y="9000"/>
                                    </p:animMotion>
                                  </p:childTnLst>
                                </p:cTn>
                              </p:par>
                            </p:childTnLst>
                          </p:cTn>
                        </p:par>
                      </p:childTnLst>
                    </p:cTn>
                  </p:par>
                  <p:par>
                    <p:cTn id="221" fill="hold">
                      <p:stCondLst>
                        <p:cond delay="indefinite"/>
                      </p:stCondLst>
                      <p:childTnLst>
                        <p:par>
                          <p:cTn id="222" fill="hold">
                            <p:stCondLst>
                              <p:cond delay="0"/>
                            </p:stCondLst>
                            <p:childTnLst>
                              <p:par>
                                <p:cTn id="223" presetID="0" presetClass="path" presetSubtype="0" accel="50000" decel="50000" fill="hold" grpId="4" nodeType="clickEffect">
                                  <p:stCondLst>
                                    <p:cond delay="0"/>
                                  </p:stCondLst>
                                  <p:childTnLst>
                                    <p:animMotion origin="layout" path="M 0.67448 0.18333 C 0.66042 0.15833 0.6757 0.18287 0.66198 0.16667 C 0.65156 0.1544 0.64948 0.14722 0.63698 0.14167 C 0.63142 0.13033 0.62448 0.11852 0.61615 0.11111 C 0.61198 0.10278 0.60781 0.09445 0.60365 0.08611 C 0.60226 0.08333 0.60191 0.07894 0.59948 0.07778 C 0.5974 0.07685 0.59531 0.07593 0.59323 0.075 C 0.58941 0.05486 0.5849 0.04028 0.5849 0.01945 C 0.49879 0.02245 0.53351 0.02222 0.48073 0.02222 C 0.46545 0.02639 0.45278 0.0382 0.43698 0.04167 C 0.42153 0.04514 0.40625 0.05 0.39115 0.05556 C 0.38195 0.05903 0.36892 0.06065 0.3599 0.06667 C 0.35764 0.06806 0.3559 0.07083 0.35365 0.07222 C 0.34774 0.0757 0.31927 0.09028 0.31406 0.09167 C 0.31059 0.09259 0.30712 0.09329 0.30365 0.09445 C 0.30156 0.09514 0.2974 0.09722 0.2974 0.09745 C 0.29045 0.09445 0.28333 0.09236 0.27656 0.08889 C 0.26597 0.08357 0.26163 0.06921 0.24948 0.06389 C 0.2349 0.04445 0.25104 0.06343 0.23698 0.05278 C 0.22917 0.04676 0.22344 0.03704 0.21615 0.03056 C 0.21424 0.02894 0.21181 0.02917 0.2099 0.02778 C 0.20764 0.02639 0.2059 0.02361 0.20365 0.02222 C 0.19705 0.01783 0.18941 0.01829 0.18281 0.01389 C 0.17917 0.01158 0.17604 0.00787 0.1724 0.00556 C 0.14531 0.00648 0.11823 0.00579 0.09115 0.00833 C 0.08872 0.00857 0.08715 0.01273 0.0849 0.01389 C 0.08368 0.01458 0.08212 0.01389 0.08073 0.01389 C 0.07517 0.01296 0.06945 0.01296 0.06406 0.01111 C 0.06163 0.01019 0.06024 0.00671 0.05781 0.00556 C 0.05451 0.00394 0.05087 0.0037 0.0474 0.00278 C 0.03872 -0.00301 0.02795 -0.00972 0.01823 -0.01111 C 0.00781 -0.01273 -0.01302 -0.01389 -0.01302 -0.01366 " pathEditMode="relative" rAng="0" ptsTypes="fffffffffffffffffffffffffffffffA">
                                      <p:cBhvr>
                                        <p:cTn id="224" dur="5000" fill="hold"/>
                                        <p:tgtEl>
                                          <p:spTgt spid="144"/>
                                        </p:tgtEl>
                                        <p:attrNameLst>
                                          <p:attrName>ppt_x</p:attrName>
                                          <p:attrName>ppt_y</p:attrName>
                                        </p:attrNameLst>
                                      </p:cBhvr>
                                      <p:rCtr x="-34300" y="-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100" grpId="0" animBg="1"/>
      <p:bldP spid="100" grpId="1" animBg="1"/>
      <p:bldP spid="101" grpId="0" animBg="1"/>
      <p:bldP spid="101" grpId="1" animBg="1"/>
      <p:bldP spid="102" grpId="0" animBg="1"/>
      <p:bldP spid="102" grpId="1" animBg="1"/>
      <p:bldP spid="102" grpId="2" animBg="1"/>
      <p:bldP spid="103" grpId="0" animBg="1"/>
      <p:bldP spid="103" grpId="1"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4" grpId="1" animBg="1"/>
      <p:bldP spid="144" grpId="2" animBg="1"/>
      <p:bldP spid="144" grpId="3" animBg="1"/>
      <p:bldP spid="144" grpId="4" animBg="1"/>
      <p:bldP spid="145" grpId="0" animBg="1"/>
      <p:bldP spid="146" grpId="0" animBg="1"/>
      <p:bldP spid="149" grpId="0" animBg="1"/>
      <p:bldP spid="152" grpId="0" animBg="1"/>
      <p:bldP spid="153" grpId="0" animBg="1"/>
      <p:bldP spid="1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985198" y="1066800"/>
            <a:ext cx="7181850" cy="2238375"/>
            <a:chOff x="985198" y="1066800"/>
            <a:chExt cx="7181850" cy="2238375"/>
          </a:xfrm>
        </p:grpSpPr>
        <p:pic>
          <p:nvPicPr>
            <p:cNvPr id="7174" name="Picture 6"/>
            <p:cNvPicPr>
              <a:picLocks noChangeAspect="1" noChangeArrowheads="1"/>
            </p:cNvPicPr>
            <p:nvPr/>
          </p:nvPicPr>
          <p:blipFill>
            <a:blip r:embed="rId3" cstate="print"/>
            <a:srcRect/>
            <a:stretch>
              <a:fillRect/>
            </a:stretch>
          </p:blipFill>
          <p:spPr bwMode="auto">
            <a:xfrm>
              <a:off x="985198" y="1066800"/>
              <a:ext cx="7181850" cy="2238375"/>
            </a:xfrm>
            <a:prstGeom prst="rect">
              <a:avLst/>
            </a:prstGeom>
            <a:noFill/>
            <a:ln w="9525">
              <a:noFill/>
              <a:miter lim="800000"/>
              <a:headEnd/>
              <a:tailEnd/>
            </a:ln>
          </p:spPr>
        </p:pic>
        <p:pic>
          <p:nvPicPr>
            <p:cNvPr id="2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2286000" y="1600200"/>
              <a:ext cx="273516" cy="293914"/>
            </a:xfrm>
            <a:prstGeom prst="rect">
              <a:avLst/>
            </a:prstGeom>
            <a:noFill/>
          </p:spPr>
        </p:pic>
        <p:pic>
          <p:nvPicPr>
            <p:cNvPr id="2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996752" y="1815152"/>
              <a:ext cx="273516" cy="293914"/>
            </a:xfrm>
            <a:prstGeom prst="rect">
              <a:avLst/>
            </a:prstGeom>
            <a:noFill/>
          </p:spPr>
        </p:pic>
        <p:pic>
          <p:nvPicPr>
            <p:cNvPr id="28"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191000" y="2084696"/>
              <a:ext cx="273516" cy="293914"/>
            </a:xfrm>
            <a:prstGeom prst="rect">
              <a:avLst/>
            </a:prstGeom>
            <a:noFill/>
          </p:spPr>
        </p:pic>
        <p:pic>
          <p:nvPicPr>
            <p:cNvPr id="29"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550392" y="1434152"/>
              <a:ext cx="273516" cy="293914"/>
            </a:xfrm>
            <a:prstGeom prst="rect">
              <a:avLst/>
            </a:prstGeom>
            <a:noFill/>
          </p:spPr>
        </p:pic>
        <p:pic>
          <p:nvPicPr>
            <p:cNvPr id="30"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3110552" y="1461448"/>
              <a:ext cx="273516" cy="293914"/>
            </a:xfrm>
            <a:prstGeom prst="rect">
              <a:avLst/>
            </a:prstGeom>
            <a:noFill/>
          </p:spPr>
        </p:pic>
        <p:pic>
          <p:nvPicPr>
            <p:cNvPr id="3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477000" y="1371600"/>
              <a:ext cx="273516" cy="293914"/>
            </a:xfrm>
            <a:prstGeom prst="rect">
              <a:avLst/>
            </a:prstGeom>
            <a:noFill/>
          </p:spPr>
        </p:pic>
        <p:sp>
          <p:nvSpPr>
            <p:cNvPr id="35" name="Rectangle 34"/>
            <p:cNvSpPr/>
            <p:nvPr/>
          </p:nvSpPr>
          <p:spPr>
            <a:xfrm>
              <a:off x="1981200" y="1311294"/>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36" name="Rectangle 35"/>
            <p:cNvSpPr/>
            <p:nvPr/>
          </p:nvSpPr>
          <p:spPr>
            <a:xfrm>
              <a:off x="7315200" y="1795790"/>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48" name="Rectangle 47"/>
            <p:cNvSpPr/>
            <p:nvPr/>
          </p:nvSpPr>
          <p:spPr>
            <a:xfrm>
              <a:off x="3352800" y="126239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1</a:t>
              </a:r>
              <a:endParaRPr lang="en-US" sz="1100" b="1" dirty="0" smtClean="0">
                <a:solidFill>
                  <a:schemeClr val="accent3">
                    <a:lumMod val="50000"/>
                  </a:schemeClr>
                </a:solidFill>
              </a:endParaRPr>
            </a:p>
          </p:txBody>
        </p:sp>
        <p:sp>
          <p:nvSpPr>
            <p:cNvPr id="49" name="Rectangle 48"/>
            <p:cNvSpPr/>
            <p:nvPr/>
          </p:nvSpPr>
          <p:spPr>
            <a:xfrm>
              <a:off x="6400800" y="1066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2</a:t>
              </a:r>
              <a:endParaRPr lang="en-US" sz="1100" b="1" dirty="0" smtClean="0">
                <a:solidFill>
                  <a:schemeClr val="accent3">
                    <a:lumMod val="50000"/>
                  </a:schemeClr>
                </a:solidFill>
              </a:endParaRPr>
            </a:p>
          </p:txBody>
        </p:sp>
        <p:sp>
          <p:nvSpPr>
            <p:cNvPr id="50" name="Rectangle 49"/>
            <p:cNvSpPr/>
            <p:nvPr/>
          </p:nvSpPr>
          <p:spPr>
            <a:xfrm>
              <a:off x="5769592" y="1828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3</a:t>
              </a:r>
              <a:endParaRPr lang="en-US" sz="1100" b="1" dirty="0" smtClean="0">
                <a:solidFill>
                  <a:schemeClr val="accent3">
                    <a:lumMod val="50000"/>
                  </a:schemeClr>
                </a:solidFill>
              </a:endParaRPr>
            </a:p>
          </p:txBody>
        </p:sp>
        <p:pic>
          <p:nvPicPr>
            <p:cNvPr id="3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5902656" y="1600200"/>
              <a:ext cx="273516" cy="293914"/>
            </a:xfrm>
            <a:prstGeom prst="rect">
              <a:avLst/>
            </a:prstGeom>
            <a:noFill/>
          </p:spPr>
        </p:pic>
      </p:grpSp>
      <p:sp>
        <p:nvSpPr>
          <p:cNvPr id="2" name="Title 1"/>
          <p:cNvSpPr>
            <a:spLocks noGrp="1"/>
          </p:cNvSpPr>
          <p:nvPr>
            <p:ph type="title"/>
          </p:nvPr>
        </p:nvSpPr>
        <p:spPr>
          <a:xfrm>
            <a:off x="457200" y="76200"/>
            <a:ext cx="8229600" cy="533400"/>
          </a:xfrm>
        </p:spPr>
        <p:txBody>
          <a:bodyPr>
            <a:normAutofit fontScale="90000"/>
          </a:bodyPr>
          <a:lstStyle/>
          <a:p>
            <a:r>
              <a:rPr lang="en-US" sz="3600" dirty="0" smtClean="0"/>
              <a:t>Putting it all together</a:t>
            </a:r>
            <a:endParaRPr lang="en-US" sz="3600"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25</a:t>
            </a:fld>
            <a:endParaRPr lang="en-US"/>
          </a:p>
        </p:txBody>
      </p:sp>
      <p:grpSp>
        <p:nvGrpSpPr>
          <p:cNvPr id="67" name="Group 66"/>
          <p:cNvGrpSpPr/>
          <p:nvPr/>
        </p:nvGrpSpPr>
        <p:grpSpPr>
          <a:xfrm>
            <a:off x="0" y="1219200"/>
            <a:ext cx="914400" cy="990600"/>
            <a:chOff x="0" y="1219200"/>
            <a:chExt cx="914400" cy="990600"/>
          </a:xfrm>
        </p:grpSpPr>
        <p:sp>
          <p:nvSpPr>
            <p:cNvPr id="15" name="Rounded Rectangular Callout 14"/>
            <p:cNvSpPr/>
            <p:nvPr/>
          </p:nvSpPr>
          <p:spPr>
            <a:xfrm>
              <a:off x="0" y="1219200"/>
              <a:ext cx="914400" cy="990600"/>
            </a:xfrm>
            <a:prstGeom prst="wedgeRoundRectCallout">
              <a:avLst>
                <a:gd name="adj1" fmla="val 79167"/>
                <a:gd name="adj2" fmla="val 20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http://pad1.whstatic.com/images/thumb/9/9b/Google-Chrome-Logo.jpg/251px-Google-Chrom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95400"/>
              <a:ext cx="438882" cy="5053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793544"/>
              <a:ext cx="914400" cy="261610"/>
            </a:xfrm>
            <a:prstGeom prst="rect">
              <a:avLst/>
            </a:prstGeom>
            <a:solidFill>
              <a:srgbClr val="FFFF00"/>
            </a:solidFill>
          </p:spPr>
          <p:txBody>
            <a:bodyPr wrap="square">
              <a:spAutoFit/>
            </a:bodyPr>
            <a:lstStyle/>
            <a:p>
              <a:r>
                <a:rPr lang="en-US" sz="1100" b="1" dirty="0" smtClean="0">
                  <a:solidFill>
                    <a:schemeClr val="tx1"/>
                  </a:solidFill>
                </a:rPr>
                <a:t>Port: 23456</a:t>
              </a:r>
              <a:endParaRPr lang="en-US" sz="1100" b="1" dirty="0" smtClean="0">
                <a:solidFill>
                  <a:schemeClr val="accent3">
                    <a:lumMod val="50000"/>
                  </a:schemeClr>
                </a:solidFill>
              </a:endParaRPr>
            </a:p>
          </p:txBody>
        </p:sp>
      </p:grpSp>
      <p:sp>
        <p:nvSpPr>
          <p:cNvPr id="12" name="Rectangle 11"/>
          <p:cNvSpPr/>
          <p:nvPr/>
        </p:nvSpPr>
        <p:spPr>
          <a:xfrm>
            <a:off x="533400" y="381000"/>
            <a:ext cx="1654619" cy="769441"/>
          </a:xfrm>
          <a:prstGeom prst="rect">
            <a:avLst/>
          </a:prstGeom>
          <a:solidFill>
            <a:srgbClr val="FFFF00"/>
          </a:solidFill>
        </p:spPr>
        <p:txBody>
          <a:bodyPr wrap="none">
            <a:spAutoFit/>
          </a:bodyPr>
          <a:lstStyle/>
          <a:p>
            <a:pPr algn="ctr"/>
            <a:r>
              <a:rPr lang="en-US" sz="1100" b="1" dirty="0" smtClean="0">
                <a:solidFill>
                  <a:schemeClr val="tx1"/>
                </a:solidFill>
              </a:rPr>
              <a:t>MAC: 11:BA:AC:E5:A4:A9</a:t>
            </a:r>
          </a:p>
          <a:p>
            <a:pPr algn="ctr"/>
            <a:r>
              <a:rPr lang="en-US" sz="1100" b="1" dirty="0" smtClean="0">
                <a:solidFill>
                  <a:schemeClr val="accent3">
                    <a:lumMod val="50000"/>
                  </a:schemeClr>
                </a:solidFill>
              </a:rPr>
              <a:t>IP Address: 10.0.0.2</a:t>
            </a:r>
          </a:p>
          <a:p>
            <a:pPr algn="ctr"/>
            <a:r>
              <a:rPr lang="en-US" sz="1100" b="1" dirty="0" smtClean="0">
                <a:solidFill>
                  <a:schemeClr val="accent3">
                    <a:lumMod val="50000"/>
                  </a:schemeClr>
                </a:solidFill>
              </a:rPr>
              <a:t>Subnet mask: 255.0.0.0</a:t>
            </a:r>
          </a:p>
          <a:p>
            <a:pPr algn="ctr"/>
            <a:r>
              <a:rPr lang="en-US" sz="1100" b="1" dirty="0" smtClean="0">
                <a:solidFill>
                  <a:schemeClr val="accent3">
                    <a:lumMod val="50000"/>
                  </a:schemeClr>
                </a:solidFill>
              </a:rPr>
              <a:t>Gateway: 10.0.0.1</a:t>
            </a:r>
          </a:p>
        </p:txBody>
      </p:sp>
      <p:grpSp>
        <p:nvGrpSpPr>
          <p:cNvPr id="74" name="Group 73"/>
          <p:cNvGrpSpPr/>
          <p:nvPr/>
        </p:nvGrpSpPr>
        <p:grpSpPr>
          <a:xfrm>
            <a:off x="152400" y="1752601"/>
            <a:ext cx="2133600" cy="1354722"/>
            <a:chOff x="152400" y="1752601"/>
            <a:chExt cx="2133600" cy="1354722"/>
          </a:xfrm>
        </p:grpSpPr>
        <p:sp>
          <p:nvSpPr>
            <p:cNvPr id="14" name="Rectangle 13"/>
            <p:cNvSpPr/>
            <p:nvPr/>
          </p:nvSpPr>
          <p:spPr>
            <a:xfrm>
              <a:off x="152400" y="2507159"/>
              <a:ext cx="1981200" cy="600164"/>
            </a:xfrm>
            <a:prstGeom prst="rect">
              <a:avLst/>
            </a:prstGeom>
            <a:solidFill>
              <a:srgbClr val="FFFF00"/>
            </a:solidFill>
          </p:spPr>
          <p:txBody>
            <a:bodyPr wrap="square">
              <a:spAutoFit/>
            </a:bodyPr>
            <a:lstStyle/>
            <a:p>
              <a:pPr algn="ctr"/>
              <a:r>
                <a:rPr lang="en-US" sz="1100" b="1" dirty="0" smtClean="0">
                  <a:solidFill>
                    <a:schemeClr val="tx1"/>
                  </a:solidFill>
                </a:rPr>
                <a:t>MAC LAN: 11:11:11:44:44:44</a:t>
              </a:r>
            </a:p>
            <a:p>
              <a:pPr algn="ctr"/>
              <a:r>
                <a:rPr lang="en-US" sz="1100" b="1" dirty="0" smtClean="0">
                  <a:solidFill>
                    <a:schemeClr val="accent3">
                      <a:lumMod val="50000"/>
                    </a:schemeClr>
                  </a:solidFill>
                </a:rPr>
                <a:t>IP Address LAN: 10.0.0.1</a:t>
              </a:r>
            </a:p>
            <a:p>
              <a:pPr algn="ctr"/>
              <a:r>
                <a:rPr lang="en-US" sz="1100" b="1" dirty="0" smtClean="0">
                  <a:solidFill>
                    <a:schemeClr val="accent3">
                      <a:lumMod val="50000"/>
                    </a:schemeClr>
                  </a:solidFill>
                </a:rPr>
                <a:t>Subnet mask: 255.0.0.0</a:t>
              </a:r>
              <a:endParaRPr lang="en-US" sz="1100" b="1" dirty="0">
                <a:solidFill>
                  <a:schemeClr val="accent3">
                    <a:lumMod val="50000"/>
                  </a:schemeClr>
                </a:solidFill>
              </a:endParaRPr>
            </a:p>
          </p:txBody>
        </p:sp>
        <p:cxnSp>
          <p:nvCxnSpPr>
            <p:cNvPr id="17" name="Straight Arrow Connector 16"/>
            <p:cNvCxnSpPr>
              <a:stCxn id="14" idx="0"/>
            </p:cNvCxnSpPr>
            <p:nvPr/>
          </p:nvCxnSpPr>
          <p:spPr>
            <a:xfrm flipV="1">
              <a:off x="1143000" y="1752601"/>
              <a:ext cx="1143000" cy="7545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362200" y="609600"/>
            <a:ext cx="2041080" cy="1066800"/>
            <a:chOff x="2362200" y="609600"/>
            <a:chExt cx="2041080" cy="1066800"/>
          </a:xfrm>
        </p:grpSpPr>
        <p:sp>
          <p:nvSpPr>
            <p:cNvPr id="13" name="Rectangle 12"/>
            <p:cNvSpPr/>
            <p:nvPr/>
          </p:nvSpPr>
          <p:spPr>
            <a:xfrm>
              <a:off x="236220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11:11:11:55:55:55</a:t>
              </a:r>
            </a:p>
            <a:p>
              <a:pPr algn="ctr"/>
              <a:r>
                <a:rPr lang="en-US" sz="1050" b="1" dirty="0" smtClean="0">
                  <a:solidFill>
                    <a:srgbClr val="FF0000"/>
                  </a:solidFill>
                </a:rPr>
                <a:t>IP Address WAN: 13.15.1.101</a:t>
              </a:r>
            </a:p>
            <a:p>
              <a:pPr algn="ctr"/>
              <a:r>
                <a:rPr lang="en-US" sz="1050" b="1" dirty="0" smtClean="0">
                  <a:solidFill>
                    <a:srgbClr val="FF0000"/>
                  </a:solidFill>
                </a:rPr>
                <a:t>Subnet mask: 255.255.255.0</a:t>
              </a:r>
              <a:endParaRPr lang="en-US" sz="1050" b="1" dirty="0">
                <a:solidFill>
                  <a:srgbClr val="FF0000"/>
                </a:solidFill>
              </a:endParaRPr>
            </a:p>
          </p:txBody>
        </p:sp>
        <p:cxnSp>
          <p:nvCxnSpPr>
            <p:cNvPr id="18" name="Straight Arrow Connector 17"/>
            <p:cNvCxnSpPr>
              <a:stCxn id="13" idx="2"/>
            </p:cNvCxnSpPr>
            <p:nvPr/>
          </p:nvCxnSpPr>
          <p:spPr>
            <a:xfrm flipH="1">
              <a:off x="2514600" y="1186681"/>
              <a:ext cx="868140" cy="4897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229600" y="2362200"/>
            <a:ext cx="914400" cy="990600"/>
            <a:chOff x="8229600" y="2362200"/>
            <a:chExt cx="914400" cy="990600"/>
          </a:xfrm>
        </p:grpSpPr>
        <p:sp>
          <p:nvSpPr>
            <p:cNvPr id="37" name="Rounded Rectangular Callout 36"/>
            <p:cNvSpPr/>
            <p:nvPr/>
          </p:nvSpPr>
          <p:spPr>
            <a:xfrm>
              <a:off x="8229600" y="2362200"/>
              <a:ext cx="914400" cy="990600"/>
            </a:xfrm>
            <a:prstGeom prst="wedgeRoundRectCallout">
              <a:avLst>
                <a:gd name="adj1" fmla="val -76057"/>
                <a:gd name="adj2" fmla="val -4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05800" y="2971800"/>
              <a:ext cx="762000" cy="261610"/>
            </a:xfrm>
            <a:prstGeom prst="rect">
              <a:avLst/>
            </a:prstGeom>
            <a:solidFill>
              <a:srgbClr val="FFFF00"/>
            </a:solidFill>
          </p:spPr>
          <p:txBody>
            <a:bodyPr wrap="square">
              <a:spAutoFit/>
            </a:bodyPr>
            <a:lstStyle/>
            <a:p>
              <a:pPr algn="ctr"/>
              <a:r>
                <a:rPr lang="en-US" sz="1100" b="1" dirty="0" smtClean="0">
                  <a:solidFill>
                    <a:schemeClr val="tx1"/>
                  </a:solidFill>
                </a:rPr>
                <a:t>Port: 80</a:t>
              </a:r>
              <a:endParaRPr lang="en-US" sz="1100" b="1" dirty="0" smtClean="0">
                <a:solidFill>
                  <a:schemeClr val="accent3">
                    <a:lumMod val="50000"/>
                  </a:schemeClr>
                </a:solidFill>
              </a:endParaRPr>
            </a:p>
          </p:txBody>
        </p:sp>
        <p:pic>
          <p:nvPicPr>
            <p:cNvPr id="7170" name="Picture 2" descr="http://thinkjudd.com/wp-content/uploads/2013/01/imagem_internet2008.jpg"/>
            <p:cNvPicPr>
              <a:picLocks noChangeAspect="1" noChangeArrowheads="1"/>
            </p:cNvPicPr>
            <p:nvPr/>
          </p:nvPicPr>
          <p:blipFill>
            <a:blip r:embed="rId6" cstate="print"/>
            <a:srcRect/>
            <a:stretch>
              <a:fillRect/>
            </a:stretch>
          </p:blipFill>
          <p:spPr bwMode="auto">
            <a:xfrm>
              <a:off x="8458200" y="2438400"/>
              <a:ext cx="477556" cy="457200"/>
            </a:xfrm>
            <a:prstGeom prst="rect">
              <a:avLst/>
            </a:prstGeom>
            <a:noFill/>
          </p:spPr>
        </p:pic>
      </p:grpSp>
      <p:grpSp>
        <p:nvGrpSpPr>
          <p:cNvPr id="69" name="Group 68"/>
          <p:cNvGrpSpPr/>
          <p:nvPr/>
        </p:nvGrpSpPr>
        <p:grpSpPr>
          <a:xfrm>
            <a:off x="5486400" y="2133600"/>
            <a:ext cx="1920092" cy="1590764"/>
            <a:chOff x="5486400" y="2133600"/>
            <a:chExt cx="1920092" cy="1590764"/>
          </a:xfrm>
        </p:grpSpPr>
        <p:sp>
          <p:nvSpPr>
            <p:cNvPr id="40" name="Rectangle 39"/>
            <p:cNvSpPr/>
            <p:nvPr/>
          </p:nvSpPr>
          <p:spPr>
            <a:xfrm>
              <a:off x="5486400" y="3124200"/>
              <a:ext cx="1920092" cy="600164"/>
            </a:xfrm>
            <a:prstGeom prst="rect">
              <a:avLst/>
            </a:prstGeom>
            <a:solidFill>
              <a:srgbClr val="FFFF00"/>
            </a:solidFill>
          </p:spPr>
          <p:txBody>
            <a:bodyPr wrap="square">
              <a:spAutoFit/>
            </a:bodyPr>
            <a:lstStyle/>
            <a:p>
              <a:pPr algn="ctr"/>
              <a:r>
                <a:rPr lang="en-US" sz="1100" b="1" dirty="0" smtClean="0">
                  <a:solidFill>
                    <a:schemeClr val="tx1"/>
                  </a:solidFill>
                </a:rPr>
                <a:t>MAC LAN: </a:t>
              </a:r>
              <a:r>
                <a:rPr lang="en-US" sz="1100" b="1" dirty="0" smtClean="0"/>
                <a:t>22:</a:t>
              </a:r>
              <a:r>
                <a:rPr lang="en-US" sz="1100" b="1" dirty="0" smtClean="0">
                  <a:solidFill>
                    <a:schemeClr val="tx1"/>
                  </a:solidFill>
                </a:rPr>
                <a:t>11:11:44:44:44</a:t>
              </a:r>
            </a:p>
            <a:p>
              <a:pPr algn="ctr"/>
              <a:r>
                <a:rPr lang="en-US" sz="1100" b="1" dirty="0" smtClean="0">
                  <a:solidFill>
                    <a:schemeClr val="accent3">
                      <a:lumMod val="50000"/>
                    </a:schemeClr>
                  </a:solidFill>
                </a:rPr>
                <a:t>IP Address LAN: 130.150.20.1</a:t>
              </a:r>
            </a:p>
            <a:p>
              <a:pPr algn="ctr"/>
              <a:r>
                <a:rPr lang="en-US" sz="1100" b="1" dirty="0" smtClean="0">
                  <a:solidFill>
                    <a:schemeClr val="accent3">
                      <a:lumMod val="50000"/>
                    </a:schemeClr>
                  </a:solidFill>
                </a:rPr>
                <a:t>Subnet mask: 255.255.255.0</a:t>
              </a:r>
              <a:endParaRPr lang="en-US" sz="1100" b="1" dirty="0">
                <a:solidFill>
                  <a:schemeClr val="accent3">
                    <a:lumMod val="50000"/>
                  </a:schemeClr>
                </a:solidFill>
              </a:endParaRPr>
            </a:p>
          </p:txBody>
        </p:sp>
        <p:cxnSp>
          <p:nvCxnSpPr>
            <p:cNvPr id="41" name="Straight Arrow Connector 40"/>
            <p:cNvCxnSpPr>
              <a:stCxn id="40" idx="0"/>
            </p:cNvCxnSpPr>
            <p:nvPr/>
          </p:nvCxnSpPr>
          <p:spPr>
            <a:xfrm flipV="1">
              <a:off x="6446446" y="2133600"/>
              <a:ext cx="792554" cy="990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950520" y="609600"/>
            <a:ext cx="2041080" cy="1219200"/>
            <a:chOff x="6950520" y="609600"/>
            <a:chExt cx="2041080" cy="1219200"/>
          </a:xfrm>
        </p:grpSpPr>
        <p:sp>
          <p:nvSpPr>
            <p:cNvPr id="39" name="Rectangle 38"/>
            <p:cNvSpPr/>
            <p:nvPr/>
          </p:nvSpPr>
          <p:spPr>
            <a:xfrm>
              <a:off x="695052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:11:11:55:55:55</a:t>
              </a:r>
            </a:p>
            <a:p>
              <a:pPr algn="ctr"/>
              <a:r>
                <a:rPr lang="en-US" sz="1050" b="1" dirty="0" smtClean="0">
                  <a:solidFill>
                    <a:srgbClr val="FF0000"/>
                  </a:solidFill>
                </a:rPr>
                <a:t>IP Address WAN: 130.150.10.102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42" name="Straight Arrow Connector 41"/>
            <p:cNvCxnSpPr>
              <a:stCxn id="39" idx="2"/>
            </p:cNvCxnSpPr>
            <p:nvPr/>
          </p:nvCxnSpPr>
          <p:spPr>
            <a:xfrm flipH="1">
              <a:off x="7010400" y="1186681"/>
              <a:ext cx="960660" cy="6421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30" idx="2"/>
            <a:endCxn id="7173" idx="0"/>
          </p:cNvCxnSpPr>
          <p:nvPr/>
        </p:nvCxnSpPr>
        <p:spPr>
          <a:xfrm>
            <a:off x="3247310" y="1755362"/>
            <a:ext cx="7682" cy="454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209800" y="2209800"/>
            <a:ext cx="1981200" cy="1252954"/>
            <a:chOff x="2209800" y="2209800"/>
            <a:chExt cx="1981200" cy="1252954"/>
          </a:xfrm>
        </p:grpSpPr>
        <p:pic>
          <p:nvPicPr>
            <p:cNvPr id="7173" name="Picture 5" descr="http://www.iconshock.com/img_jpg/PLASTICXP/networking/jpg/128/dns_server_icon.jpg"/>
            <p:cNvPicPr>
              <a:picLocks noChangeAspect="1" noChangeArrowheads="1"/>
            </p:cNvPicPr>
            <p:nvPr/>
          </p:nvPicPr>
          <p:blipFill>
            <a:blip r:embed="rId7" cstate="print"/>
            <a:srcRect/>
            <a:stretch>
              <a:fillRect/>
            </a:stretch>
          </p:blipFill>
          <p:spPr bwMode="auto">
            <a:xfrm>
              <a:off x="2950192" y="2209800"/>
              <a:ext cx="609600" cy="609601"/>
            </a:xfrm>
            <a:prstGeom prst="rect">
              <a:avLst/>
            </a:prstGeom>
            <a:noFill/>
          </p:spPr>
        </p:pic>
        <p:sp>
          <p:nvSpPr>
            <p:cNvPr id="56" name="Rectangle 55"/>
            <p:cNvSpPr/>
            <p:nvPr/>
          </p:nvSpPr>
          <p:spPr>
            <a:xfrm>
              <a:off x="2209800" y="2862590"/>
              <a:ext cx="1981200" cy="600164"/>
            </a:xfrm>
            <a:prstGeom prst="rect">
              <a:avLst/>
            </a:prstGeom>
            <a:solidFill>
              <a:srgbClr val="FFFF00"/>
            </a:solidFill>
          </p:spPr>
          <p:txBody>
            <a:bodyPr wrap="square">
              <a:spAutoFit/>
            </a:bodyPr>
            <a:lstStyle/>
            <a:p>
              <a:pPr algn="ctr"/>
              <a:r>
                <a:rPr lang="en-US" sz="1100" b="1" dirty="0" smtClean="0">
                  <a:solidFill>
                    <a:schemeClr val="tx1"/>
                  </a:solidFill>
                </a:rPr>
                <a:t>DNS server</a:t>
              </a:r>
            </a:p>
            <a:p>
              <a:pPr algn="ctr"/>
              <a:r>
                <a:rPr lang="en-US" sz="1100" b="1" dirty="0" smtClean="0"/>
                <a:t>IP Address: 100.100.100.100</a:t>
              </a:r>
            </a:p>
            <a:p>
              <a:pPr algn="ctr"/>
              <a:r>
                <a:rPr lang="en-US" sz="1100" b="1" dirty="0" smtClean="0">
                  <a:solidFill>
                    <a:schemeClr val="accent3">
                      <a:lumMod val="50000"/>
                    </a:schemeClr>
                  </a:solidFill>
                </a:rPr>
                <a:t>Port: 53</a:t>
              </a:r>
            </a:p>
          </p:txBody>
        </p:sp>
      </p:grpSp>
      <p:grpSp>
        <p:nvGrpSpPr>
          <p:cNvPr id="71" name="Group 70"/>
          <p:cNvGrpSpPr/>
          <p:nvPr/>
        </p:nvGrpSpPr>
        <p:grpSpPr>
          <a:xfrm>
            <a:off x="4495800" y="1962109"/>
            <a:ext cx="2424752" cy="1053372"/>
            <a:chOff x="4495800" y="1962109"/>
            <a:chExt cx="2424752" cy="1053372"/>
          </a:xfrm>
        </p:grpSpPr>
        <p:sp>
          <p:nvSpPr>
            <p:cNvPr id="58" name="Rectangle 57"/>
            <p:cNvSpPr/>
            <p:nvPr/>
          </p:nvSpPr>
          <p:spPr>
            <a:xfrm>
              <a:off x="4495800" y="24384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:11:11:55:55:66</a:t>
              </a:r>
            </a:p>
            <a:p>
              <a:pPr algn="ctr"/>
              <a:r>
                <a:rPr lang="en-US" sz="1050" b="1" dirty="0" smtClean="0">
                  <a:solidFill>
                    <a:srgbClr val="FF0000"/>
                  </a:solidFill>
                </a:rPr>
                <a:t>IP Address WAN: 20.150.10.102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59" name="Straight Arrow Connector 58"/>
            <p:cNvCxnSpPr>
              <a:stCxn id="58" idx="0"/>
            </p:cNvCxnSpPr>
            <p:nvPr/>
          </p:nvCxnSpPr>
          <p:spPr>
            <a:xfrm flipV="1">
              <a:off x="5516340" y="1962109"/>
              <a:ext cx="1404212" cy="47629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7298623" y="3469944"/>
            <a:ext cx="1845377" cy="769441"/>
          </a:xfrm>
          <a:prstGeom prst="rect">
            <a:avLst/>
          </a:prstGeom>
          <a:solidFill>
            <a:srgbClr val="FFFF00"/>
          </a:solidFill>
        </p:spPr>
        <p:txBody>
          <a:bodyPr wrap="none">
            <a:spAutoFit/>
          </a:bodyPr>
          <a:lstStyle/>
          <a:p>
            <a:pPr algn="ctr"/>
            <a:r>
              <a:rPr lang="en-US" sz="1100" b="1" dirty="0" smtClean="0">
                <a:solidFill>
                  <a:schemeClr val="tx1"/>
                </a:solidFill>
              </a:rPr>
              <a:t>MAC: </a:t>
            </a:r>
            <a:r>
              <a:rPr lang="en-US" sz="1100" b="1" dirty="0" smtClean="0"/>
              <a:t>AA</a:t>
            </a:r>
            <a:r>
              <a:rPr lang="en-US" sz="1100" b="1" dirty="0" smtClean="0">
                <a:solidFill>
                  <a:schemeClr val="tx1"/>
                </a:solidFill>
              </a:rPr>
              <a:t>:BA:AC:E5:A4:A9</a:t>
            </a:r>
          </a:p>
          <a:p>
            <a:pPr algn="ctr"/>
            <a:r>
              <a:rPr lang="en-US" sz="1100" b="1" dirty="0" smtClean="0">
                <a:solidFill>
                  <a:schemeClr val="accent3">
                    <a:lumMod val="50000"/>
                  </a:schemeClr>
                </a:solidFill>
              </a:rPr>
              <a:t>IP Address: 130.150.20.2</a:t>
            </a:r>
          </a:p>
          <a:p>
            <a:pPr algn="ctr"/>
            <a:r>
              <a:rPr lang="en-US" sz="1100" b="1" dirty="0" smtClean="0">
                <a:solidFill>
                  <a:schemeClr val="accent3">
                    <a:lumMod val="50000"/>
                  </a:schemeClr>
                </a:solidFill>
              </a:rPr>
              <a:t>Subnet mask: 255.255.255.0</a:t>
            </a:r>
          </a:p>
          <a:p>
            <a:pPr algn="ctr"/>
            <a:r>
              <a:rPr lang="en-US" sz="1100" b="1" dirty="0" smtClean="0">
                <a:solidFill>
                  <a:schemeClr val="accent3">
                    <a:lumMod val="50000"/>
                  </a:schemeClr>
                </a:solidFill>
              </a:rPr>
              <a:t>Gateway: 130.150.20.1</a:t>
            </a:r>
          </a:p>
        </p:txBody>
      </p:sp>
      <p:graphicFrame>
        <p:nvGraphicFramePr>
          <p:cNvPr id="66" name="Table 65"/>
          <p:cNvGraphicFramePr>
            <a:graphicFrameLocks noGrp="1"/>
          </p:cNvGraphicFramePr>
          <p:nvPr/>
        </p:nvGraphicFramePr>
        <p:xfrm>
          <a:off x="2286000" y="3505200"/>
          <a:ext cx="1905000" cy="838200"/>
        </p:xfrm>
        <a:graphic>
          <a:graphicData uri="http://schemas.openxmlformats.org/drawingml/2006/table">
            <a:tbl>
              <a:tblPr firstRow="1" bandRow="1">
                <a:tableStyleId>{5C22544A-7EE6-4342-B048-85BDC9FD1C3A}</a:tableStyleId>
              </a:tblPr>
              <a:tblGrid>
                <a:gridCol w="952500"/>
                <a:gridCol w="952500"/>
              </a:tblGrid>
              <a:tr h="279400">
                <a:tc>
                  <a:txBody>
                    <a:bodyPr/>
                    <a:lstStyle/>
                    <a:p>
                      <a:pPr algn="ctr"/>
                      <a:r>
                        <a:rPr lang="en-US" sz="1100" dirty="0" smtClean="0"/>
                        <a:t>Domain</a:t>
                      </a:r>
                      <a:endParaRPr lang="en-US" sz="1100" dirty="0"/>
                    </a:p>
                  </a:txBody>
                  <a:tcPr/>
                </a:tc>
                <a:tc>
                  <a:txBody>
                    <a:bodyPr/>
                    <a:lstStyle/>
                    <a:p>
                      <a:pPr algn="ctr"/>
                      <a:r>
                        <a:rPr lang="en-US" sz="1100" dirty="0" smtClean="0"/>
                        <a:t>IP</a:t>
                      </a:r>
                      <a:endParaRPr lang="en-US" sz="1100" dirty="0"/>
                    </a:p>
                  </a:txBody>
                  <a:tcPr/>
                </a:tc>
              </a:tr>
              <a:tr h="279400">
                <a:tc>
                  <a:txBody>
                    <a:bodyPr/>
                    <a:lstStyle/>
                    <a:p>
                      <a:pPr algn="ctr"/>
                      <a:r>
                        <a:rPr lang="en-US" sz="1100" dirty="0" smtClean="0"/>
                        <a:t>Google.com</a:t>
                      </a:r>
                      <a:endParaRPr lang="en-US" sz="1100" dirty="0"/>
                    </a:p>
                  </a:txBody>
                  <a:tcPr/>
                </a:tc>
                <a:tc>
                  <a:txBody>
                    <a:bodyPr/>
                    <a:lstStyle/>
                    <a:p>
                      <a:pPr algn="ctr"/>
                      <a:r>
                        <a:rPr lang="en-US" sz="1100" b="1" dirty="0" smtClean="0">
                          <a:solidFill>
                            <a:schemeClr val="accent3">
                              <a:lumMod val="50000"/>
                            </a:schemeClr>
                          </a:solidFill>
                        </a:rPr>
                        <a:t>130.150.20.2</a:t>
                      </a:r>
                      <a:endParaRPr lang="en-US" sz="1100" dirty="0"/>
                    </a:p>
                  </a:txBody>
                  <a:tcPr/>
                </a:tc>
              </a:tr>
              <a:tr h="279400">
                <a:tc>
                  <a:txBody>
                    <a:bodyPr/>
                    <a:lstStyle/>
                    <a:p>
                      <a:pPr algn="ctr"/>
                      <a:r>
                        <a:rPr lang="en-US" sz="1100" dirty="0" smtClean="0"/>
                        <a:t>…</a:t>
                      </a:r>
                      <a:endParaRPr lang="en-US" sz="1100" dirty="0"/>
                    </a:p>
                  </a:txBody>
                  <a:tcPr/>
                </a:tc>
                <a:tc>
                  <a:txBody>
                    <a:bodyPr/>
                    <a:lstStyle/>
                    <a:p>
                      <a:pPr algn="ctr"/>
                      <a:r>
                        <a:rPr lang="en-US" sz="1100" dirty="0" smtClean="0"/>
                        <a:t>…</a:t>
                      </a:r>
                      <a:endParaRPr lang="en-US" sz="1100" dirty="0"/>
                    </a:p>
                  </a:txBody>
                  <a:tcPr/>
                </a:tc>
              </a:tr>
            </a:tbl>
          </a:graphicData>
        </a:graphic>
      </p:graphicFrame>
      <p:grpSp>
        <p:nvGrpSpPr>
          <p:cNvPr id="97" name="Group 96"/>
          <p:cNvGrpSpPr/>
          <p:nvPr/>
        </p:nvGrpSpPr>
        <p:grpSpPr>
          <a:xfrm>
            <a:off x="1019810" y="4419600"/>
            <a:ext cx="7209790" cy="1938754"/>
            <a:chOff x="1019810" y="4419600"/>
            <a:chExt cx="7209790" cy="1938754"/>
          </a:xfrm>
        </p:grpSpPr>
        <p:pic>
          <p:nvPicPr>
            <p:cNvPr id="7176" name="Picture 8"/>
            <p:cNvPicPr>
              <a:picLocks noChangeAspect="1" noChangeArrowheads="1"/>
            </p:cNvPicPr>
            <p:nvPr/>
          </p:nvPicPr>
          <p:blipFill>
            <a:blip r:embed="rId8" cstate="print"/>
            <a:srcRect/>
            <a:stretch>
              <a:fillRect/>
            </a:stretch>
          </p:blipFill>
          <p:spPr bwMode="auto">
            <a:xfrm>
              <a:off x="1019810" y="4419600"/>
              <a:ext cx="7209790" cy="1188427"/>
            </a:xfrm>
            <a:prstGeom prst="rect">
              <a:avLst/>
            </a:prstGeom>
            <a:noFill/>
            <a:ln w="9525">
              <a:noFill/>
              <a:miter lim="800000"/>
              <a:headEnd/>
              <a:tailEnd/>
            </a:ln>
          </p:spPr>
        </p:pic>
        <p:sp>
          <p:nvSpPr>
            <p:cNvPr id="78" name="Rectangle 77"/>
            <p:cNvSpPr/>
            <p:nvPr/>
          </p:nvSpPr>
          <p:spPr>
            <a:xfrm>
              <a:off x="1981200" y="6019800"/>
              <a:ext cx="1143000" cy="338554"/>
            </a:xfrm>
            <a:prstGeom prst="rect">
              <a:avLst/>
            </a:prstGeom>
            <a:solidFill>
              <a:srgbClr val="FFFF00"/>
            </a:solidFill>
          </p:spPr>
          <p:txBody>
            <a:bodyPr wrap="square">
              <a:spAutoFit/>
            </a:bodyPr>
            <a:lstStyle/>
            <a:p>
              <a:pPr algn="ctr"/>
              <a:r>
                <a:rPr lang="en-US" sz="1600" b="1" dirty="0" smtClean="0"/>
                <a:t>Protocol</a:t>
              </a:r>
              <a:endParaRPr lang="en-US" sz="1100" b="1" dirty="0">
                <a:solidFill>
                  <a:schemeClr val="accent3">
                    <a:lumMod val="50000"/>
                  </a:schemeClr>
                </a:solidFill>
              </a:endParaRPr>
            </a:p>
          </p:txBody>
        </p:sp>
        <p:sp>
          <p:nvSpPr>
            <p:cNvPr id="79" name="Rectangle 78"/>
            <p:cNvSpPr/>
            <p:nvPr/>
          </p:nvSpPr>
          <p:spPr>
            <a:xfrm>
              <a:off x="4343400" y="6019800"/>
              <a:ext cx="1143000" cy="338554"/>
            </a:xfrm>
            <a:prstGeom prst="rect">
              <a:avLst/>
            </a:prstGeom>
            <a:solidFill>
              <a:srgbClr val="FFFF00"/>
            </a:solidFill>
          </p:spPr>
          <p:txBody>
            <a:bodyPr wrap="square">
              <a:spAutoFit/>
            </a:bodyPr>
            <a:lstStyle/>
            <a:p>
              <a:pPr algn="ctr"/>
              <a:r>
                <a:rPr lang="en-US" sz="1600" b="1" dirty="0" smtClean="0"/>
                <a:t>Domain</a:t>
              </a:r>
              <a:endParaRPr lang="en-US" sz="1100" b="1" dirty="0">
                <a:solidFill>
                  <a:schemeClr val="accent3">
                    <a:lumMod val="50000"/>
                  </a:schemeClr>
                </a:solidFill>
              </a:endParaRPr>
            </a:p>
          </p:txBody>
        </p:sp>
        <p:sp>
          <p:nvSpPr>
            <p:cNvPr id="80" name="Rectangle 79"/>
            <p:cNvSpPr/>
            <p:nvPr/>
          </p:nvSpPr>
          <p:spPr>
            <a:xfrm>
              <a:off x="6781800" y="5943600"/>
              <a:ext cx="838200" cy="338554"/>
            </a:xfrm>
            <a:prstGeom prst="rect">
              <a:avLst/>
            </a:prstGeom>
            <a:solidFill>
              <a:srgbClr val="FFFF00"/>
            </a:solidFill>
          </p:spPr>
          <p:txBody>
            <a:bodyPr wrap="square">
              <a:spAutoFit/>
            </a:bodyPr>
            <a:lstStyle/>
            <a:p>
              <a:pPr algn="ctr"/>
              <a:r>
                <a:rPr lang="en-US" sz="1600" b="1" dirty="0" smtClean="0"/>
                <a:t>Port</a:t>
              </a:r>
              <a:endParaRPr lang="en-US" sz="1600" b="1" dirty="0">
                <a:solidFill>
                  <a:schemeClr val="accent3">
                    <a:lumMod val="50000"/>
                  </a:schemeClr>
                </a:solidFill>
              </a:endParaRPr>
            </a:p>
          </p:txBody>
        </p:sp>
        <p:cxnSp>
          <p:nvCxnSpPr>
            <p:cNvPr id="81" name="Straight Arrow Connector 80"/>
            <p:cNvCxnSpPr>
              <a:stCxn id="78" idx="0"/>
            </p:cNvCxnSpPr>
            <p:nvPr/>
          </p:nvCxnSpPr>
          <p:spPr>
            <a:xfrm flipV="1">
              <a:off x="2552700" y="5410200"/>
              <a:ext cx="140970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9" idx="0"/>
            </p:cNvCxnSpPr>
            <p:nvPr/>
          </p:nvCxnSpPr>
          <p:spPr>
            <a:xfrm flipV="1">
              <a:off x="4914900" y="5486400"/>
              <a:ext cx="7239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0" idx="0"/>
            </p:cNvCxnSpPr>
            <p:nvPr/>
          </p:nvCxnSpPr>
          <p:spPr>
            <a:xfrm flipV="1">
              <a:off x="7200900" y="5410200"/>
              <a:ext cx="381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Searching Local DNS Cache for </a:t>
            </a:r>
            <a:br>
              <a:rPr lang="en-US" sz="2000" b="1" dirty="0" smtClean="0">
                <a:solidFill>
                  <a:schemeClr val="tx1"/>
                </a:solidFill>
              </a:rPr>
            </a:br>
            <a:r>
              <a:rPr lang="en-US" sz="2000" b="1" dirty="0" smtClean="0">
                <a:solidFill>
                  <a:schemeClr val="tx1"/>
                </a:solidFill>
              </a:rPr>
              <a:t>google.com</a:t>
            </a:r>
          </a:p>
        </p:txBody>
      </p:sp>
      <p:sp>
        <p:nvSpPr>
          <p:cNvPr id="100" name="Rectangle 99"/>
          <p:cNvSpPr/>
          <p:nvPr/>
        </p:nvSpPr>
        <p:spPr>
          <a:xfrm>
            <a:off x="2209800" y="4572000"/>
            <a:ext cx="5257800" cy="707886"/>
          </a:xfrm>
          <a:prstGeom prst="rect">
            <a:avLst/>
          </a:prstGeom>
          <a:solidFill>
            <a:srgbClr val="FF0000"/>
          </a:solidFill>
        </p:spPr>
        <p:txBody>
          <a:bodyPr wrap="square">
            <a:spAutoFit/>
          </a:bodyPr>
          <a:lstStyle/>
          <a:p>
            <a:pPr algn="ctr"/>
            <a:r>
              <a:rPr lang="en-US" sz="2000" b="1" dirty="0" smtClean="0"/>
              <a:t>g</a:t>
            </a:r>
            <a:r>
              <a:rPr lang="en-US" sz="2000" b="1" dirty="0" smtClean="0">
                <a:solidFill>
                  <a:schemeClr val="tx1"/>
                </a:solidFill>
              </a:rPr>
              <a:t>oogle.com</a:t>
            </a:r>
          </a:p>
          <a:p>
            <a:pPr algn="ctr"/>
            <a:r>
              <a:rPr lang="en-US" sz="2000" b="1" dirty="0" smtClean="0">
                <a:solidFill>
                  <a:schemeClr val="tx1"/>
                </a:solidFill>
              </a:rPr>
              <a:t>Not Found</a:t>
            </a:r>
          </a:p>
        </p:txBody>
      </p:sp>
      <p:sp>
        <p:nvSpPr>
          <p:cNvPr id="101" name="Rectangle 100"/>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Query DNS Server for </a:t>
            </a:r>
            <a:br>
              <a:rPr lang="en-US" sz="2000" b="1" dirty="0" smtClean="0">
                <a:solidFill>
                  <a:schemeClr val="tx1"/>
                </a:solidFill>
              </a:rPr>
            </a:br>
            <a:r>
              <a:rPr lang="en-US" sz="2000" b="1" dirty="0" smtClean="0">
                <a:solidFill>
                  <a:schemeClr val="tx1"/>
                </a:solidFill>
              </a:rPr>
              <a:t>google.com</a:t>
            </a:r>
          </a:p>
        </p:txBody>
      </p:sp>
      <p:sp>
        <p:nvSpPr>
          <p:cNvPr id="102" name="Rectangle 101"/>
          <p:cNvSpPr/>
          <p:nvPr/>
        </p:nvSpPr>
        <p:spPr>
          <a:xfrm>
            <a:off x="3124200" y="1504909"/>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209800" y="4705290"/>
            <a:ext cx="5257800" cy="400110"/>
          </a:xfrm>
          <a:prstGeom prst="rect">
            <a:avLst/>
          </a:prstGeom>
          <a:solidFill>
            <a:srgbClr val="FFFF00"/>
          </a:solidFill>
        </p:spPr>
        <p:txBody>
          <a:bodyPr wrap="square">
            <a:spAutoFit/>
          </a:bodyPr>
          <a:lstStyle/>
          <a:p>
            <a:pPr algn="ctr"/>
            <a:r>
              <a:rPr lang="en-US" sz="2000" b="1" dirty="0" smtClean="0">
                <a:solidFill>
                  <a:schemeClr val="tx1"/>
                </a:solidFill>
              </a:rPr>
              <a:t>Send URL to google</a:t>
            </a:r>
            <a:r>
              <a:rPr lang="en-US" sz="2000" b="1" dirty="0" smtClean="0"/>
              <a:t>.com</a:t>
            </a:r>
            <a:endParaRPr lang="en-US" sz="2000" b="1" dirty="0" smtClean="0">
              <a:solidFill>
                <a:schemeClr val="tx1"/>
              </a:solidFill>
            </a:endParaRPr>
          </a:p>
        </p:txBody>
      </p:sp>
      <p:grpSp>
        <p:nvGrpSpPr>
          <p:cNvPr id="121" name="Group 120"/>
          <p:cNvGrpSpPr/>
          <p:nvPr/>
        </p:nvGrpSpPr>
        <p:grpSpPr>
          <a:xfrm>
            <a:off x="152400" y="5410200"/>
            <a:ext cx="7010401" cy="1143000"/>
            <a:chOff x="-152401" y="8991600"/>
            <a:chExt cx="7010401" cy="1143000"/>
          </a:xfrm>
        </p:grpSpPr>
        <p:sp>
          <p:nvSpPr>
            <p:cNvPr id="106" name="Rectangle 105"/>
            <p:cNvSpPr/>
            <p:nvPr/>
          </p:nvSpPr>
          <p:spPr>
            <a:xfrm>
              <a:off x="2057400" y="8991600"/>
              <a:ext cx="4800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Send me the HTML code of google.com</a:t>
              </a:r>
              <a:endParaRPr lang="en-US" sz="1600" dirty="0"/>
            </a:p>
          </p:txBody>
        </p:sp>
        <p:sp>
          <p:nvSpPr>
            <p:cNvPr id="110" name="Rectangle 109"/>
            <p:cNvSpPr/>
            <p:nvPr/>
          </p:nvSpPr>
          <p:spPr>
            <a:xfrm>
              <a:off x="-152401" y="9372600"/>
              <a:ext cx="1905000" cy="338554"/>
            </a:xfrm>
            <a:prstGeom prst="rect">
              <a:avLst/>
            </a:prstGeom>
            <a:solidFill>
              <a:srgbClr val="FFFF00"/>
            </a:solidFill>
          </p:spPr>
          <p:txBody>
            <a:bodyPr wrap="square">
              <a:spAutoFit/>
            </a:bodyPr>
            <a:lstStyle/>
            <a:p>
              <a:pPr algn="ctr"/>
              <a:r>
                <a:rPr lang="en-US" sz="1600" b="1" dirty="0" smtClean="0"/>
                <a:t>Application Data</a:t>
              </a:r>
              <a:endParaRPr lang="en-US" sz="1100" b="1" dirty="0">
                <a:solidFill>
                  <a:schemeClr val="accent3">
                    <a:lumMod val="50000"/>
                  </a:schemeClr>
                </a:solidFill>
              </a:endParaRPr>
            </a:p>
          </p:txBody>
        </p:sp>
      </p:grpSp>
      <p:grpSp>
        <p:nvGrpSpPr>
          <p:cNvPr id="133" name="Group 132"/>
          <p:cNvGrpSpPr/>
          <p:nvPr/>
        </p:nvGrpSpPr>
        <p:grpSpPr>
          <a:xfrm>
            <a:off x="76200" y="3810000"/>
            <a:ext cx="8944690" cy="2743199"/>
            <a:chOff x="-228601" y="7391400"/>
            <a:chExt cx="8944690" cy="2743199"/>
          </a:xfrm>
        </p:grpSpPr>
        <p:grpSp>
          <p:nvGrpSpPr>
            <p:cNvPr id="119" name="Group 118"/>
            <p:cNvGrpSpPr/>
            <p:nvPr/>
          </p:nvGrpSpPr>
          <p:grpSpPr>
            <a:xfrm>
              <a:off x="-228601" y="7391400"/>
              <a:ext cx="7086601" cy="533400"/>
              <a:chOff x="-228601" y="8458200"/>
              <a:chExt cx="7086601" cy="533400"/>
            </a:xfrm>
          </p:grpSpPr>
          <p:sp>
            <p:nvSpPr>
              <p:cNvPr id="107" name="Rectangle 106"/>
              <p:cNvSpPr/>
              <p:nvPr/>
            </p:nvSpPr>
            <p:spPr>
              <a:xfrm>
                <a:off x="4495800" y="84582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Next Hop MAC</a:t>
                </a:r>
                <a:endParaRPr lang="en-US" sz="1600" dirty="0"/>
              </a:p>
            </p:txBody>
          </p:sp>
          <p:sp>
            <p:nvSpPr>
              <p:cNvPr id="108" name="Rectangle 107"/>
              <p:cNvSpPr/>
              <p:nvPr/>
            </p:nvSpPr>
            <p:spPr>
              <a:xfrm>
                <a:off x="2057400" y="845820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MAC</a:t>
                </a:r>
                <a:endParaRPr lang="en-US" sz="1600" dirty="0"/>
              </a:p>
            </p:txBody>
          </p:sp>
          <p:sp>
            <p:nvSpPr>
              <p:cNvPr id="109" name="Rectangle 108"/>
              <p:cNvSpPr/>
              <p:nvPr/>
            </p:nvSpPr>
            <p:spPr>
              <a:xfrm>
                <a:off x="-228601" y="8576846"/>
                <a:ext cx="2209800" cy="338554"/>
              </a:xfrm>
              <a:prstGeom prst="rect">
                <a:avLst/>
              </a:prstGeom>
              <a:solidFill>
                <a:srgbClr val="FFFF00"/>
              </a:solidFill>
            </p:spPr>
            <p:txBody>
              <a:bodyPr wrap="square">
                <a:spAutoFit/>
              </a:bodyPr>
              <a:lstStyle/>
              <a:p>
                <a:pPr algn="ctr"/>
                <a:r>
                  <a:rPr lang="en-US" sz="1600" b="1" dirty="0" smtClean="0"/>
                  <a:t>MAC Header</a:t>
                </a:r>
                <a:endParaRPr lang="en-US" sz="1100" b="1" dirty="0">
                  <a:solidFill>
                    <a:schemeClr val="accent3">
                      <a:lumMod val="50000"/>
                    </a:schemeClr>
                  </a:solidFill>
                </a:endParaRPr>
              </a:p>
            </p:txBody>
          </p:sp>
        </p:grpSp>
        <p:sp>
          <p:nvSpPr>
            <p:cNvPr id="128" name="Rectangle 127"/>
            <p:cNvSpPr/>
            <p:nvPr/>
          </p:nvSpPr>
          <p:spPr>
            <a:xfrm rot="5400000">
              <a:off x="7441912" y="8860422"/>
              <a:ext cx="2209800" cy="338554"/>
            </a:xfrm>
            <a:prstGeom prst="rect">
              <a:avLst/>
            </a:prstGeom>
            <a:solidFill>
              <a:srgbClr val="FFFF00"/>
            </a:solidFill>
          </p:spPr>
          <p:txBody>
            <a:bodyPr wrap="square">
              <a:spAutoFit/>
            </a:bodyPr>
            <a:lstStyle/>
            <a:p>
              <a:pPr algn="ctr"/>
              <a:r>
                <a:rPr lang="en-US" sz="1600" b="1" dirty="0" smtClean="0"/>
                <a:t>MAC Frame Data Field</a:t>
              </a:r>
              <a:endParaRPr lang="en-US" sz="1100" b="1" dirty="0">
                <a:solidFill>
                  <a:schemeClr val="accent3">
                    <a:lumMod val="50000"/>
                  </a:schemeClr>
                </a:solidFill>
              </a:endParaRPr>
            </a:p>
          </p:txBody>
        </p:sp>
      </p:grpSp>
      <p:grpSp>
        <p:nvGrpSpPr>
          <p:cNvPr id="132" name="Group 131"/>
          <p:cNvGrpSpPr/>
          <p:nvPr/>
        </p:nvGrpSpPr>
        <p:grpSpPr>
          <a:xfrm>
            <a:off x="0" y="4343400"/>
            <a:ext cx="8477251" cy="2209800"/>
            <a:chOff x="-304801" y="7924800"/>
            <a:chExt cx="8477251" cy="2209800"/>
          </a:xfrm>
        </p:grpSpPr>
        <p:grpSp>
          <p:nvGrpSpPr>
            <p:cNvPr id="120" name="Group 119"/>
            <p:cNvGrpSpPr/>
            <p:nvPr/>
          </p:nvGrpSpPr>
          <p:grpSpPr>
            <a:xfrm>
              <a:off x="-304801" y="7924800"/>
              <a:ext cx="7162801" cy="533400"/>
              <a:chOff x="-304801" y="7924800"/>
              <a:chExt cx="7162801" cy="533400"/>
            </a:xfrm>
          </p:grpSpPr>
          <p:sp>
            <p:nvSpPr>
              <p:cNvPr id="111" name="Rectangle 110"/>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IP</a:t>
                </a:r>
                <a:endParaRPr lang="en-US" sz="1600" dirty="0"/>
              </a:p>
            </p:txBody>
          </p:sp>
          <p:sp>
            <p:nvSpPr>
              <p:cNvPr id="112" name="Rectangle 111"/>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TTL</a:t>
                </a:r>
                <a:endParaRPr lang="en-US" dirty="0"/>
              </a:p>
            </p:txBody>
          </p:sp>
          <p:sp>
            <p:nvSpPr>
              <p:cNvPr id="113" name="Rectangle 112"/>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IP Header</a:t>
                </a:r>
                <a:endParaRPr lang="en-US" sz="1100" b="1" dirty="0">
                  <a:solidFill>
                    <a:schemeClr val="accent3">
                      <a:lumMod val="50000"/>
                    </a:schemeClr>
                  </a:solidFill>
                </a:endParaRPr>
              </a:p>
            </p:txBody>
          </p:sp>
          <p:sp>
            <p:nvSpPr>
              <p:cNvPr id="117" name="Rectangle 116"/>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IP</a:t>
                </a:r>
                <a:endParaRPr lang="en-US" sz="1600" dirty="0"/>
              </a:p>
            </p:txBody>
          </p:sp>
          <p:sp>
            <p:nvSpPr>
              <p:cNvPr id="118" name="Rectangle 117"/>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Protocol</a:t>
                </a:r>
                <a:endParaRPr lang="en-US" sz="1600" dirty="0"/>
              </a:p>
            </p:txBody>
          </p:sp>
        </p:grpSp>
        <p:sp>
          <p:nvSpPr>
            <p:cNvPr id="129" name="Rectangle 128"/>
            <p:cNvSpPr/>
            <p:nvPr/>
          </p:nvSpPr>
          <p:spPr>
            <a:xfrm rot="5400000">
              <a:off x="7041862" y="9004012"/>
              <a:ext cx="1676401" cy="584775"/>
            </a:xfrm>
            <a:prstGeom prst="rect">
              <a:avLst/>
            </a:prstGeom>
            <a:solidFill>
              <a:srgbClr val="FFFF00"/>
            </a:solidFill>
          </p:spPr>
          <p:txBody>
            <a:bodyPr wrap="square">
              <a:spAutoFit/>
            </a:bodyPr>
            <a:lstStyle/>
            <a:p>
              <a:pPr algn="ctr"/>
              <a:r>
                <a:rPr lang="en-US" sz="1600" b="1" dirty="0" smtClean="0"/>
                <a:t>IP Packet Data Field</a:t>
              </a:r>
              <a:endParaRPr lang="en-US" sz="1100" b="1" dirty="0">
                <a:solidFill>
                  <a:schemeClr val="accent3">
                    <a:lumMod val="50000"/>
                  </a:schemeClr>
                </a:solidFill>
              </a:endParaRPr>
            </a:p>
          </p:txBody>
        </p:sp>
      </p:grpSp>
      <p:grpSp>
        <p:nvGrpSpPr>
          <p:cNvPr id="131" name="Group 130"/>
          <p:cNvGrpSpPr/>
          <p:nvPr/>
        </p:nvGrpSpPr>
        <p:grpSpPr>
          <a:xfrm>
            <a:off x="0" y="4876800"/>
            <a:ext cx="7817823" cy="1676400"/>
            <a:chOff x="-304801" y="8458200"/>
            <a:chExt cx="7817823" cy="1676400"/>
          </a:xfrm>
        </p:grpSpPr>
        <p:grpSp>
          <p:nvGrpSpPr>
            <p:cNvPr id="122" name="Group 121"/>
            <p:cNvGrpSpPr/>
            <p:nvPr/>
          </p:nvGrpSpPr>
          <p:grpSpPr>
            <a:xfrm>
              <a:off x="-304801" y="8458200"/>
              <a:ext cx="7162801" cy="533400"/>
              <a:chOff x="-304801" y="7924800"/>
              <a:chExt cx="7162801" cy="533400"/>
            </a:xfrm>
          </p:grpSpPr>
          <p:sp>
            <p:nvSpPr>
              <p:cNvPr id="123" name="Rectangle 122"/>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Port</a:t>
                </a:r>
                <a:endParaRPr lang="en-US" sz="1600" dirty="0"/>
              </a:p>
            </p:txBody>
          </p:sp>
          <p:sp>
            <p:nvSpPr>
              <p:cNvPr id="124" name="Rectangle 123"/>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Ack</a:t>
                </a:r>
                <a:endParaRPr lang="en-US" dirty="0"/>
              </a:p>
            </p:txBody>
          </p:sp>
          <p:sp>
            <p:nvSpPr>
              <p:cNvPr id="125" name="Rectangle 124"/>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TCP Header</a:t>
                </a:r>
                <a:endParaRPr lang="en-US" sz="1100" b="1" dirty="0">
                  <a:solidFill>
                    <a:schemeClr val="accent3">
                      <a:lumMod val="50000"/>
                    </a:schemeClr>
                  </a:solidFill>
                </a:endParaRPr>
              </a:p>
            </p:txBody>
          </p:sp>
          <p:sp>
            <p:nvSpPr>
              <p:cNvPr id="126" name="Rectangle 125"/>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Port</a:t>
                </a:r>
                <a:endParaRPr lang="en-US" sz="1600" dirty="0"/>
              </a:p>
            </p:txBody>
          </p:sp>
          <p:sp>
            <p:nvSpPr>
              <p:cNvPr id="127" name="Rectangle 126"/>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Sequence</a:t>
                </a:r>
              </a:p>
              <a:p>
                <a:pPr algn="ctr"/>
                <a:r>
                  <a:rPr lang="en-US" sz="1400" dirty="0" smtClean="0"/>
                  <a:t>Number</a:t>
                </a:r>
                <a:endParaRPr lang="en-US" sz="1400" dirty="0"/>
              </a:p>
            </p:txBody>
          </p:sp>
        </p:grpSp>
        <p:sp>
          <p:nvSpPr>
            <p:cNvPr id="130" name="Rectangle 129"/>
            <p:cNvSpPr/>
            <p:nvPr/>
          </p:nvSpPr>
          <p:spPr>
            <a:xfrm rot="5400000">
              <a:off x="6679911" y="9301490"/>
              <a:ext cx="1143001" cy="523220"/>
            </a:xfrm>
            <a:prstGeom prst="rect">
              <a:avLst/>
            </a:prstGeom>
            <a:solidFill>
              <a:srgbClr val="FFFF00"/>
            </a:solidFill>
          </p:spPr>
          <p:txBody>
            <a:bodyPr wrap="square">
              <a:spAutoFit/>
            </a:bodyPr>
            <a:lstStyle/>
            <a:p>
              <a:pPr algn="ctr"/>
              <a:r>
                <a:rPr lang="en-US" sz="1400" b="1" dirty="0" smtClean="0"/>
                <a:t>TCP Segment Data Field</a:t>
              </a:r>
              <a:endParaRPr lang="en-US" sz="1050" b="1" dirty="0">
                <a:solidFill>
                  <a:schemeClr val="accent3">
                    <a:lumMod val="50000"/>
                  </a:schemeClr>
                </a:solidFill>
              </a:endParaRPr>
            </a:p>
          </p:txBody>
        </p:sp>
      </p:grpSp>
      <p:sp>
        <p:nvSpPr>
          <p:cNvPr id="134" name="Rectangle 133"/>
          <p:cNvSpPr/>
          <p:nvPr/>
        </p:nvSpPr>
        <p:spPr>
          <a:xfrm>
            <a:off x="2514601" y="4953000"/>
            <a:ext cx="1447800" cy="338554"/>
          </a:xfrm>
          <a:prstGeom prst="rect">
            <a:avLst/>
          </a:prstGeom>
          <a:solidFill>
            <a:srgbClr val="FFC000"/>
          </a:solidFill>
        </p:spPr>
        <p:txBody>
          <a:bodyPr wrap="square">
            <a:spAutoFit/>
          </a:bodyPr>
          <a:lstStyle/>
          <a:p>
            <a:pPr algn="ctr"/>
            <a:r>
              <a:rPr lang="en-US" sz="1600" b="1" dirty="0" smtClean="0"/>
              <a:t>23456</a:t>
            </a:r>
            <a:endParaRPr lang="en-US" sz="1100" b="1" dirty="0">
              <a:solidFill>
                <a:schemeClr val="accent3">
                  <a:lumMod val="50000"/>
                </a:schemeClr>
              </a:solidFill>
            </a:endParaRPr>
          </a:p>
        </p:txBody>
      </p:sp>
      <p:sp>
        <p:nvSpPr>
          <p:cNvPr id="135" name="Rectangle 134"/>
          <p:cNvSpPr/>
          <p:nvPr/>
        </p:nvSpPr>
        <p:spPr>
          <a:xfrm>
            <a:off x="4114801" y="4953000"/>
            <a:ext cx="1524000" cy="338554"/>
          </a:xfrm>
          <a:prstGeom prst="rect">
            <a:avLst/>
          </a:prstGeom>
          <a:solidFill>
            <a:srgbClr val="FFC000"/>
          </a:solidFill>
        </p:spPr>
        <p:txBody>
          <a:bodyPr wrap="square">
            <a:spAutoFit/>
          </a:bodyPr>
          <a:lstStyle/>
          <a:p>
            <a:pPr algn="ctr"/>
            <a:r>
              <a:rPr lang="en-US" sz="1600" b="1" dirty="0" smtClean="0"/>
              <a:t>80</a:t>
            </a:r>
            <a:endParaRPr lang="en-US" sz="1100" b="1" dirty="0">
              <a:solidFill>
                <a:schemeClr val="accent3">
                  <a:lumMod val="50000"/>
                </a:schemeClr>
              </a:solidFill>
            </a:endParaRPr>
          </a:p>
        </p:txBody>
      </p:sp>
      <p:sp>
        <p:nvSpPr>
          <p:cNvPr id="136" name="Rectangle 135"/>
          <p:cNvSpPr/>
          <p:nvPr/>
        </p:nvSpPr>
        <p:spPr>
          <a:xfrm>
            <a:off x="5791201" y="4953000"/>
            <a:ext cx="381000" cy="338554"/>
          </a:xfrm>
          <a:prstGeom prst="rect">
            <a:avLst/>
          </a:prstGeom>
          <a:solidFill>
            <a:srgbClr val="FFC000"/>
          </a:solidFill>
        </p:spPr>
        <p:txBody>
          <a:bodyPr wrap="square">
            <a:spAutoFit/>
          </a:bodyPr>
          <a:lstStyle/>
          <a:p>
            <a:pPr algn="ctr"/>
            <a:r>
              <a:rPr lang="en-US" sz="1600" b="1" dirty="0" smtClean="0"/>
              <a:t>0</a:t>
            </a:r>
            <a:endParaRPr lang="en-US" sz="1100" b="1" dirty="0">
              <a:solidFill>
                <a:schemeClr val="accent3">
                  <a:lumMod val="50000"/>
                </a:schemeClr>
              </a:solidFill>
            </a:endParaRPr>
          </a:p>
        </p:txBody>
      </p:sp>
      <p:sp>
        <p:nvSpPr>
          <p:cNvPr id="137" name="Rectangle 136"/>
          <p:cNvSpPr/>
          <p:nvPr/>
        </p:nvSpPr>
        <p:spPr>
          <a:xfrm>
            <a:off x="6324601" y="4972050"/>
            <a:ext cx="762000" cy="338554"/>
          </a:xfrm>
          <a:prstGeom prst="rect">
            <a:avLst/>
          </a:prstGeom>
          <a:solidFill>
            <a:srgbClr val="FFC000"/>
          </a:solidFill>
        </p:spPr>
        <p:txBody>
          <a:bodyPr wrap="square">
            <a:spAutoFit/>
          </a:bodyPr>
          <a:lstStyle/>
          <a:p>
            <a:pPr algn="ctr"/>
            <a:r>
              <a:rPr lang="en-US" sz="1600" b="1" dirty="0" smtClean="0"/>
              <a:t>1</a:t>
            </a:r>
            <a:endParaRPr lang="en-US" sz="1100" b="1" dirty="0">
              <a:solidFill>
                <a:schemeClr val="accent3">
                  <a:lumMod val="50000"/>
                </a:schemeClr>
              </a:solidFill>
            </a:endParaRPr>
          </a:p>
        </p:txBody>
      </p:sp>
      <p:sp>
        <p:nvSpPr>
          <p:cNvPr id="138" name="Rectangle 137"/>
          <p:cNvSpPr/>
          <p:nvPr/>
        </p:nvSpPr>
        <p:spPr>
          <a:xfrm>
            <a:off x="2514601" y="445770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10.0.0.2</a:t>
            </a:r>
            <a:endParaRPr lang="en-US" sz="1100" b="1" dirty="0">
              <a:solidFill>
                <a:sysClr val="windowText" lastClr="000000"/>
              </a:solidFill>
            </a:endParaRPr>
          </a:p>
        </p:txBody>
      </p:sp>
      <p:sp>
        <p:nvSpPr>
          <p:cNvPr id="139" name="Rectangle 138"/>
          <p:cNvSpPr/>
          <p:nvPr/>
        </p:nvSpPr>
        <p:spPr>
          <a:xfrm>
            <a:off x="4191001" y="443865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130.150.20.2</a:t>
            </a:r>
            <a:endParaRPr lang="en-US" sz="1100" b="1" dirty="0">
              <a:solidFill>
                <a:sysClr val="windowText" lastClr="000000"/>
              </a:solidFill>
            </a:endParaRPr>
          </a:p>
        </p:txBody>
      </p:sp>
      <p:sp>
        <p:nvSpPr>
          <p:cNvPr id="140" name="Rectangle 139"/>
          <p:cNvSpPr/>
          <p:nvPr/>
        </p:nvSpPr>
        <p:spPr>
          <a:xfrm>
            <a:off x="5753101" y="4438650"/>
            <a:ext cx="457200" cy="338554"/>
          </a:xfrm>
          <a:prstGeom prst="rect">
            <a:avLst/>
          </a:prstGeom>
          <a:solidFill>
            <a:srgbClr val="FFC000"/>
          </a:solidFill>
        </p:spPr>
        <p:txBody>
          <a:bodyPr wrap="square">
            <a:spAutoFit/>
          </a:bodyPr>
          <a:lstStyle/>
          <a:p>
            <a:pPr algn="ctr"/>
            <a:r>
              <a:rPr lang="en-US" sz="1600" b="1" dirty="0" smtClean="0"/>
              <a:t>57</a:t>
            </a:r>
            <a:endParaRPr lang="en-US" sz="1100" b="1" dirty="0">
              <a:solidFill>
                <a:schemeClr val="accent3">
                  <a:lumMod val="50000"/>
                </a:schemeClr>
              </a:solidFill>
            </a:endParaRPr>
          </a:p>
        </p:txBody>
      </p:sp>
      <p:sp>
        <p:nvSpPr>
          <p:cNvPr id="141" name="Rectangle 140"/>
          <p:cNvSpPr/>
          <p:nvPr/>
        </p:nvSpPr>
        <p:spPr>
          <a:xfrm>
            <a:off x="6324601" y="4438650"/>
            <a:ext cx="762000" cy="338554"/>
          </a:xfrm>
          <a:prstGeom prst="rect">
            <a:avLst/>
          </a:prstGeom>
          <a:solidFill>
            <a:srgbClr val="FFC000"/>
          </a:solidFill>
        </p:spPr>
        <p:txBody>
          <a:bodyPr wrap="square">
            <a:spAutoFit/>
          </a:bodyPr>
          <a:lstStyle/>
          <a:p>
            <a:pPr algn="ctr"/>
            <a:r>
              <a:rPr lang="en-US" sz="1600" b="1" dirty="0" smtClean="0"/>
              <a:t>6: TCP</a:t>
            </a:r>
            <a:endParaRPr lang="en-US" sz="1100" b="1" dirty="0">
              <a:solidFill>
                <a:schemeClr val="accent3">
                  <a:lumMod val="50000"/>
                </a:schemeClr>
              </a:solidFill>
            </a:endParaRPr>
          </a:p>
        </p:txBody>
      </p:sp>
      <p:sp>
        <p:nvSpPr>
          <p:cNvPr id="142" name="Rectangle 141"/>
          <p:cNvSpPr/>
          <p:nvPr/>
        </p:nvSpPr>
        <p:spPr>
          <a:xfrm>
            <a:off x="2514601" y="3928646"/>
            <a:ext cx="2209800" cy="338554"/>
          </a:xfrm>
          <a:prstGeom prst="rect">
            <a:avLst/>
          </a:prstGeom>
          <a:solidFill>
            <a:srgbClr val="FFC000"/>
          </a:solidFill>
        </p:spPr>
        <p:txBody>
          <a:bodyPr wrap="square">
            <a:spAutoFit/>
          </a:bodyPr>
          <a:lstStyle/>
          <a:p>
            <a:pPr algn="ctr"/>
            <a:r>
              <a:rPr lang="en-US" sz="1600" b="1" dirty="0" smtClean="0"/>
              <a:t>11:BA:AC:E5:A4:A9</a:t>
            </a:r>
            <a:endParaRPr lang="en-US" sz="1100" b="1" dirty="0">
              <a:solidFill>
                <a:sysClr val="windowText" lastClr="000000"/>
              </a:solidFill>
            </a:endParaRPr>
          </a:p>
        </p:txBody>
      </p:sp>
      <p:sp>
        <p:nvSpPr>
          <p:cNvPr id="143" name="Rectangle 142"/>
          <p:cNvSpPr/>
          <p:nvPr/>
        </p:nvSpPr>
        <p:spPr>
          <a:xfrm>
            <a:off x="4876801" y="3905250"/>
            <a:ext cx="2209800" cy="338554"/>
          </a:xfrm>
          <a:prstGeom prst="rect">
            <a:avLst/>
          </a:prstGeom>
          <a:solidFill>
            <a:srgbClr val="FFC000"/>
          </a:solidFill>
        </p:spPr>
        <p:txBody>
          <a:bodyPr wrap="square">
            <a:spAutoFit/>
          </a:bodyPr>
          <a:lstStyle/>
          <a:p>
            <a:pPr algn="ctr"/>
            <a:r>
              <a:rPr lang="en-US" sz="1600" b="1" dirty="0" smtClean="0"/>
              <a:t>11:11:11:44:44:44</a:t>
            </a:r>
            <a:endParaRPr lang="en-US" sz="1100" b="1" dirty="0">
              <a:solidFill>
                <a:sysClr val="windowText" lastClr="000000"/>
              </a:solidFill>
            </a:endParaRPr>
          </a:p>
        </p:txBody>
      </p:sp>
      <p:sp>
        <p:nvSpPr>
          <p:cNvPr id="144" name="Rectangle 143"/>
          <p:cNvSpPr/>
          <p:nvPr/>
        </p:nvSpPr>
        <p:spPr>
          <a:xfrm>
            <a:off x="1676400" y="1524000"/>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514600" y="4457700"/>
            <a:ext cx="1447800" cy="338554"/>
          </a:xfrm>
          <a:prstGeom prst="rect">
            <a:avLst/>
          </a:prstGeom>
          <a:solidFill>
            <a:srgbClr val="92D050"/>
          </a:solidFill>
        </p:spPr>
        <p:txBody>
          <a:bodyPr wrap="square">
            <a:spAutoFit/>
          </a:bodyPr>
          <a:lstStyle/>
          <a:p>
            <a:pPr algn="ctr"/>
            <a:r>
              <a:rPr lang="en-US" sz="1600" b="1" dirty="0" smtClean="0"/>
              <a:t>13.15.1.101</a:t>
            </a:r>
            <a:endParaRPr lang="en-US" sz="1100" b="1" dirty="0"/>
          </a:p>
        </p:txBody>
      </p:sp>
      <p:sp>
        <p:nvSpPr>
          <p:cNvPr id="146" name="Rectangle 145"/>
          <p:cNvSpPr/>
          <p:nvPr/>
        </p:nvSpPr>
        <p:spPr>
          <a:xfrm>
            <a:off x="2514600" y="3924300"/>
            <a:ext cx="2209800" cy="338554"/>
          </a:xfrm>
          <a:prstGeom prst="rect">
            <a:avLst/>
          </a:prstGeom>
          <a:solidFill>
            <a:srgbClr val="92D050"/>
          </a:solidFill>
        </p:spPr>
        <p:txBody>
          <a:bodyPr wrap="square">
            <a:spAutoFit/>
          </a:bodyPr>
          <a:lstStyle/>
          <a:p>
            <a:pPr algn="ctr"/>
            <a:r>
              <a:rPr lang="en-US" sz="1600" b="1" dirty="0" smtClean="0"/>
              <a:t>11:11:11:55:55:55</a:t>
            </a:r>
            <a:endParaRPr lang="en-US" sz="1100" b="1" dirty="0"/>
          </a:p>
        </p:txBody>
      </p:sp>
      <p:sp>
        <p:nvSpPr>
          <p:cNvPr id="149" name="Rectangle 148"/>
          <p:cNvSpPr/>
          <p:nvPr/>
        </p:nvSpPr>
        <p:spPr>
          <a:xfrm>
            <a:off x="5734050" y="4438650"/>
            <a:ext cx="533400" cy="338554"/>
          </a:xfrm>
          <a:prstGeom prst="rect">
            <a:avLst/>
          </a:prstGeom>
          <a:solidFill>
            <a:srgbClr val="92D050"/>
          </a:solidFill>
        </p:spPr>
        <p:txBody>
          <a:bodyPr wrap="square">
            <a:spAutoFit/>
          </a:bodyPr>
          <a:lstStyle/>
          <a:p>
            <a:pPr algn="ctr"/>
            <a:r>
              <a:rPr lang="en-US" sz="1600" b="1" dirty="0" smtClean="0"/>
              <a:t>56</a:t>
            </a:r>
            <a:endParaRPr lang="en-US" sz="1100" b="1" dirty="0"/>
          </a:p>
        </p:txBody>
      </p:sp>
      <p:sp>
        <p:nvSpPr>
          <p:cNvPr id="150" name="Rectangle 149"/>
          <p:cNvSpPr/>
          <p:nvPr/>
        </p:nvSpPr>
        <p:spPr>
          <a:xfrm>
            <a:off x="4419600" y="1143000"/>
            <a:ext cx="533400" cy="261610"/>
          </a:xfrm>
          <a:prstGeom prst="rect">
            <a:avLst/>
          </a:prstGeom>
          <a:solidFill>
            <a:srgbClr val="FFFF00"/>
          </a:solidFill>
        </p:spPr>
        <p:txBody>
          <a:bodyPr wrap="square">
            <a:spAutoFit/>
          </a:bodyPr>
          <a:lstStyle/>
          <a:p>
            <a:pPr algn="ctr"/>
            <a:r>
              <a:rPr lang="en-US" sz="1100" b="1" dirty="0" smtClean="0">
                <a:solidFill>
                  <a:schemeClr val="tx1"/>
                </a:solidFill>
              </a:rPr>
              <a:t>R1</a:t>
            </a:r>
            <a:endParaRPr lang="en-US" sz="1100" b="1" dirty="0" smtClean="0">
              <a:solidFill>
                <a:schemeClr val="accent3">
                  <a:lumMod val="50000"/>
                </a:schemeClr>
              </a:solidFill>
            </a:endParaRPr>
          </a:p>
        </p:txBody>
      </p:sp>
      <p:sp>
        <p:nvSpPr>
          <p:cNvPr id="151" name="Rectangle 150"/>
          <p:cNvSpPr/>
          <p:nvPr/>
        </p:nvSpPr>
        <p:spPr>
          <a:xfrm>
            <a:off x="4038600" y="2329190"/>
            <a:ext cx="533400" cy="261610"/>
          </a:xfrm>
          <a:prstGeom prst="rect">
            <a:avLst/>
          </a:prstGeom>
          <a:solidFill>
            <a:srgbClr val="FFFF00"/>
          </a:solidFill>
        </p:spPr>
        <p:txBody>
          <a:bodyPr wrap="square">
            <a:spAutoFit/>
          </a:bodyPr>
          <a:lstStyle/>
          <a:p>
            <a:pPr algn="ctr"/>
            <a:r>
              <a:rPr lang="en-US" sz="1100" b="1" dirty="0" smtClean="0">
                <a:solidFill>
                  <a:schemeClr val="tx1"/>
                </a:solidFill>
              </a:rPr>
              <a:t>R2</a:t>
            </a:r>
            <a:endParaRPr lang="en-US" sz="1100" b="1" dirty="0" smtClean="0">
              <a:solidFill>
                <a:schemeClr val="accent3">
                  <a:lumMod val="50000"/>
                </a:schemeClr>
              </a:solidFill>
            </a:endParaRPr>
          </a:p>
        </p:txBody>
      </p:sp>
      <p:sp>
        <p:nvSpPr>
          <p:cNvPr id="152" name="Rectangle 151"/>
          <p:cNvSpPr/>
          <p:nvPr/>
        </p:nvSpPr>
        <p:spPr>
          <a:xfrm rot="1884296">
            <a:off x="3196735" y="1937556"/>
            <a:ext cx="1004692" cy="268386"/>
          </a:xfrm>
          <a:prstGeom prst="rect">
            <a:avLst/>
          </a:prstGeom>
          <a:solidFill>
            <a:srgbClr val="FF0000"/>
          </a:solidFill>
        </p:spPr>
        <p:txBody>
          <a:bodyPr wrap="square">
            <a:spAutoFit/>
          </a:bodyPr>
          <a:lstStyle/>
          <a:p>
            <a:pPr algn="ctr"/>
            <a:r>
              <a:rPr lang="en-US" sz="1100" b="1" dirty="0" smtClean="0"/>
              <a:t>Cost = 100</a:t>
            </a:r>
            <a:endParaRPr lang="en-US" sz="1100" b="1" dirty="0" smtClean="0">
              <a:solidFill>
                <a:schemeClr val="accent3">
                  <a:lumMod val="50000"/>
                </a:schemeClr>
              </a:solidFill>
            </a:endParaRPr>
          </a:p>
        </p:txBody>
      </p:sp>
      <p:sp>
        <p:nvSpPr>
          <p:cNvPr id="153" name="Rectangle 152"/>
          <p:cNvSpPr/>
          <p:nvPr/>
        </p:nvSpPr>
        <p:spPr>
          <a:xfrm>
            <a:off x="3657600" y="1643390"/>
            <a:ext cx="838200" cy="261610"/>
          </a:xfrm>
          <a:prstGeom prst="rect">
            <a:avLst/>
          </a:prstGeom>
          <a:solidFill>
            <a:srgbClr val="FF0000"/>
          </a:solidFill>
        </p:spPr>
        <p:txBody>
          <a:bodyPr wrap="square">
            <a:spAutoFit/>
          </a:bodyPr>
          <a:lstStyle/>
          <a:p>
            <a:pPr algn="ctr"/>
            <a:r>
              <a:rPr lang="en-US" sz="1100" b="1" dirty="0" smtClean="0">
                <a:solidFill>
                  <a:schemeClr val="tx1"/>
                </a:solidFill>
              </a:rPr>
              <a:t>Cost = 50</a:t>
            </a:r>
            <a:endParaRPr lang="en-US" sz="1100" b="1" dirty="0" smtClean="0">
              <a:solidFill>
                <a:schemeClr val="accent3">
                  <a:lumMod val="50000"/>
                </a:schemeClr>
              </a:solidFill>
            </a:endParaRPr>
          </a:p>
        </p:txBody>
      </p:sp>
      <p:sp>
        <p:nvSpPr>
          <p:cNvPr id="154" name="Rectangle 153"/>
          <p:cNvSpPr/>
          <p:nvPr/>
        </p:nvSpPr>
        <p:spPr>
          <a:xfrm>
            <a:off x="5734050" y="4438650"/>
            <a:ext cx="533400" cy="338554"/>
          </a:xfrm>
          <a:prstGeom prst="rect">
            <a:avLst/>
          </a:prstGeom>
          <a:solidFill>
            <a:srgbClr val="FF0000"/>
          </a:solidFill>
        </p:spPr>
        <p:txBody>
          <a:bodyPr wrap="square">
            <a:spAutoFit/>
          </a:bodyPr>
          <a:lstStyle/>
          <a:p>
            <a:pPr algn="ctr"/>
            <a:r>
              <a:rPr lang="en-US" sz="1600" b="1" dirty="0" smtClean="0"/>
              <a:t>55</a:t>
            </a:r>
            <a:endParaRPr lang="en-US" sz="1100" b="1" dirty="0"/>
          </a:p>
        </p:txBody>
      </p:sp>
      <p:sp>
        <p:nvSpPr>
          <p:cNvPr id="155" name="Rectangle 154"/>
          <p:cNvSpPr/>
          <p:nvPr/>
        </p:nvSpPr>
        <p:spPr>
          <a:xfrm>
            <a:off x="2476500" y="3905250"/>
            <a:ext cx="2209800" cy="338554"/>
          </a:xfrm>
          <a:prstGeom prst="rect">
            <a:avLst/>
          </a:prstGeom>
          <a:solidFill>
            <a:srgbClr val="FF0000"/>
          </a:solidFill>
        </p:spPr>
        <p:txBody>
          <a:bodyPr wrap="square">
            <a:spAutoFit/>
          </a:bodyPr>
          <a:lstStyle/>
          <a:p>
            <a:pPr algn="ctr"/>
            <a:r>
              <a:rPr lang="en-US" sz="1600" b="1" dirty="0" smtClean="0"/>
              <a:t>ISP1 MAC Address</a:t>
            </a:r>
            <a:endParaRPr lang="en-US" sz="1100" b="1" dirty="0"/>
          </a:p>
        </p:txBody>
      </p:sp>
      <p:sp>
        <p:nvSpPr>
          <p:cNvPr id="165" name="Rectangle 164"/>
          <p:cNvSpPr/>
          <p:nvPr/>
        </p:nvSpPr>
        <p:spPr>
          <a:xfrm>
            <a:off x="4876800" y="3909596"/>
            <a:ext cx="2209800" cy="338554"/>
          </a:xfrm>
          <a:prstGeom prst="rect">
            <a:avLst/>
          </a:prstGeom>
          <a:solidFill>
            <a:srgbClr val="92D050"/>
          </a:solidFill>
        </p:spPr>
        <p:txBody>
          <a:bodyPr wrap="square">
            <a:spAutoFit/>
          </a:bodyPr>
          <a:lstStyle/>
          <a:p>
            <a:pPr algn="ctr"/>
            <a:r>
              <a:rPr lang="en-US" sz="1600" b="1" dirty="0" smtClean="0"/>
              <a:t>ISP1 MAC Address</a:t>
            </a:r>
            <a:endParaRPr lang="en-US" sz="1100" b="1" dirty="0"/>
          </a:p>
        </p:txBody>
      </p:sp>
      <p:sp>
        <p:nvSpPr>
          <p:cNvPr id="148" name="Rectangle 147"/>
          <p:cNvSpPr/>
          <p:nvPr/>
        </p:nvSpPr>
        <p:spPr>
          <a:xfrm>
            <a:off x="4876800" y="3871496"/>
            <a:ext cx="2209800" cy="338554"/>
          </a:xfrm>
          <a:prstGeom prst="rect">
            <a:avLst/>
          </a:prstGeom>
          <a:solidFill>
            <a:srgbClr val="FF0000"/>
          </a:solidFill>
        </p:spPr>
        <p:txBody>
          <a:bodyPr wrap="square">
            <a:spAutoFit/>
          </a:bodyPr>
          <a:lstStyle/>
          <a:p>
            <a:pPr algn="ctr"/>
            <a:r>
              <a:rPr lang="en-US" sz="1600" b="1" dirty="0" smtClean="0"/>
              <a:t>R1 MAC Address</a:t>
            </a:r>
            <a:endParaRPr lang="en-US" sz="1100" b="1" dirty="0"/>
          </a:p>
        </p:txBody>
      </p:sp>
    </p:spTree>
    <p:extLst>
      <p:ext uri="{BB962C8B-B14F-4D97-AF65-F5344CB8AC3E}">
        <p14:creationId xmlns:p14="http://schemas.microsoft.com/office/powerpoint/2010/main" val="36151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7"/>
                                        </p:tgtEl>
                                      </p:cBhvr>
                                    </p:animEffect>
                                    <p:set>
                                      <p:cBhvr>
                                        <p:cTn id="56" dur="1" fill="hold">
                                          <p:stCondLst>
                                            <p:cond delay="499"/>
                                          </p:stCondLst>
                                        </p:cTn>
                                        <p:tgtEl>
                                          <p:spTgt spid="97"/>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99"/>
                                        </p:tgtEl>
                                      </p:cBhvr>
                                    </p:animEffect>
                                    <p:set>
                                      <p:cBhvr>
                                        <p:cTn id="65" dur="1" fill="hold">
                                          <p:stCondLst>
                                            <p:cond delay="499"/>
                                          </p:stCondLst>
                                        </p:cTn>
                                        <p:tgtEl>
                                          <p:spTgt spid="99"/>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500"/>
                                        <p:tgtEl>
                                          <p:spTgt spid="102"/>
                                        </p:tgtEl>
                                      </p:cBhvr>
                                    </p:animEffect>
                                  </p:childTnLst>
                                </p:cTn>
                              </p:par>
                            </p:childTnLst>
                          </p:cTn>
                        </p:par>
                        <p:par>
                          <p:cTn id="84" fill="hold">
                            <p:stCondLst>
                              <p:cond delay="500"/>
                            </p:stCondLst>
                            <p:childTnLst>
                              <p:par>
                                <p:cTn id="85" presetID="0" presetClass="path" presetSubtype="0" accel="50000" decel="50000" fill="hold" grpId="1" nodeType="afterEffect">
                                  <p:stCondLst>
                                    <p:cond delay="0"/>
                                  </p:stCondLst>
                                  <p:childTnLst>
                                    <p:animMotion origin="layout" path="M -3.33333E-6 0.0206 C 0.00834 0.02153 0.01667 0.02153 0.025 0.02338 C 0.04115 0.02685 0.03316 0.02732 0.04375 0.03449 C 0.04966 0.03843 0.0592 0.03912 0.06459 0.04005 C 0.08716 0.05 0.11233 0.04421 0.13542 0.04283 C 0.1375 0.04097 0.13941 0.03866 0.14167 0.03727 C 0.14566 0.03495 0.15417 0.03171 0.15417 0.03195 C 0.15625 0.03264 0.16007 0.03171 0.16042 0.03449 C 0.16337 0.05648 0.16459 0.10486 0.16459 0.13171 C 0.15365 0.13658 0.15122 0.14653 0.14792 0.15949 C 0.15157 0.18889 0.15521 0.17917 0.18125 0.17616 C 0.18264 0.1706 0.18403 0.16505 0.18542 0.15949 C 0.18611 0.15671 0.1875 0.15116 0.1875 0.15139 C 0.18542 0.15023 0.18316 0.14977 0.18125 0.14838 C 0.17691 0.14514 0.16875 0.13727 0.16875 0.1375 C 0.16598 0.10023 0.16459 0.06343 0.16459 0.02616 C 0.14289 0.02662 0.06146 0.03519 0.01875 0.02894 C 0.01858 0.02894 -0.01128 0.0206 -3.33333E-6 0.0206 Z " pathEditMode="relative" rAng="0" ptsTypes="ffffffffffffffffff">
                                      <p:cBhvr>
                                        <p:cTn id="86" dur="5000" fill="hold"/>
                                        <p:tgtEl>
                                          <p:spTgt spid="102"/>
                                        </p:tgtEl>
                                        <p:attrNameLst>
                                          <p:attrName>ppt_x</p:attrName>
                                          <p:attrName>ppt_y</p:attrName>
                                        </p:attrNameLst>
                                      </p:cBhvr>
                                      <p:rCtr x="8800" y="8400"/>
                                    </p:animMotion>
                                  </p:childTnLst>
                                </p:cTn>
                              </p:par>
                            </p:childTnLst>
                          </p:cTn>
                        </p:par>
                        <p:par>
                          <p:cTn id="87" fill="hold">
                            <p:stCondLst>
                              <p:cond delay="5500"/>
                            </p:stCondLst>
                            <p:childTnLst>
                              <p:par>
                                <p:cTn id="88" presetID="10" presetClass="exit" presetSubtype="0" fill="hold" grpId="2" nodeType="afterEffect">
                                  <p:stCondLst>
                                    <p:cond delay="0"/>
                                  </p:stCondLst>
                                  <p:childTnLst>
                                    <p:animEffect transition="out" filter="fade">
                                      <p:cBhvr>
                                        <p:cTn id="89" dur="500"/>
                                        <p:tgtEl>
                                          <p:spTgt spid="102"/>
                                        </p:tgtEl>
                                      </p:cBhvr>
                                    </p:animEffect>
                                    <p:set>
                                      <p:cBhvr>
                                        <p:cTn id="90" dur="1" fill="hold">
                                          <p:stCondLst>
                                            <p:cond delay="499"/>
                                          </p:stCondLst>
                                        </p:cTn>
                                        <p:tgtEl>
                                          <p:spTgt spid="102"/>
                                        </p:tgtEl>
                                        <p:attrNameLst>
                                          <p:attrName>style.visibility</p:attrName>
                                        </p:attrNameLst>
                                      </p:cBhvr>
                                      <p:to>
                                        <p:strVal val="hidden"/>
                                      </p:to>
                                    </p:set>
                                  </p:childTnLst>
                                </p:cTn>
                              </p:par>
                            </p:childTnLst>
                          </p:cTn>
                        </p:par>
                        <p:par>
                          <p:cTn id="91" fill="hold">
                            <p:stCondLst>
                              <p:cond delay="6000"/>
                            </p:stCondLst>
                            <p:childTnLst>
                              <p:par>
                                <p:cTn id="92" presetID="10" presetClass="exit" presetSubtype="0" fill="hold" grpId="1" nodeType="afterEffect">
                                  <p:stCondLst>
                                    <p:cond delay="0"/>
                                  </p:stCondLst>
                                  <p:childTnLst>
                                    <p:animEffect transition="out" filter="fade">
                                      <p:cBhvr>
                                        <p:cTn id="93" dur="500"/>
                                        <p:tgtEl>
                                          <p:spTgt spid="101"/>
                                        </p:tgtEl>
                                      </p:cBhvr>
                                    </p:animEffect>
                                    <p:set>
                                      <p:cBhvr>
                                        <p:cTn id="94" dur="1" fill="hold">
                                          <p:stCondLst>
                                            <p:cond delay="499"/>
                                          </p:stCondLst>
                                        </p:cTn>
                                        <p:tgtEl>
                                          <p:spTgt spid="10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103"/>
                                        </p:tgtEl>
                                      </p:cBhvr>
                                    </p:animEffect>
                                    <p:set>
                                      <p:cBhvr>
                                        <p:cTn id="104" dur="1" fill="hold">
                                          <p:stCondLst>
                                            <p:cond delay="499"/>
                                          </p:stCondLst>
                                        </p:cTn>
                                        <p:tgtEl>
                                          <p:spTgt spid="10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66"/>
                                        </p:tgtEl>
                                      </p:cBhvr>
                                    </p:animEffect>
                                    <p:set>
                                      <p:cBhvr>
                                        <p:cTn id="107" dur="1" fill="hold">
                                          <p:stCondLst>
                                            <p:cond delay="499"/>
                                          </p:stCondLst>
                                        </p:cTn>
                                        <p:tgtEl>
                                          <p:spTgt spid="66"/>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fade">
                                      <p:cBhvr>
                                        <p:cTn id="111" dur="500"/>
                                        <p:tgtEl>
                                          <p:spTgt spid="12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31"/>
                                        </p:tgtEl>
                                        <p:attrNameLst>
                                          <p:attrName>style.visibility</p:attrName>
                                        </p:attrNameLst>
                                      </p:cBhvr>
                                      <p:to>
                                        <p:strVal val="visible"/>
                                      </p:to>
                                    </p:set>
                                    <p:animEffect transition="in" filter="fade">
                                      <p:cBhvr>
                                        <p:cTn id="116" dur="500"/>
                                        <p:tgtEl>
                                          <p:spTgt spid="13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34"/>
                                        </p:tgtEl>
                                        <p:attrNameLst>
                                          <p:attrName>style.visibility</p:attrName>
                                        </p:attrNameLst>
                                      </p:cBhvr>
                                      <p:to>
                                        <p:strVal val="visible"/>
                                      </p:to>
                                    </p:set>
                                    <p:animEffect transition="in" filter="fade">
                                      <p:cBhvr>
                                        <p:cTn id="121" dur="500"/>
                                        <p:tgtEl>
                                          <p:spTgt spid="13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35"/>
                                        </p:tgtEl>
                                        <p:attrNameLst>
                                          <p:attrName>style.visibility</p:attrName>
                                        </p:attrNameLst>
                                      </p:cBhvr>
                                      <p:to>
                                        <p:strVal val="visible"/>
                                      </p:to>
                                    </p:set>
                                    <p:animEffect transition="in" filter="fade">
                                      <p:cBhvr>
                                        <p:cTn id="126" dur="500"/>
                                        <p:tgtEl>
                                          <p:spTgt spid="13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36"/>
                                        </p:tgtEl>
                                        <p:attrNameLst>
                                          <p:attrName>style.visibility</p:attrName>
                                        </p:attrNameLst>
                                      </p:cBhvr>
                                      <p:to>
                                        <p:strVal val="visible"/>
                                      </p:to>
                                    </p:set>
                                    <p:animEffect transition="in" filter="fade">
                                      <p:cBhvr>
                                        <p:cTn id="131" dur="500"/>
                                        <p:tgtEl>
                                          <p:spTgt spid="13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37"/>
                                        </p:tgtEl>
                                        <p:attrNameLst>
                                          <p:attrName>style.visibility</p:attrName>
                                        </p:attrNameLst>
                                      </p:cBhvr>
                                      <p:to>
                                        <p:strVal val="visible"/>
                                      </p:to>
                                    </p:set>
                                    <p:animEffect transition="in" filter="fade">
                                      <p:cBhvr>
                                        <p:cTn id="136" dur="500"/>
                                        <p:tgtEl>
                                          <p:spTgt spid="13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32"/>
                                        </p:tgtEl>
                                        <p:attrNameLst>
                                          <p:attrName>style.visibility</p:attrName>
                                        </p:attrNameLst>
                                      </p:cBhvr>
                                      <p:to>
                                        <p:strVal val="visible"/>
                                      </p:to>
                                    </p:set>
                                    <p:animEffect transition="in" filter="fade">
                                      <p:cBhvr>
                                        <p:cTn id="141" dur="500"/>
                                        <p:tgtEl>
                                          <p:spTgt spid="13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38"/>
                                        </p:tgtEl>
                                        <p:attrNameLst>
                                          <p:attrName>style.visibility</p:attrName>
                                        </p:attrNameLst>
                                      </p:cBhvr>
                                      <p:to>
                                        <p:strVal val="visible"/>
                                      </p:to>
                                    </p:set>
                                    <p:animEffect transition="in" filter="fade">
                                      <p:cBhvr>
                                        <p:cTn id="146" dur="500"/>
                                        <p:tgtEl>
                                          <p:spTgt spid="13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9"/>
                                        </p:tgtEl>
                                        <p:attrNameLst>
                                          <p:attrName>style.visibility</p:attrName>
                                        </p:attrNameLst>
                                      </p:cBhvr>
                                      <p:to>
                                        <p:strVal val="visible"/>
                                      </p:to>
                                    </p:set>
                                    <p:animEffect transition="in" filter="fade">
                                      <p:cBhvr>
                                        <p:cTn id="151" dur="500"/>
                                        <p:tgtEl>
                                          <p:spTgt spid="13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40"/>
                                        </p:tgtEl>
                                        <p:attrNameLst>
                                          <p:attrName>style.visibility</p:attrName>
                                        </p:attrNameLst>
                                      </p:cBhvr>
                                      <p:to>
                                        <p:strVal val="visible"/>
                                      </p:to>
                                    </p:set>
                                    <p:animEffect transition="in" filter="fade">
                                      <p:cBhvr>
                                        <p:cTn id="156" dur="500"/>
                                        <p:tgtEl>
                                          <p:spTgt spid="14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41"/>
                                        </p:tgtEl>
                                        <p:attrNameLst>
                                          <p:attrName>style.visibility</p:attrName>
                                        </p:attrNameLst>
                                      </p:cBhvr>
                                      <p:to>
                                        <p:strVal val="visible"/>
                                      </p:to>
                                    </p:set>
                                    <p:animEffect transition="in" filter="fade">
                                      <p:cBhvr>
                                        <p:cTn id="161" dur="500"/>
                                        <p:tgtEl>
                                          <p:spTgt spid="14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133"/>
                                        </p:tgtEl>
                                        <p:attrNameLst>
                                          <p:attrName>style.visibility</p:attrName>
                                        </p:attrNameLst>
                                      </p:cBhvr>
                                      <p:to>
                                        <p:strVal val="visible"/>
                                      </p:to>
                                    </p:set>
                                    <p:animEffect transition="in" filter="fade">
                                      <p:cBhvr>
                                        <p:cTn id="166" dur="500"/>
                                        <p:tgtEl>
                                          <p:spTgt spid="13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42"/>
                                        </p:tgtEl>
                                        <p:attrNameLst>
                                          <p:attrName>style.visibility</p:attrName>
                                        </p:attrNameLst>
                                      </p:cBhvr>
                                      <p:to>
                                        <p:strVal val="visible"/>
                                      </p:to>
                                    </p:set>
                                    <p:animEffect transition="in" filter="fade">
                                      <p:cBhvr>
                                        <p:cTn id="171" dur="500"/>
                                        <p:tgtEl>
                                          <p:spTgt spid="14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43"/>
                                        </p:tgtEl>
                                        <p:attrNameLst>
                                          <p:attrName>style.visibility</p:attrName>
                                        </p:attrNameLst>
                                      </p:cBhvr>
                                      <p:to>
                                        <p:strVal val="visible"/>
                                      </p:to>
                                    </p:set>
                                    <p:animEffect transition="in" filter="fade">
                                      <p:cBhvr>
                                        <p:cTn id="176" dur="500"/>
                                        <p:tgtEl>
                                          <p:spTgt spid="14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500"/>
                                        <p:tgtEl>
                                          <p:spTgt spid="144"/>
                                        </p:tgtEl>
                                      </p:cBhvr>
                                    </p:animEffect>
                                  </p:childTnLst>
                                </p:cTn>
                              </p:par>
                            </p:childTnLst>
                          </p:cTn>
                        </p:par>
                        <p:par>
                          <p:cTn id="182" fill="hold">
                            <p:stCondLst>
                              <p:cond delay="500"/>
                            </p:stCondLst>
                            <p:childTnLst>
                              <p:par>
                                <p:cTn id="183" presetID="63" presetClass="path" presetSubtype="0" accel="50000" decel="50000" fill="hold" grpId="1" nodeType="afterEffect">
                                  <p:stCondLst>
                                    <p:cond delay="0"/>
                                  </p:stCondLst>
                                  <p:childTnLst>
                                    <p:animMotion origin="layout" path="M -0.01667 -0.00162 L 0.05 0.02061 " pathEditMode="relative" rAng="0" ptsTypes="AA">
                                      <p:cBhvr>
                                        <p:cTn id="184" dur="2000" fill="hold"/>
                                        <p:tgtEl>
                                          <p:spTgt spid="144"/>
                                        </p:tgtEl>
                                        <p:attrNameLst>
                                          <p:attrName>ppt_x</p:attrName>
                                          <p:attrName>ppt_y</p:attrName>
                                        </p:attrNameLst>
                                      </p:cBhvr>
                                      <p:rCtr x="3300" y="1100"/>
                                    </p:animMotion>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45"/>
                                        </p:tgtEl>
                                        <p:attrNameLst>
                                          <p:attrName>style.visibility</p:attrName>
                                        </p:attrNameLst>
                                      </p:cBhvr>
                                      <p:to>
                                        <p:strVal val="visible"/>
                                      </p:to>
                                    </p:set>
                                    <p:animEffect transition="in" filter="fade">
                                      <p:cBhvr>
                                        <p:cTn id="189" dur="500"/>
                                        <p:tgtEl>
                                          <p:spTgt spid="145"/>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49"/>
                                        </p:tgtEl>
                                        <p:attrNameLst>
                                          <p:attrName>style.visibility</p:attrName>
                                        </p:attrNameLst>
                                      </p:cBhvr>
                                      <p:to>
                                        <p:strVal val="visible"/>
                                      </p:to>
                                    </p:set>
                                    <p:animEffect transition="in" filter="fade">
                                      <p:cBhvr>
                                        <p:cTn id="194" dur="500"/>
                                        <p:tgtEl>
                                          <p:spTgt spid="149"/>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146"/>
                                        </p:tgtEl>
                                        <p:attrNameLst>
                                          <p:attrName>style.visibility</p:attrName>
                                        </p:attrNameLst>
                                      </p:cBhvr>
                                      <p:to>
                                        <p:strVal val="visible"/>
                                      </p:to>
                                    </p:set>
                                    <p:animEffect transition="in" filter="fade">
                                      <p:cBhvr>
                                        <p:cTn id="199" dur="500"/>
                                        <p:tgtEl>
                                          <p:spTgt spid="146"/>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65"/>
                                        </p:tgtEl>
                                        <p:attrNameLst>
                                          <p:attrName>style.visibility</p:attrName>
                                        </p:attrNameLst>
                                      </p:cBhvr>
                                      <p:to>
                                        <p:strVal val="visible"/>
                                      </p:to>
                                    </p:set>
                                    <p:animEffect transition="in" filter="fade">
                                      <p:cBhvr>
                                        <p:cTn id="204" dur="500"/>
                                        <p:tgtEl>
                                          <p:spTgt spid="165"/>
                                        </p:tgtEl>
                                      </p:cBhvr>
                                    </p:animEffect>
                                  </p:childTnLst>
                                </p:cTn>
                              </p:par>
                            </p:childTnLst>
                          </p:cTn>
                        </p:par>
                      </p:childTnLst>
                    </p:cTn>
                  </p:par>
                  <p:par>
                    <p:cTn id="205" fill="hold">
                      <p:stCondLst>
                        <p:cond delay="indefinite"/>
                      </p:stCondLst>
                      <p:childTnLst>
                        <p:par>
                          <p:cTn id="206" fill="hold">
                            <p:stCondLst>
                              <p:cond delay="0"/>
                            </p:stCondLst>
                            <p:childTnLst>
                              <p:par>
                                <p:cTn id="207" presetID="63" presetClass="path" presetSubtype="0" accel="50000" decel="50000" fill="hold" grpId="2" nodeType="clickEffect">
                                  <p:stCondLst>
                                    <p:cond delay="0"/>
                                  </p:stCondLst>
                                  <p:childTnLst>
                                    <p:animMotion origin="layout" path="M 0.05833 0.02223 L 0.15833 -0.00949 " pathEditMode="relative" rAng="0" ptsTypes="AA">
                                      <p:cBhvr>
                                        <p:cTn id="208" dur="2000" fill="hold"/>
                                        <p:tgtEl>
                                          <p:spTgt spid="144"/>
                                        </p:tgtEl>
                                        <p:attrNameLst>
                                          <p:attrName>ppt_x</p:attrName>
                                          <p:attrName>ppt_y</p:attrName>
                                        </p:attrNameLst>
                                      </p:cBhvr>
                                      <p:rCtr x="5000" y="-1600"/>
                                    </p:animMotion>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2"/>
                                        </p:tgtEl>
                                        <p:attrNameLst>
                                          <p:attrName>style.visibility</p:attrName>
                                        </p:attrNameLst>
                                      </p:cBhvr>
                                      <p:to>
                                        <p:strVal val="visible"/>
                                      </p:to>
                                    </p:set>
                                    <p:animEffect transition="in" filter="fade">
                                      <p:cBhvr>
                                        <p:cTn id="213" dur="500"/>
                                        <p:tgtEl>
                                          <p:spTgt spid="15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3"/>
                                        </p:tgtEl>
                                        <p:attrNameLst>
                                          <p:attrName>style.visibility</p:attrName>
                                        </p:attrNameLst>
                                      </p:cBhvr>
                                      <p:to>
                                        <p:strVal val="visible"/>
                                      </p:to>
                                    </p:set>
                                    <p:animEffect transition="in" filter="fade">
                                      <p:cBhvr>
                                        <p:cTn id="216" dur="500"/>
                                        <p:tgtEl>
                                          <p:spTgt spid="153"/>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154"/>
                                        </p:tgtEl>
                                        <p:attrNameLst>
                                          <p:attrName>style.visibility</p:attrName>
                                        </p:attrNameLst>
                                      </p:cBhvr>
                                      <p:to>
                                        <p:strVal val="visible"/>
                                      </p:to>
                                    </p:set>
                                    <p:animEffect transition="in" filter="fade">
                                      <p:cBhvr>
                                        <p:cTn id="221" dur="500"/>
                                        <p:tgtEl>
                                          <p:spTgt spid="154"/>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155"/>
                                        </p:tgtEl>
                                        <p:attrNameLst>
                                          <p:attrName>style.visibility</p:attrName>
                                        </p:attrNameLst>
                                      </p:cBhvr>
                                      <p:to>
                                        <p:strVal val="visible"/>
                                      </p:to>
                                    </p:set>
                                    <p:animEffect transition="in" filter="fade">
                                      <p:cBhvr>
                                        <p:cTn id="226" dur="500"/>
                                        <p:tgtEl>
                                          <p:spTgt spid="155"/>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148"/>
                                        </p:tgtEl>
                                        <p:attrNameLst>
                                          <p:attrName>style.visibility</p:attrName>
                                        </p:attrNameLst>
                                      </p:cBhvr>
                                      <p:to>
                                        <p:strVal val="visible"/>
                                      </p:to>
                                    </p:set>
                                    <p:animEffect transition="in" filter="fade">
                                      <p:cBhvr>
                                        <p:cTn id="231" dur="500"/>
                                        <p:tgtEl>
                                          <p:spTgt spid="148"/>
                                        </p:tgtEl>
                                      </p:cBhvr>
                                    </p:animEffect>
                                  </p:childTnLst>
                                </p:cTn>
                              </p:par>
                            </p:childTnLst>
                          </p:cTn>
                        </p:par>
                      </p:childTnLst>
                    </p:cTn>
                  </p:par>
                  <p:par>
                    <p:cTn id="232" fill="hold">
                      <p:stCondLst>
                        <p:cond delay="indefinite"/>
                      </p:stCondLst>
                      <p:childTnLst>
                        <p:par>
                          <p:cTn id="233" fill="hold">
                            <p:stCondLst>
                              <p:cond delay="0"/>
                            </p:stCondLst>
                            <p:childTnLst>
                              <p:par>
                                <p:cTn id="234" presetID="0" presetClass="path" presetSubtype="0" accel="50000" decel="50000" fill="hold" grpId="3" nodeType="clickEffect">
                                  <p:stCondLst>
                                    <p:cond delay="0"/>
                                  </p:stCondLst>
                                  <p:childTnLst>
                                    <p:animMotion origin="layout" path="M 0.15781 -3.33333E-6 C 0.20851 -3.33333E-6 0.2592 -3.33333E-6 0.3099 -3.33333E-6 C 0.44323 -0.0037 0.37517 -0.00277 0.51406 -0.00277 C 0.52483 -0.00046 0.53021 0.00047 0.53906 0.00834 C 0.55017 0.03056 0.53559 0.00371 0.54948 0.02223 C 0.55122 0.02454 0.55191 0.02824 0.55365 0.03056 C 0.55764 0.03588 0.56111 0.03658 0.56615 0.03889 C 0.5684 0.04769 0.5691 0.05 0.57656 0.05 C 0.58438 0.05695 0.58455 0.06273 0.59323 0.06667 C 0.60243 0.07894 0.60955 0.08773 0.62031 0.09723 C 0.6217 0.1 0.62274 0.10324 0.62448 0.10556 C 0.62622 0.10787 0.62917 0.10857 0.63073 0.11111 C 0.64444 0.13218 0.63247 0.12477 0.64531 0.13056 C 0.65469 0.14306 0.66128 0.15973 0.6724 0.16945 C 0.675 0.17963 0.67448 0.17477 0.67448 0.18334 " pathEditMode="relative" rAng="0" ptsTypes="ffffffffffffffA">
                                      <p:cBhvr>
                                        <p:cTn id="235" dur="5000" fill="hold"/>
                                        <p:tgtEl>
                                          <p:spTgt spid="144"/>
                                        </p:tgtEl>
                                        <p:attrNameLst>
                                          <p:attrName>ppt_x</p:attrName>
                                          <p:attrName>ppt_y</p:attrName>
                                        </p:attrNameLst>
                                      </p:cBhvr>
                                      <p:rCtr x="25900" y="9000"/>
                                    </p:animMotion>
                                  </p:childTnLst>
                                </p:cTn>
                              </p:par>
                            </p:childTnLst>
                          </p:cTn>
                        </p:par>
                      </p:childTnLst>
                    </p:cTn>
                  </p:par>
                  <p:par>
                    <p:cTn id="236" fill="hold">
                      <p:stCondLst>
                        <p:cond delay="indefinite"/>
                      </p:stCondLst>
                      <p:childTnLst>
                        <p:par>
                          <p:cTn id="237" fill="hold">
                            <p:stCondLst>
                              <p:cond delay="0"/>
                            </p:stCondLst>
                            <p:childTnLst>
                              <p:par>
                                <p:cTn id="238" presetID="0" presetClass="path" presetSubtype="0" accel="50000" decel="50000" fill="hold" grpId="4" nodeType="clickEffect">
                                  <p:stCondLst>
                                    <p:cond delay="0"/>
                                  </p:stCondLst>
                                  <p:childTnLst>
                                    <p:animMotion origin="layout" path="M 0.67448 0.18333 C 0.66042 0.15833 0.6757 0.18287 0.66198 0.16667 C 0.65156 0.1544 0.64948 0.14722 0.63698 0.14167 C 0.63142 0.13033 0.62448 0.11852 0.61615 0.11111 C 0.61198 0.10278 0.60781 0.09445 0.60365 0.08611 C 0.60226 0.08333 0.60191 0.07894 0.59948 0.07778 C 0.5974 0.07685 0.59531 0.07593 0.59323 0.075 C 0.58941 0.05486 0.5849 0.04028 0.5849 0.01945 C 0.49879 0.02245 0.53351 0.02222 0.48073 0.02222 C 0.46545 0.02639 0.45278 0.0382 0.43698 0.04167 C 0.42153 0.04514 0.40625 0.05 0.39115 0.05556 C 0.38195 0.05903 0.36892 0.06065 0.3599 0.06667 C 0.35764 0.06806 0.3559 0.07083 0.35365 0.07222 C 0.34774 0.0757 0.31927 0.09028 0.31406 0.09167 C 0.31059 0.09259 0.30712 0.09329 0.30365 0.09445 C 0.30156 0.09514 0.2974 0.09722 0.2974 0.09745 C 0.29045 0.09445 0.28333 0.09236 0.27656 0.08889 C 0.26597 0.08357 0.26163 0.06921 0.24948 0.06389 C 0.2349 0.04445 0.25104 0.06343 0.23698 0.05278 C 0.22917 0.04676 0.22344 0.03704 0.21615 0.03056 C 0.21424 0.02894 0.21181 0.02917 0.2099 0.02778 C 0.20764 0.02639 0.2059 0.02361 0.20365 0.02222 C 0.19705 0.01783 0.18941 0.01829 0.18281 0.01389 C 0.17917 0.01158 0.17604 0.00787 0.1724 0.00556 C 0.14531 0.00648 0.11823 0.00579 0.09115 0.00833 C 0.08872 0.00857 0.08715 0.01273 0.0849 0.01389 C 0.08368 0.01458 0.08212 0.01389 0.08073 0.01389 C 0.07517 0.01296 0.06945 0.01296 0.06406 0.01111 C 0.06163 0.01019 0.06024 0.00671 0.05781 0.00556 C 0.05451 0.00394 0.05087 0.0037 0.0474 0.00278 C 0.03872 -0.00301 0.02795 -0.00972 0.01823 -0.01111 C 0.00781 -0.01273 -0.01302 -0.01389 -0.01302 -0.01366 " pathEditMode="relative" rAng="0" ptsTypes="fffffffffffffffffffffffffffffffA">
                                      <p:cBhvr>
                                        <p:cTn id="239" dur="5000" fill="hold"/>
                                        <p:tgtEl>
                                          <p:spTgt spid="144"/>
                                        </p:tgtEl>
                                        <p:attrNameLst>
                                          <p:attrName>ppt_x</p:attrName>
                                          <p:attrName>ppt_y</p:attrName>
                                        </p:attrNameLst>
                                      </p:cBhvr>
                                      <p:rCtr x="-34300" y="-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100" grpId="0" animBg="1"/>
      <p:bldP spid="100" grpId="1" animBg="1"/>
      <p:bldP spid="101" grpId="0" animBg="1"/>
      <p:bldP spid="101" grpId="1" animBg="1"/>
      <p:bldP spid="102" grpId="0" animBg="1"/>
      <p:bldP spid="102" grpId="1" animBg="1"/>
      <p:bldP spid="102" grpId="2" animBg="1"/>
      <p:bldP spid="103" grpId="0" animBg="1"/>
      <p:bldP spid="103" grpId="1"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4" grpId="1" animBg="1"/>
      <p:bldP spid="144" grpId="2" animBg="1"/>
      <p:bldP spid="144" grpId="3" animBg="1"/>
      <p:bldP spid="144" grpId="4" animBg="1"/>
      <p:bldP spid="145" grpId="0" animBg="1"/>
      <p:bldP spid="146" grpId="0" animBg="1"/>
      <p:bldP spid="149" grpId="0" animBg="1"/>
      <p:bldP spid="152" grpId="0" animBg="1"/>
      <p:bldP spid="153" grpId="0" animBg="1"/>
      <p:bldP spid="154" grpId="0" animBg="1"/>
      <p:bldP spid="155" grpId="0" animBg="1"/>
      <p:bldP spid="165" grpId="0" animBg="1"/>
      <p:bldP spid="1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985198" y="1066800"/>
            <a:ext cx="7181850" cy="2238375"/>
            <a:chOff x="985198" y="1066800"/>
            <a:chExt cx="7181850" cy="2238375"/>
          </a:xfrm>
        </p:grpSpPr>
        <p:pic>
          <p:nvPicPr>
            <p:cNvPr id="7174" name="Picture 6"/>
            <p:cNvPicPr>
              <a:picLocks noChangeAspect="1" noChangeArrowheads="1"/>
            </p:cNvPicPr>
            <p:nvPr/>
          </p:nvPicPr>
          <p:blipFill>
            <a:blip r:embed="rId3" cstate="print"/>
            <a:srcRect/>
            <a:stretch>
              <a:fillRect/>
            </a:stretch>
          </p:blipFill>
          <p:spPr bwMode="auto">
            <a:xfrm>
              <a:off x="985198" y="1066800"/>
              <a:ext cx="7181850" cy="2238375"/>
            </a:xfrm>
            <a:prstGeom prst="rect">
              <a:avLst/>
            </a:prstGeom>
            <a:noFill/>
            <a:ln w="9525">
              <a:noFill/>
              <a:miter lim="800000"/>
              <a:headEnd/>
              <a:tailEnd/>
            </a:ln>
          </p:spPr>
        </p:pic>
        <p:pic>
          <p:nvPicPr>
            <p:cNvPr id="2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2286000" y="1600200"/>
              <a:ext cx="273516" cy="293914"/>
            </a:xfrm>
            <a:prstGeom prst="rect">
              <a:avLst/>
            </a:prstGeom>
            <a:noFill/>
          </p:spPr>
        </p:pic>
        <p:pic>
          <p:nvPicPr>
            <p:cNvPr id="2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996752" y="1815152"/>
              <a:ext cx="273516" cy="293914"/>
            </a:xfrm>
            <a:prstGeom prst="rect">
              <a:avLst/>
            </a:prstGeom>
            <a:noFill/>
          </p:spPr>
        </p:pic>
        <p:pic>
          <p:nvPicPr>
            <p:cNvPr id="28"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191000" y="2084696"/>
              <a:ext cx="273516" cy="293914"/>
            </a:xfrm>
            <a:prstGeom prst="rect">
              <a:avLst/>
            </a:prstGeom>
            <a:noFill/>
          </p:spPr>
        </p:pic>
        <p:pic>
          <p:nvPicPr>
            <p:cNvPr id="29"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4550392" y="1434152"/>
              <a:ext cx="273516" cy="293914"/>
            </a:xfrm>
            <a:prstGeom prst="rect">
              <a:avLst/>
            </a:prstGeom>
            <a:noFill/>
          </p:spPr>
        </p:pic>
        <p:pic>
          <p:nvPicPr>
            <p:cNvPr id="30"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3110552" y="1461448"/>
              <a:ext cx="273516" cy="293914"/>
            </a:xfrm>
            <a:prstGeom prst="rect">
              <a:avLst/>
            </a:prstGeom>
            <a:noFill/>
          </p:spPr>
        </p:pic>
        <p:pic>
          <p:nvPicPr>
            <p:cNvPr id="33"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6477000" y="1371600"/>
              <a:ext cx="273516" cy="293914"/>
            </a:xfrm>
            <a:prstGeom prst="rect">
              <a:avLst/>
            </a:prstGeom>
            <a:noFill/>
          </p:spPr>
        </p:pic>
        <p:sp>
          <p:nvSpPr>
            <p:cNvPr id="35" name="Rectangle 34"/>
            <p:cNvSpPr/>
            <p:nvPr/>
          </p:nvSpPr>
          <p:spPr>
            <a:xfrm>
              <a:off x="1981200" y="1311294"/>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36" name="Rectangle 35"/>
            <p:cNvSpPr/>
            <p:nvPr/>
          </p:nvSpPr>
          <p:spPr>
            <a:xfrm>
              <a:off x="7315200" y="1795790"/>
              <a:ext cx="762000" cy="261610"/>
            </a:xfrm>
            <a:prstGeom prst="rect">
              <a:avLst/>
            </a:prstGeom>
            <a:solidFill>
              <a:srgbClr val="FFFF00"/>
            </a:solidFill>
          </p:spPr>
          <p:txBody>
            <a:bodyPr wrap="square">
              <a:spAutoFit/>
            </a:bodyPr>
            <a:lstStyle/>
            <a:p>
              <a:pPr algn="ctr"/>
              <a:r>
                <a:rPr lang="en-US" sz="1100" b="1" dirty="0" smtClean="0">
                  <a:solidFill>
                    <a:schemeClr val="tx1"/>
                  </a:solidFill>
                </a:rPr>
                <a:t>Gateway</a:t>
              </a:r>
              <a:endParaRPr lang="en-US" sz="1100" b="1" dirty="0" smtClean="0">
                <a:solidFill>
                  <a:schemeClr val="accent3">
                    <a:lumMod val="50000"/>
                  </a:schemeClr>
                </a:solidFill>
              </a:endParaRPr>
            </a:p>
          </p:txBody>
        </p:sp>
        <p:sp>
          <p:nvSpPr>
            <p:cNvPr id="48" name="Rectangle 47"/>
            <p:cNvSpPr/>
            <p:nvPr/>
          </p:nvSpPr>
          <p:spPr>
            <a:xfrm>
              <a:off x="3352800" y="126239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1</a:t>
              </a:r>
              <a:endParaRPr lang="en-US" sz="1100" b="1" dirty="0" smtClean="0">
                <a:solidFill>
                  <a:schemeClr val="accent3">
                    <a:lumMod val="50000"/>
                  </a:schemeClr>
                </a:solidFill>
              </a:endParaRPr>
            </a:p>
          </p:txBody>
        </p:sp>
        <p:sp>
          <p:nvSpPr>
            <p:cNvPr id="49" name="Rectangle 48"/>
            <p:cNvSpPr/>
            <p:nvPr/>
          </p:nvSpPr>
          <p:spPr>
            <a:xfrm>
              <a:off x="6400800" y="1066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2</a:t>
              </a:r>
              <a:endParaRPr lang="en-US" sz="1100" b="1" dirty="0" smtClean="0">
                <a:solidFill>
                  <a:schemeClr val="accent3">
                    <a:lumMod val="50000"/>
                  </a:schemeClr>
                </a:solidFill>
              </a:endParaRPr>
            </a:p>
          </p:txBody>
        </p:sp>
        <p:sp>
          <p:nvSpPr>
            <p:cNvPr id="50" name="Rectangle 49"/>
            <p:cNvSpPr/>
            <p:nvPr/>
          </p:nvSpPr>
          <p:spPr>
            <a:xfrm>
              <a:off x="5769592" y="1828800"/>
              <a:ext cx="533400" cy="261610"/>
            </a:xfrm>
            <a:prstGeom prst="rect">
              <a:avLst/>
            </a:prstGeom>
            <a:solidFill>
              <a:srgbClr val="FFFF00"/>
            </a:solidFill>
          </p:spPr>
          <p:txBody>
            <a:bodyPr wrap="square">
              <a:spAutoFit/>
            </a:bodyPr>
            <a:lstStyle/>
            <a:p>
              <a:pPr algn="ctr"/>
              <a:r>
                <a:rPr lang="en-US" sz="1100" b="1" dirty="0" smtClean="0">
                  <a:solidFill>
                    <a:schemeClr val="tx1"/>
                  </a:solidFill>
                </a:rPr>
                <a:t>ISP 3</a:t>
              </a:r>
              <a:endParaRPr lang="en-US" sz="1100" b="1" dirty="0" smtClean="0">
                <a:solidFill>
                  <a:schemeClr val="accent3">
                    <a:lumMod val="50000"/>
                  </a:schemeClr>
                </a:solidFill>
              </a:endParaRPr>
            </a:p>
          </p:txBody>
        </p:sp>
        <p:pic>
          <p:nvPicPr>
            <p:cNvPr id="34" name="Picture 4" descr="http://nuwan4u.files.wordpress.com/2011/08/cisco-router-icon.jpg"/>
            <p:cNvPicPr>
              <a:picLocks noChangeAspect="1" noChangeArrowheads="1"/>
            </p:cNvPicPr>
            <p:nvPr/>
          </p:nvPicPr>
          <p:blipFill>
            <a:blip r:embed="rId4" cstate="print"/>
            <a:srcRect l="9677" t="11599" r="12903" b="11073"/>
            <a:stretch>
              <a:fillRect/>
            </a:stretch>
          </p:blipFill>
          <p:spPr bwMode="auto">
            <a:xfrm>
              <a:off x="5902656" y="1600200"/>
              <a:ext cx="273516" cy="293914"/>
            </a:xfrm>
            <a:prstGeom prst="rect">
              <a:avLst/>
            </a:prstGeom>
            <a:noFill/>
          </p:spPr>
        </p:pic>
      </p:grpSp>
      <p:sp>
        <p:nvSpPr>
          <p:cNvPr id="2" name="Title 1"/>
          <p:cNvSpPr>
            <a:spLocks noGrp="1"/>
          </p:cNvSpPr>
          <p:nvPr>
            <p:ph type="title"/>
          </p:nvPr>
        </p:nvSpPr>
        <p:spPr>
          <a:xfrm>
            <a:off x="457200" y="76200"/>
            <a:ext cx="8229600" cy="533400"/>
          </a:xfrm>
        </p:spPr>
        <p:txBody>
          <a:bodyPr>
            <a:normAutofit fontScale="90000"/>
          </a:bodyPr>
          <a:lstStyle/>
          <a:p>
            <a:r>
              <a:rPr lang="en-US" sz="3600" dirty="0" smtClean="0"/>
              <a:t>Putting it all together</a:t>
            </a:r>
            <a:endParaRPr lang="en-US" sz="3600" dirty="0"/>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26</a:t>
            </a:fld>
            <a:endParaRPr lang="en-US"/>
          </a:p>
        </p:txBody>
      </p:sp>
      <p:grpSp>
        <p:nvGrpSpPr>
          <p:cNvPr id="67" name="Group 66"/>
          <p:cNvGrpSpPr/>
          <p:nvPr/>
        </p:nvGrpSpPr>
        <p:grpSpPr>
          <a:xfrm>
            <a:off x="0" y="1219200"/>
            <a:ext cx="914400" cy="990600"/>
            <a:chOff x="0" y="1219200"/>
            <a:chExt cx="914400" cy="990600"/>
          </a:xfrm>
        </p:grpSpPr>
        <p:sp>
          <p:nvSpPr>
            <p:cNvPr id="15" name="Rounded Rectangular Callout 14"/>
            <p:cNvSpPr/>
            <p:nvPr/>
          </p:nvSpPr>
          <p:spPr>
            <a:xfrm>
              <a:off x="0" y="1219200"/>
              <a:ext cx="914400" cy="990600"/>
            </a:xfrm>
            <a:prstGeom prst="wedgeRoundRectCallout">
              <a:avLst>
                <a:gd name="adj1" fmla="val 79167"/>
                <a:gd name="adj2" fmla="val 20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http://pad1.whstatic.com/images/thumb/9/9b/Google-Chrome-Logo.jpg/251px-Google-Chrom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295400"/>
              <a:ext cx="438882" cy="5053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1793544"/>
              <a:ext cx="914400" cy="261610"/>
            </a:xfrm>
            <a:prstGeom prst="rect">
              <a:avLst/>
            </a:prstGeom>
            <a:solidFill>
              <a:srgbClr val="FFFF00"/>
            </a:solidFill>
          </p:spPr>
          <p:txBody>
            <a:bodyPr wrap="square">
              <a:spAutoFit/>
            </a:bodyPr>
            <a:lstStyle/>
            <a:p>
              <a:r>
                <a:rPr lang="en-US" sz="1100" b="1" dirty="0" smtClean="0">
                  <a:solidFill>
                    <a:schemeClr val="tx1"/>
                  </a:solidFill>
                </a:rPr>
                <a:t>Port: 23456</a:t>
              </a:r>
              <a:endParaRPr lang="en-US" sz="1100" b="1" dirty="0" smtClean="0">
                <a:solidFill>
                  <a:schemeClr val="accent3">
                    <a:lumMod val="50000"/>
                  </a:schemeClr>
                </a:solidFill>
              </a:endParaRPr>
            </a:p>
          </p:txBody>
        </p:sp>
      </p:grpSp>
      <p:sp>
        <p:nvSpPr>
          <p:cNvPr id="12" name="Rectangle 11"/>
          <p:cNvSpPr/>
          <p:nvPr/>
        </p:nvSpPr>
        <p:spPr>
          <a:xfrm>
            <a:off x="533400" y="381000"/>
            <a:ext cx="1654619" cy="769441"/>
          </a:xfrm>
          <a:prstGeom prst="rect">
            <a:avLst/>
          </a:prstGeom>
          <a:solidFill>
            <a:srgbClr val="FFFF00"/>
          </a:solidFill>
        </p:spPr>
        <p:txBody>
          <a:bodyPr wrap="none">
            <a:spAutoFit/>
          </a:bodyPr>
          <a:lstStyle/>
          <a:p>
            <a:pPr algn="ctr"/>
            <a:r>
              <a:rPr lang="en-US" sz="1100" b="1" dirty="0" smtClean="0">
                <a:solidFill>
                  <a:schemeClr val="tx1"/>
                </a:solidFill>
              </a:rPr>
              <a:t>MAC: 11:BA:AC:E5:A4:A9</a:t>
            </a:r>
          </a:p>
          <a:p>
            <a:pPr algn="ctr"/>
            <a:r>
              <a:rPr lang="en-US" sz="1100" b="1" dirty="0" smtClean="0">
                <a:solidFill>
                  <a:schemeClr val="accent3">
                    <a:lumMod val="50000"/>
                  </a:schemeClr>
                </a:solidFill>
              </a:rPr>
              <a:t>IP Address: 10.0.0.2</a:t>
            </a:r>
          </a:p>
          <a:p>
            <a:pPr algn="ctr"/>
            <a:r>
              <a:rPr lang="en-US" sz="1100" b="1" dirty="0" smtClean="0">
                <a:solidFill>
                  <a:schemeClr val="accent3">
                    <a:lumMod val="50000"/>
                  </a:schemeClr>
                </a:solidFill>
              </a:rPr>
              <a:t>Subnet mask: 255.0.0.0</a:t>
            </a:r>
          </a:p>
          <a:p>
            <a:pPr algn="ctr"/>
            <a:r>
              <a:rPr lang="en-US" sz="1100" b="1" dirty="0" smtClean="0">
                <a:solidFill>
                  <a:schemeClr val="accent3">
                    <a:lumMod val="50000"/>
                  </a:schemeClr>
                </a:solidFill>
              </a:rPr>
              <a:t>Gateway: 10.0.0.1</a:t>
            </a:r>
          </a:p>
        </p:txBody>
      </p:sp>
      <p:grpSp>
        <p:nvGrpSpPr>
          <p:cNvPr id="74" name="Group 73"/>
          <p:cNvGrpSpPr/>
          <p:nvPr/>
        </p:nvGrpSpPr>
        <p:grpSpPr>
          <a:xfrm>
            <a:off x="152400" y="1752601"/>
            <a:ext cx="2133600" cy="1354722"/>
            <a:chOff x="152400" y="1752601"/>
            <a:chExt cx="2133600" cy="1354722"/>
          </a:xfrm>
        </p:grpSpPr>
        <p:sp>
          <p:nvSpPr>
            <p:cNvPr id="14" name="Rectangle 13"/>
            <p:cNvSpPr/>
            <p:nvPr/>
          </p:nvSpPr>
          <p:spPr>
            <a:xfrm>
              <a:off x="152400" y="2507159"/>
              <a:ext cx="1981200" cy="600164"/>
            </a:xfrm>
            <a:prstGeom prst="rect">
              <a:avLst/>
            </a:prstGeom>
            <a:solidFill>
              <a:srgbClr val="FFFF00"/>
            </a:solidFill>
          </p:spPr>
          <p:txBody>
            <a:bodyPr wrap="square">
              <a:spAutoFit/>
            </a:bodyPr>
            <a:lstStyle/>
            <a:p>
              <a:pPr algn="ctr"/>
              <a:r>
                <a:rPr lang="en-US" sz="1100" b="1" dirty="0" smtClean="0">
                  <a:solidFill>
                    <a:schemeClr val="tx1"/>
                  </a:solidFill>
                </a:rPr>
                <a:t>MAC LAN: 11:11:11:44:44:44</a:t>
              </a:r>
            </a:p>
            <a:p>
              <a:pPr algn="ctr"/>
              <a:r>
                <a:rPr lang="en-US" sz="1100" b="1" dirty="0" smtClean="0">
                  <a:solidFill>
                    <a:schemeClr val="accent3">
                      <a:lumMod val="50000"/>
                    </a:schemeClr>
                  </a:solidFill>
                </a:rPr>
                <a:t>IP Address LAN: 10.0.0.1</a:t>
              </a:r>
            </a:p>
            <a:p>
              <a:pPr algn="ctr"/>
              <a:r>
                <a:rPr lang="en-US" sz="1100" b="1" dirty="0" smtClean="0">
                  <a:solidFill>
                    <a:schemeClr val="accent3">
                      <a:lumMod val="50000"/>
                    </a:schemeClr>
                  </a:solidFill>
                </a:rPr>
                <a:t>Subnet mask: 255.0.0.0</a:t>
              </a:r>
              <a:endParaRPr lang="en-US" sz="1100" b="1" dirty="0">
                <a:solidFill>
                  <a:schemeClr val="accent3">
                    <a:lumMod val="50000"/>
                  </a:schemeClr>
                </a:solidFill>
              </a:endParaRPr>
            </a:p>
          </p:txBody>
        </p:sp>
        <p:cxnSp>
          <p:nvCxnSpPr>
            <p:cNvPr id="17" name="Straight Arrow Connector 16"/>
            <p:cNvCxnSpPr>
              <a:stCxn id="14" idx="0"/>
            </p:cNvCxnSpPr>
            <p:nvPr/>
          </p:nvCxnSpPr>
          <p:spPr>
            <a:xfrm flipV="1">
              <a:off x="1143000" y="1752601"/>
              <a:ext cx="1143000" cy="75455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2362200" y="609600"/>
            <a:ext cx="2041080" cy="1066800"/>
            <a:chOff x="2362200" y="609600"/>
            <a:chExt cx="2041080" cy="1066800"/>
          </a:xfrm>
        </p:grpSpPr>
        <p:sp>
          <p:nvSpPr>
            <p:cNvPr id="13" name="Rectangle 12"/>
            <p:cNvSpPr/>
            <p:nvPr/>
          </p:nvSpPr>
          <p:spPr>
            <a:xfrm>
              <a:off x="236220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11:11:11:55:55:55</a:t>
              </a:r>
            </a:p>
            <a:p>
              <a:pPr algn="ctr"/>
              <a:r>
                <a:rPr lang="en-US" sz="1050" b="1" dirty="0" smtClean="0">
                  <a:solidFill>
                    <a:srgbClr val="FF0000"/>
                  </a:solidFill>
                </a:rPr>
                <a:t>IP Address WAN: 13.15.1.101</a:t>
              </a:r>
            </a:p>
            <a:p>
              <a:pPr algn="ctr"/>
              <a:r>
                <a:rPr lang="en-US" sz="1050" b="1" dirty="0" smtClean="0">
                  <a:solidFill>
                    <a:srgbClr val="FF0000"/>
                  </a:solidFill>
                </a:rPr>
                <a:t>Subnet mask: 255.255.255.0</a:t>
              </a:r>
              <a:endParaRPr lang="en-US" sz="1050" b="1" dirty="0">
                <a:solidFill>
                  <a:srgbClr val="FF0000"/>
                </a:solidFill>
              </a:endParaRPr>
            </a:p>
          </p:txBody>
        </p:sp>
        <p:cxnSp>
          <p:nvCxnSpPr>
            <p:cNvPr id="18" name="Straight Arrow Connector 17"/>
            <p:cNvCxnSpPr>
              <a:stCxn id="13" idx="2"/>
            </p:cNvCxnSpPr>
            <p:nvPr/>
          </p:nvCxnSpPr>
          <p:spPr>
            <a:xfrm flipH="1">
              <a:off x="2514600" y="1186681"/>
              <a:ext cx="868140" cy="4897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8229600" y="2362200"/>
            <a:ext cx="914400" cy="990600"/>
            <a:chOff x="8229600" y="2362200"/>
            <a:chExt cx="914400" cy="990600"/>
          </a:xfrm>
        </p:grpSpPr>
        <p:sp>
          <p:nvSpPr>
            <p:cNvPr id="37" name="Rounded Rectangular Callout 36"/>
            <p:cNvSpPr/>
            <p:nvPr/>
          </p:nvSpPr>
          <p:spPr>
            <a:xfrm>
              <a:off x="8229600" y="2362200"/>
              <a:ext cx="914400" cy="990600"/>
            </a:xfrm>
            <a:prstGeom prst="wedgeRoundRectCallout">
              <a:avLst>
                <a:gd name="adj1" fmla="val -76057"/>
                <a:gd name="adj2" fmla="val -48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305800" y="2971800"/>
              <a:ext cx="762000" cy="261610"/>
            </a:xfrm>
            <a:prstGeom prst="rect">
              <a:avLst/>
            </a:prstGeom>
            <a:solidFill>
              <a:srgbClr val="FFFF00"/>
            </a:solidFill>
          </p:spPr>
          <p:txBody>
            <a:bodyPr wrap="square">
              <a:spAutoFit/>
            </a:bodyPr>
            <a:lstStyle/>
            <a:p>
              <a:pPr algn="ctr"/>
              <a:r>
                <a:rPr lang="en-US" sz="1100" b="1" dirty="0" smtClean="0">
                  <a:solidFill>
                    <a:schemeClr val="tx1"/>
                  </a:solidFill>
                </a:rPr>
                <a:t>Port: 80</a:t>
              </a:r>
              <a:endParaRPr lang="en-US" sz="1100" b="1" dirty="0" smtClean="0">
                <a:solidFill>
                  <a:schemeClr val="accent3">
                    <a:lumMod val="50000"/>
                  </a:schemeClr>
                </a:solidFill>
              </a:endParaRPr>
            </a:p>
          </p:txBody>
        </p:sp>
        <p:pic>
          <p:nvPicPr>
            <p:cNvPr id="7170" name="Picture 2" descr="http://thinkjudd.com/wp-content/uploads/2013/01/imagem_internet2008.jpg"/>
            <p:cNvPicPr>
              <a:picLocks noChangeAspect="1" noChangeArrowheads="1"/>
            </p:cNvPicPr>
            <p:nvPr/>
          </p:nvPicPr>
          <p:blipFill>
            <a:blip r:embed="rId6" cstate="print"/>
            <a:srcRect/>
            <a:stretch>
              <a:fillRect/>
            </a:stretch>
          </p:blipFill>
          <p:spPr bwMode="auto">
            <a:xfrm>
              <a:off x="8458200" y="2438400"/>
              <a:ext cx="477556" cy="457200"/>
            </a:xfrm>
            <a:prstGeom prst="rect">
              <a:avLst/>
            </a:prstGeom>
            <a:noFill/>
          </p:spPr>
        </p:pic>
      </p:grpSp>
      <p:grpSp>
        <p:nvGrpSpPr>
          <p:cNvPr id="69" name="Group 68"/>
          <p:cNvGrpSpPr/>
          <p:nvPr/>
        </p:nvGrpSpPr>
        <p:grpSpPr>
          <a:xfrm>
            <a:off x="5486400" y="2133600"/>
            <a:ext cx="1920092" cy="1590764"/>
            <a:chOff x="5486400" y="2133600"/>
            <a:chExt cx="1920092" cy="1590764"/>
          </a:xfrm>
        </p:grpSpPr>
        <p:sp>
          <p:nvSpPr>
            <p:cNvPr id="40" name="Rectangle 39"/>
            <p:cNvSpPr/>
            <p:nvPr/>
          </p:nvSpPr>
          <p:spPr>
            <a:xfrm>
              <a:off x="5486400" y="3124200"/>
              <a:ext cx="1920092" cy="600164"/>
            </a:xfrm>
            <a:prstGeom prst="rect">
              <a:avLst/>
            </a:prstGeom>
            <a:solidFill>
              <a:srgbClr val="FFFF00"/>
            </a:solidFill>
          </p:spPr>
          <p:txBody>
            <a:bodyPr wrap="square">
              <a:spAutoFit/>
            </a:bodyPr>
            <a:lstStyle/>
            <a:p>
              <a:pPr algn="ctr"/>
              <a:r>
                <a:rPr lang="en-US" sz="1100" b="1" dirty="0" smtClean="0">
                  <a:solidFill>
                    <a:schemeClr val="tx1"/>
                  </a:solidFill>
                </a:rPr>
                <a:t>MAC LAN: </a:t>
              </a:r>
              <a:r>
                <a:rPr lang="en-US" sz="1100" b="1" dirty="0" smtClean="0"/>
                <a:t>22:</a:t>
              </a:r>
              <a:r>
                <a:rPr lang="en-US" sz="1100" b="1" dirty="0" smtClean="0">
                  <a:solidFill>
                    <a:schemeClr val="tx1"/>
                  </a:solidFill>
                </a:rPr>
                <a:t>11:11:44:44:44</a:t>
              </a:r>
            </a:p>
            <a:p>
              <a:pPr algn="ctr"/>
              <a:r>
                <a:rPr lang="en-US" sz="1100" b="1" dirty="0" smtClean="0">
                  <a:solidFill>
                    <a:schemeClr val="accent3">
                      <a:lumMod val="50000"/>
                    </a:schemeClr>
                  </a:solidFill>
                </a:rPr>
                <a:t>IP Address LAN: 130.150.20.1</a:t>
              </a:r>
            </a:p>
            <a:p>
              <a:pPr algn="ctr"/>
              <a:r>
                <a:rPr lang="en-US" sz="1100" b="1" dirty="0" smtClean="0">
                  <a:solidFill>
                    <a:schemeClr val="accent3">
                      <a:lumMod val="50000"/>
                    </a:schemeClr>
                  </a:solidFill>
                </a:rPr>
                <a:t>Subnet mask: 255.255.255.0</a:t>
              </a:r>
              <a:endParaRPr lang="en-US" sz="1100" b="1" dirty="0">
                <a:solidFill>
                  <a:schemeClr val="accent3">
                    <a:lumMod val="50000"/>
                  </a:schemeClr>
                </a:solidFill>
              </a:endParaRPr>
            </a:p>
          </p:txBody>
        </p:sp>
        <p:cxnSp>
          <p:nvCxnSpPr>
            <p:cNvPr id="41" name="Straight Arrow Connector 40"/>
            <p:cNvCxnSpPr>
              <a:stCxn id="40" idx="0"/>
            </p:cNvCxnSpPr>
            <p:nvPr/>
          </p:nvCxnSpPr>
          <p:spPr>
            <a:xfrm flipV="1">
              <a:off x="6446446" y="2133600"/>
              <a:ext cx="792554" cy="990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950520" y="609600"/>
            <a:ext cx="2041080" cy="1219200"/>
            <a:chOff x="6950520" y="609600"/>
            <a:chExt cx="2041080" cy="1219200"/>
          </a:xfrm>
        </p:grpSpPr>
        <p:sp>
          <p:nvSpPr>
            <p:cNvPr id="39" name="Rectangle 38"/>
            <p:cNvSpPr/>
            <p:nvPr/>
          </p:nvSpPr>
          <p:spPr>
            <a:xfrm>
              <a:off x="6950520" y="6096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:11:11:55:55:55</a:t>
              </a:r>
            </a:p>
            <a:p>
              <a:pPr algn="ctr"/>
              <a:r>
                <a:rPr lang="en-US" sz="1050" b="1" dirty="0" smtClean="0">
                  <a:solidFill>
                    <a:srgbClr val="FF0000"/>
                  </a:solidFill>
                </a:rPr>
                <a:t>IP Address WAN: 130.150.10.102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42" name="Straight Arrow Connector 41"/>
            <p:cNvCxnSpPr>
              <a:stCxn id="39" idx="2"/>
            </p:cNvCxnSpPr>
            <p:nvPr/>
          </p:nvCxnSpPr>
          <p:spPr>
            <a:xfrm flipH="1">
              <a:off x="7010400" y="1186681"/>
              <a:ext cx="960660" cy="642119"/>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a:stCxn id="30" idx="2"/>
            <a:endCxn id="7173" idx="0"/>
          </p:cNvCxnSpPr>
          <p:nvPr/>
        </p:nvCxnSpPr>
        <p:spPr>
          <a:xfrm>
            <a:off x="3247310" y="1755362"/>
            <a:ext cx="7682" cy="454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2209800" y="2209800"/>
            <a:ext cx="1981200" cy="1252954"/>
            <a:chOff x="2209800" y="2209800"/>
            <a:chExt cx="1981200" cy="1252954"/>
          </a:xfrm>
        </p:grpSpPr>
        <p:pic>
          <p:nvPicPr>
            <p:cNvPr id="7173" name="Picture 5" descr="http://www.iconshock.com/img_jpg/PLASTICXP/networking/jpg/128/dns_server_icon.jpg"/>
            <p:cNvPicPr>
              <a:picLocks noChangeAspect="1" noChangeArrowheads="1"/>
            </p:cNvPicPr>
            <p:nvPr/>
          </p:nvPicPr>
          <p:blipFill>
            <a:blip r:embed="rId7" cstate="print"/>
            <a:srcRect/>
            <a:stretch>
              <a:fillRect/>
            </a:stretch>
          </p:blipFill>
          <p:spPr bwMode="auto">
            <a:xfrm>
              <a:off x="2950192" y="2209800"/>
              <a:ext cx="609600" cy="609601"/>
            </a:xfrm>
            <a:prstGeom prst="rect">
              <a:avLst/>
            </a:prstGeom>
            <a:noFill/>
          </p:spPr>
        </p:pic>
        <p:sp>
          <p:nvSpPr>
            <p:cNvPr id="56" name="Rectangle 55"/>
            <p:cNvSpPr/>
            <p:nvPr/>
          </p:nvSpPr>
          <p:spPr>
            <a:xfrm>
              <a:off x="2209800" y="2862590"/>
              <a:ext cx="1981200" cy="600164"/>
            </a:xfrm>
            <a:prstGeom prst="rect">
              <a:avLst/>
            </a:prstGeom>
            <a:solidFill>
              <a:srgbClr val="FFFF00"/>
            </a:solidFill>
          </p:spPr>
          <p:txBody>
            <a:bodyPr wrap="square">
              <a:spAutoFit/>
            </a:bodyPr>
            <a:lstStyle/>
            <a:p>
              <a:pPr algn="ctr"/>
              <a:r>
                <a:rPr lang="en-US" sz="1100" b="1" dirty="0" smtClean="0">
                  <a:solidFill>
                    <a:schemeClr val="tx1"/>
                  </a:solidFill>
                </a:rPr>
                <a:t>DNS server</a:t>
              </a:r>
            </a:p>
            <a:p>
              <a:pPr algn="ctr"/>
              <a:r>
                <a:rPr lang="en-US" sz="1100" b="1" dirty="0" smtClean="0"/>
                <a:t>IP Address: 100.100.100.100</a:t>
              </a:r>
            </a:p>
            <a:p>
              <a:pPr algn="ctr"/>
              <a:r>
                <a:rPr lang="en-US" sz="1100" b="1" dirty="0" smtClean="0">
                  <a:solidFill>
                    <a:schemeClr val="accent3">
                      <a:lumMod val="50000"/>
                    </a:schemeClr>
                  </a:solidFill>
                </a:rPr>
                <a:t>Port: 53</a:t>
              </a:r>
            </a:p>
          </p:txBody>
        </p:sp>
      </p:grpSp>
      <p:grpSp>
        <p:nvGrpSpPr>
          <p:cNvPr id="71" name="Group 70"/>
          <p:cNvGrpSpPr/>
          <p:nvPr/>
        </p:nvGrpSpPr>
        <p:grpSpPr>
          <a:xfrm>
            <a:off x="4495800" y="1962109"/>
            <a:ext cx="2424752" cy="1053372"/>
            <a:chOff x="4495800" y="1962109"/>
            <a:chExt cx="2424752" cy="1053372"/>
          </a:xfrm>
        </p:grpSpPr>
        <p:sp>
          <p:nvSpPr>
            <p:cNvPr id="58" name="Rectangle 57"/>
            <p:cNvSpPr/>
            <p:nvPr/>
          </p:nvSpPr>
          <p:spPr>
            <a:xfrm>
              <a:off x="4495800" y="2438400"/>
              <a:ext cx="2041080" cy="577081"/>
            </a:xfrm>
            <a:prstGeom prst="rect">
              <a:avLst/>
            </a:prstGeom>
            <a:solidFill>
              <a:srgbClr val="FFFF00"/>
            </a:solidFill>
          </p:spPr>
          <p:txBody>
            <a:bodyPr wrap="square">
              <a:spAutoFit/>
            </a:bodyPr>
            <a:lstStyle/>
            <a:p>
              <a:pPr algn="ctr"/>
              <a:r>
                <a:rPr lang="en-US" sz="1050" b="1" dirty="0" smtClean="0">
                  <a:solidFill>
                    <a:schemeClr val="tx1"/>
                  </a:solidFill>
                </a:rPr>
                <a:t>MAC WAN: </a:t>
              </a:r>
              <a:r>
                <a:rPr lang="en-US" sz="1050" b="1" dirty="0" smtClean="0"/>
                <a:t>22</a:t>
              </a:r>
              <a:r>
                <a:rPr lang="en-US" sz="1050" b="1" dirty="0" smtClean="0">
                  <a:solidFill>
                    <a:schemeClr val="tx1"/>
                  </a:solidFill>
                </a:rPr>
                <a:t>:11:11:55:55:66</a:t>
              </a:r>
            </a:p>
            <a:p>
              <a:pPr algn="ctr"/>
              <a:r>
                <a:rPr lang="en-US" sz="1050" b="1" dirty="0" smtClean="0">
                  <a:solidFill>
                    <a:srgbClr val="FF0000"/>
                  </a:solidFill>
                </a:rPr>
                <a:t>IP Address WAN: 20.150.10.102</a:t>
              </a:r>
            </a:p>
            <a:p>
              <a:pPr algn="ctr"/>
              <a:r>
                <a:rPr lang="en-US" sz="1050" b="1" dirty="0" smtClean="0">
                  <a:solidFill>
                    <a:srgbClr val="FF0000"/>
                  </a:solidFill>
                </a:rPr>
                <a:t>Subnet mask: 255.255.255.0</a:t>
              </a:r>
              <a:endParaRPr lang="en-US" sz="1050" b="1" dirty="0">
                <a:solidFill>
                  <a:srgbClr val="FF0000"/>
                </a:solidFill>
              </a:endParaRPr>
            </a:p>
          </p:txBody>
        </p:sp>
        <p:cxnSp>
          <p:nvCxnSpPr>
            <p:cNvPr id="59" name="Straight Arrow Connector 58"/>
            <p:cNvCxnSpPr>
              <a:stCxn id="58" idx="0"/>
            </p:cNvCxnSpPr>
            <p:nvPr/>
          </p:nvCxnSpPr>
          <p:spPr>
            <a:xfrm flipV="1">
              <a:off x="5516340" y="1962109"/>
              <a:ext cx="1404212" cy="47629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5" name="Rectangle 64"/>
          <p:cNvSpPr/>
          <p:nvPr/>
        </p:nvSpPr>
        <p:spPr>
          <a:xfrm>
            <a:off x="7298623" y="3469944"/>
            <a:ext cx="1845377" cy="769441"/>
          </a:xfrm>
          <a:prstGeom prst="rect">
            <a:avLst/>
          </a:prstGeom>
          <a:solidFill>
            <a:srgbClr val="FFFF00"/>
          </a:solidFill>
        </p:spPr>
        <p:txBody>
          <a:bodyPr wrap="none">
            <a:spAutoFit/>
          </a:bodyPr>
          <a:lstStyle/>
          <a:p>
            <a:pPr algn="ctr"/>
            <a:r>
              <a:rPr lang="en-US" sz="1100" b="1" dirty="0" smtClean="0">
                <a:solidFill>
                  <a:schemeClr val="tx1"/>
                </a:solidFill>
              </a:rPr>
              <a:t>MAC: </a:t>
            </a:r>
            <a:r>
              <a:rPr lang="en-US" sz="1100" b="1" dirty="0" smtClean="0"/>
              <a:t>AA</a:t>
            </a:r>
            <a:r>
              <a:rPr lang="en-US" sz="1100" b="1" dirty="0" smtClean="0">
                <a:solidFill>
                  <a:schemeClr val="tx1"/>
                </a:solidFill>
              </a:rPr>
              <a:t>:BA:AC:E5:A4:A9</a:t>
            </a:r>
          </a:p>
          <a:p>
            <a:pPr algn="ctr"/>
            <a:r>
              <a:rPr lang="en-US" sz="1100" b="1" dirty="0" smtClean="0">
                <a:solidFill>
                  <a:schemeClr val="accent3">
                    <a:lumMod val="50000"/>
                  </a:schemeClr>
                </a:solidFill>
              </a:rPr>
              <a:t>IP Address: 130.150.20.2</a:t>
            </a:r>
          </a:p>
          <a:p>
            <a:pPr algn="ctr"/>
            <a:r>
              <a:rPr lang="en-US" sz="1100" b="1" dirty="0" smtClean="0">
                <a:solidFill>
                  <a:schemeClr val="accent3">
                    <a:lumMod val="50000"/>
                  </a:schemeClr>
                </a:solidFill>
              </a:rPr>
              <a:t>Subnet mask: 255.255.255.0</a:t>
            </a:r>
          </a:p>
          <a:p>
            <a:pPr algn="ctr"/>
            <a:r>
              <a:rPr lang="en-US" sz="1100" b="1" dirty="0" smtClean="0">
                <a:solidFill>
                  <a:schemeClr val="accent3">
                    <a:lumMod val="50000"/>
                  </a:schemeClr>
                </a:solidFill>
              </a:rPr>
              <a:t>Gateway: 130.150.20.1</a:t>
            </a:r>
          </a:p>
        </p:txBody>
      </p:sp>
      <p:graphicFrame>
        <p:nvGraphicFramePr>
          <p:cNvPr id="66" name="Table 65"/>
          <p:cNvGraphicFramePr>
            <a:graphicFrameLocks noGrp="1"/>
          </p:cNvGraphicFramePr>
          <p:nvPr/>
        </p:nvGraphicFramePr>
        <p:xfrm>
          <a:off x="2286000" y="3505200"/>
          <a:ext cx="1905000" cy="838200"/>
        </p:xfrm>
        <a:graphic>
          <a:graphicData uri="http://schemas.openxmlformats.org/drawingml/2006/table">
            <a:tbl>
              <a:tblPr firstRow="1" bandRow="1">
                <a:tableStyleId>{5C22544A-7EE6-4342-B048-85BDC9FD1C3A}</a:tableStyleId>
              </a:tblPr>
              <a:tblGrid>
                <a:gridCol w="952500"/>
                <a:gridCol w="952500"/>
              </a:tblGrid>
              <a:tr h="279400">
                <a:tc>
                  <a:txBody>
                    <a:bodyPr/>
                    <a:lstStyle/>
                    <a:p>
                      <a:pPr algn="ctr"/>
                      <a:r>
                        <a:rPr lang="en-US" sz="1100" dirty="0" smtClean="0"/>
                        <a:t>Domain</a:t>
                      </a:r>
                      <a:endParaRPr lang="en-US" sz="1100" dirty="0"/>
                    </a:p>
                  </a:txBody>
                  <a:tcPr/>
                </a:tc>
                <a:tc>
                  <a:txBody>
                    <a:bodyPr/>
                    <a:lstStyle/>
                    <a:p>
                      <a:pPr algn="ctr"/>
                      <a:r>
                        <a:rPr lang="en-US" sz="1100" dirty="0" smtClean="0"/>
                        <a:t>IP</a:t>
                      </a:r>
                      <a:endParaRPr lang="en-US" sz="1100" dirty="0"/>
                    </a:p>
                  </a:txBody>
                  <a:tcPr/>
                </a:tc>
              </a:tr>
              <a:tr h="279400">
                <a:tc>
                  <a:txBody>
                    <a:bodyPr/>
                    <a:lstStyle/>
                    <a:p>
                      <a:pPr algn="ctr"/>
                      <a:r>
                        <a:rPr lang="en-US" sz="1100" dirty="0" smtClean="0"/>
                        <a:t>Google.com</a:t>
                      </a:r>
                      <a:endParaRPr lang="en-US" sz="1100" dirty="0"/>
                    </a:p>
                  </a:txBody>
                  <a:tcPr/>
                </a:tc>
                <a:tc>
                  <a:txBody>
                    <a:bodyPr/>
                    <a:lstStyle/>
                    <a:p>
                      <a:pPr algn="ctr"/>
                      <a:r>
                        <a:rPr lang="en-US" sz="1100" b="1" dirty="0" smtClean="0">
                          <a:solidFill>
                            <a:schemeClr val="accent3">
                              <a:lumMod val="50000"/>
                            </a:schemeClr>
                          </a:solidFill>
                        </a:rPr>
                        <a:t>130.150.20.2</a:t>
                      </a:r>
                      <a:endParaRPr lang="en-US" sz="1100" dirty="0"/>
                    </a:p>
                  </a:txBody>
                  <a:tcPr/>
                </a:tc>
              </a:tr>
              <a:tr h="279400">
                <a:tc>
                  <a:txBody>
                    <a:bodyPr/>
                    <a:lstStyle/>
                    <a:p>
                      <a:pPr algn="ctr"/>
                      <a:r>
                        <a:rPr lang="en-US" sz="1100" dirty="0" smtClean="0"/>
                        <a:t>…</a:t>
                      </a:r>
                      <a:endParaRPr lang="en-US" sz="1100" dirty="0"/>
                    </a:p>
                  </a:txBody>
                  <a:tcPr/>
                </a:tc>
                <a:tc>
                  <a:txBody>
                    <a:bodyPr/>
                    <a:lstStyle/>
                    <a:p>
                      <a:pPr algn="ctr"/>
                      <a:r>
                        <a:rPr lang="en-US" sz="1100" dirty="0" smtClean="0"/>
                        <a:t>…</a:t>
                      </a:r>
                      <a:endParaRPr lang="en-US" sz="1100" dirty="0"/>
                    </a:p>
                  </a:txBody>
                  <a:tcPr/>
                </a:tc>
              </a:tr>
            </a:tbl>
          </a:graphicData>
        </a:graphic>
      </p:graphicFrame>
      <p:grpSp>
        <p:nvGrpSpPr>
          <p:cNvPr id="97" name="Group 96"/>
          <p:cNvGrpSpPr/>
          <p:nvPr/>
        </p:nvGrpSpPr>
        <p:grpSpPr>
          <a:xfrm>
            <a:off x="1019810" y="4419600"/>
            <a:ext cx="7209790" cy="1938754"/>
            <a:chOff x="1019810" y="4419600"/>
            <a:chExt cx="7209790" cy="1938754"/>
          </a:xfrm>
        </p:grpSpPr>
        <p:pic>
          <p:nvPicPr>
            <p:cNvPr id="7176" name="Picture 8"/>
            <p:cNvPicPr>
              <a:picLocks noChangeAspect="1" noChangeArrowheads="1"/>
            </p:cNvPicPr>
            <p:nvPr/>
          </p:nvPicPr>
          <p:blipFill>
            <a:blip r:embed="rId8" cstate="print"/>
            <a:srcRect/>
            <a:stretch>
              <a:fillRect/>
            </a:stretch>
          </p:blipFill>
          <p:spPr bwMode="auto">
            <a:xfrm>
              <a:off x="1019810" y="4419600"/>
              <a:ext cx="7209790" cy="1188427"/>
            </a:xfrm>
            <a:prstGeom prst="rect">
              <a:avLst/>
            </a:prstGeom>
            <a:noFill/>
            <a:ln w="9525">
              <a:noFill/>
              <a:miter lim="800000"/>
              <a:headEnd/>
              <a:tailEnd/>
            </a:ln>
          </p:spPr>
        </p:pic>
        <p:sp>
          <p:nvSpPr>
            <p:cNvPr id="78" name="Rectangle 77"/>
            <p:cNvSpPr/>
            <p:nvPr/>
          </p:nvSpPr>
          <p:spPr>
            <a:xfrm>
              <a:off x="1981200" y="6019800"/>
              <a:ext cx="1143000" cy="338554"/>
            </a:xfrm>
            <a:prstGeom prst="rect">
              <a:avLst/>
            </a:prstGeom>
            <a:solidFill>
              <a:srgbClr val="FFFF00"/>
            </a:solidFill>
          </p:spPr>
          <p:txBody>
            <a:bodyPr wrap="square">
              <a:spAutoFit/>
            </a:bodyPr>
            <a:lstStyle/>
            <a:p>
              <a:pPr algn="ctr"/>
              <a:r>
                <a:rPr lang="en-US" sz="1600" b="1" dirty="0" smtClean="0"/>
                <a:t>Protocol</a:t>
              </a:r>
              <a:endParaRPr lang="en-US" sz="1100" b="1" dirty="0">
                <a:solidFill>
                  <a:schemeClr val="accent3">
                    <a:lumMod val="50000"/>
                  </a:schemeClr>
                </a:solidFill>
              </a:endParaRPr>
            </a:p>
          </p:txBody>
        </p:sp>
        <p:sp>
          <p:nvSpPr>
            <p:cNvPr id="79" name="Rectangle 78"/>
            <p:cNvSpPr/>
            <p:nvPr/>
          </p:nvSpPr>
          <p:spPr>
            <a:xfrm>
              <a:off x="4343400" y="6019800"/>
              <a:ext cx="1143000" cy="338554"/>
            </a:xfrm>
            <a:prstGeom prst="rect">
              <a:avLst/>
            </a:prstGeom>
            <a:solidFill>
              <a:srgbClr val="FFFF00"/>
            </a:solidFill>
          </p:spPr>
          <p:txBody>
            <a:bodyPr wrap="square">
              <a:spAutoFit/>
            </a:bodyPr>
            <a:lstStyle/>
            <a:p>
              <a:pPr algn="ctr"/>
              <a:r>
                <a:rPr lang="en-US" sz="1600" b="1" dirty="0" smtClean="0"/>
                <a:t>Domain</a:t>
              </a:r>
              <a:endParaRPr lang="en-US" sz="1100" b="1" dirty="0">
                <a:solidFill>
                  <a:schemeClr val="accent3">
                    <a:lumMod val="50000"/>
                  </a:schemeClr>
                </a:solidFill>
              </a:endParaRPr>
            </a:p>
          </p:txBody>
        </p:sp>
        <p:sp>
          <p:nvSpPr>
            <p:cNvPr id="80" name="Rectangle 79"/>
            <p:cNvSpPr/>
            <p:nvPr/>
          </p:nvSpPr>
          <p:spPr>
            <a:xfrm>
              <a:off x="6781800" y="5943600"/>
              <a:ext cx="838200" cy="338554"/>
            </a:xfrm>
            <a:prstGeom prst="rect">
              <a:avLst/>
            </a:prstGeom>
            <a:solidFill>
              <a:srgbClr val="FFFF00"/>
            </a:solidFill>
          </p:spPr>
          <p:txBody>
            <a:bodyPr wrap="square">
              <a:spAutoFit/>
            </a:bodyPr>
            <a:lstStyle/>
            <a:p>
              <a:pPr algn="ctr"/>
              <a:r>
                <a:rPr lang="en-US" sz="1600" b="1" dirty="0" smtClean="0"/>
                <a:t>Port</a:t>
              </a:r>
              <a:endParaRPr lang="en-US" sz="1600" b="1" dirty="0">
                <a:solidFill>
                  <a:schemeClr val="accent3">
                    <a:lumMod val="50000"/>
                  </a:schemeClr>
                </a:solidFill>
              </a:endParaRPr>
            </a:p>
          </p:txBody>
        </p:sp>
        <p:cxnSp>
          <p:nvCxnSpPr>
            <p:cNvPr id="81" name="Straight Arrow Connector 80"/>
            <p:cNvCxnSpPr>
              <a:stCxn id="78" idx="0"/>
            </p:cNvCxnSpPr>
            <p:nvPr/>
          </p:nvCxnSpPr>
          <p:spPr>
            <a:xfrm flipV="1">
              <a:off x="2552700" y="5410200"/>
              <a:ext cx="1409700" cy="609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79" idx="0"/>
            </p:cNvCxnSpPr>
            <p:nvPr/>
          </p:nvCxnSpPr>
          <p:spPr>
            <a:xfrm flipV="1">
              <a:off x="4914900" y="5486400"/>
              <a:ext cx="7239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80" idx="0"/>
            </p:cNvCxnSpPr>
            <p:nvPr/>
          </p:nvCxnSpPr>
          <p:spPr>
            <a:xfrm flipV="1">
              <a:off x="7200900" y="5410200"/>
              <a:ext cx="3810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9" name="Rectangle 98"/>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Searching Local DNS Cache for </a:t>
            </a:r>
            <a:br>
              <a:rPr lang="en-US" sz="2000" b="1" dirty="0" smtClean="0">
                <a:solidFill>
                  <a:schemeClr val="tx1"/>
                </a:solidFill>
              </a:rPr>
            </a:br>
            <a:r>
              <a:rPr lang="en-US" sz="2000" b="1" dirty="0" smtClean="0">
                <a:solidFill>
                  <a:schemeClr val="tx1"/>
                </a:solidFill>
              </a:rPr>
              <a:t>google.com</a:t>
            </a:r>
          </a:p>
        </p:txBody>
      </p:sp>
      <p:sp>
        <p:nvSpPr>
          <p:cNvPr id="100" name="Rectangle 99"/>
          <p:cNvSpPr/>
          <p:nvPr/>
        </p:nvSpPr>
        <p:spPr>
          <a:xfrm>
            <a:off x="2209800" y="4572000"/>
            <a:ext cx="5257800" cy="707886"/>
          </a:xfrm>
          <a:prstGeom prst="rect">
            <a:avLst/>
          </a:prstGeom>
          <a:solidFill>
            <a:srgbClr val="FF0000"/>
          </a:solidFill>
        </p:spPr>
        <p:txBody>
          <a:bodyPr wrap="square">
            <a:spAutoFit/>
          </a:bodyPr>
          <a:lstStyle/>
          <a:p>
            <a:pPr algn="ctr"/>
            <a:r>
              <a:rPr lang="en-US" sz="2000" b="1" dirty="0" smtClean="0"/>
              <a:t>g</a:t>
            </a:r>
            <a:r>
              <a:rPr lang="en-US" sz="2000" b="1" dirty="0" smtClean="0">
                <a:solidFill>
                  <a:schemeClr val="tx1"/>
                </a:solidFill>
              </a:rPr>
              <a:t>oogle.com</a:t>
            </a:r>
          </a:p>
          <a:p>
            <a:pPr algn="ctr"/>
            <a:r>
              <a:rPr lang="en-US" sz="2000" b="1" dirty="0" smtClean="0">
                <a:solidFill>
                  <a:schemeClr val="tx1"/>
                </a:solidFill>
              </a:rPr>
              <a:t>Not Found</a:t>
            </a:r>
          </a:p>
        </p:txBody>
      </p:sp>
      <p:sp>
        <p:nvSpPr>
          <p:cNvPr id="101" name="Rectangle 100"/>
          <p:cNvSpPr/>
          <p:nvPr/>
        </p:nvSpPr>
        <p:spPr>
          <a:xfrm>
            <a:off x="2209800" y="4572000"/>
            <a:ext cx="5257800" cy="707886"/>
          </a:xfrm>
          <a:prstGeom prst="rect">
            <a:avLst/>
          </a:prstGeom>
          <a:solidFill>
            <a:srgbClr val="FFFF00"/>
          </a:solidFill>
        </p:spPr>
        <p:txBody>
          <a:bodyPr wrap="square">
            <a:spAutoFit/>
          </a:bodyPr>
          <a:lstStyle/>
          <a:p>
            <a:pPr algn="ctr"/>
            <a:r>
              <a:rPr lang="en-US" sz="2000" b="1" dirty="0" smtClean="0">
                <a:solidFill>
                  <a:schemeClr val="tx1"/>
                </a:solidFill>
              </a:rPr>
              <a:t>Query DNS Server for </a:t>
            </a:r>
            <a:br>
              <a:rPr lang="en-US" sz="2000" b="1" dirty="0" smtClean="0">
                <a:solidFill>
                  <a:schemeClr val="tx1"/>
                </a:solidFill>
              </a:rPr>
            </a:br>
            <a:r>
              <a:rPr lang="en-US" sz="2000" b="1" dirty="0" smtClean="0">
                <a:solidFill>
                  <a:schemeClr val="tx1"/>
                </a:solidFill>
              </a:rPr>
              <a:t>google.com</a:t>
            </a:r>
          </a:p>
        </p:txBody>
      </p:sp>
      <p:sp>
        <p:nvSpPr>
          <p:cNvPr id="102" name="Rectangle 101"/>
          <p:cNvSpPr/>
          <p:nvPr/>
        </p:nvSpPr>
        <p:spPr>
          <a:xfrm>
            <a:off x="7696200" y="2721850"/>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2209800" y="4705290"/>
            <a:ext cx="5257800" cy="400110"/>
          </a:xfrm>
          <a:prstGeom prst="rect">
            <a:avLst/>
          </a:prstGeom>
          <a:solidFill>
            <a:srgbClr val="FFFF00"/>
          </a:solidFill>
        </p:spPr>
        <p:txBody>
          <a:bodyPr wrap="square">
            <a:spAutoFit/>
          </a:bodyPr>
          <a:lstStyle/>
          <a:p>
            <a:pPr algn="ctr"/>
            <a:r>
              <a:rPr lang="en-US" sz="2000" b="1" dirty="0" smtClean="0">
                <a:solidFill>
                  <a:schemeClr val="tx1"/>
                </a:solidFill>
              </a:rPr>
              <a:t>Send URL to google</a:t>
            </a:r>
            <a:r>
              <a:rPr lang="en-US" sz="2000" b="1" dirty="0" smtClean="0"/>
              <a:t>.com</a:t>
            </a:r>
            <a:endParaRPr lang="en-US" sz="2000" b="1" dirty="0" smtClean="0">
              <a:solidFill>
                <a:schemeClr val="tx1"/>
              </a:solidFill>
            </a:endParaRPr>
          </a:p>
        </p:txBody>
      </p:sp>
      <p:grpSp>
        <p:nvGrpSpPr>
          <p:cNvPr id="121" name="Group 120"/>
          <p:cNvGrpSpPr/>
          <p:nvPr/>
        </p:nvGrpSpPr>
        <p:grpSpPr>
          <a:xfrm>
            <a:off x="152400" y="5410200"/>
            <a:ext cx="7010401" cy="1143000"/>
            <a:chOff x="-152401" y="8991600"/>
            <a:chExt cx="7010401" cy="1143000"/>
          </a:xfrm>
        </p:grpSpPr>
        <p:sp>
          <p:nvSpPr>
            <p:cNvPr id="106" name="Rectangle 105"/>
            <p:cNvSpPr/>
            <p:nvPr/>
          </p:nvSpPr>
          <p:spPr>
            <a:xfrm>
              <a:off x="2057400" y="8991600"/>
              <a:ext cx="4800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Send me the HTML code of google.com</a:t>
              </a:r>
              <a:endParaRPr lang="en-US" sz="1600" dirty="0"/>
            </a:p>
          </p:txBody>
        </p:sp>
        <p:sp>
          <p:nvSpPr>
            <p:cNvPr id="110" name="Rectangle 109"/>
            <p:cNvSpPr/>
            <p:nvPr/>
          </p:nvSpPr>
          <p:spPr>
            <a:xfrm>
              <a:off x="-152401" y="9372600"/>
              <a:ext cx="1905000" cy="338554"/>
            </a:xfrm>
            <a:prstGeom prst="rect">
              <a:avLst/>
            </a:prstGeom>
            <a:solidFill>
              <a:srgbClr val="FFFF00"/>
            </a:solidFill>
          </p:spPr>
          <p:txBody>
            <a:bodyPr wrap="square">
              <a:spAutoFit/>
            </a:bodyPr>
            <a:lstStyle/>
            <a:p>
              <a:pPr algn="ctr"/>
              <a:r>
                <a:rPr lang="en-US" sz="1600" b="1" dirty="0" smtClean="0"/>
                <a:t>Application Data</a:t>
              </a:r>
              <a:endParaRPr lang="en-US" sz="1100" b="1" dirty="0">
                <a:solidFill>
                  <a:schemeClr val="accent3">
                    <a:lumMod val="50000"/>
                  </a:schemeClr>
                </a:solidFill>
              </a:endParaRPr>
            </a:p>
          </p:txBody>
        </p:sp>
      </p:grpSp>
      <p:grpSp>
        <p:nvGrpSpPr>
          <p:cNvPr id="133" name="Group 132"/>
          <p:cNvGrpSpPr/>
          <p:nvPr/>
        </p:nvGrpSpPr>
        <p:grpSpPr>
          <a:xfrm>
            <a:off x="76200" y="3810000"/>
            <a:ext cx="8944690" cy="2743199"/>
            <a:chOff x="-228601" y="7391400"/>
            <a:chExt cx="8944690" cy="2743199"/>
          </a:xfrm>
        </p:grpSpPr>
        <p:grpSp>
          <p:nvGrpSpPr>
            <p:cNvPr id="119" name="Group 118"/>
            <p:cNvGrpSpPr/>
            <p:nvPr/>
          </p:nvGrpSpPr>
          <p:grpSpPr>
            <a:xfrm>
              <a:off x="-228601" y="7391400"/>
              <a:ext cx="7086601" cy="533400"/>
              <a:chOff x="-228601" y="8458200"/>
              <a:chExt cx="7086601" cy="533400"/>
            </a:xfrm>
          </p:grpSpPr>
          <p:sp>
            <p:nvSpPr>
              <p:cNvPr id="107" name="Rectangle 106"/>
              <p:cNvSpPr/>
              <p:nvPr/>
            </p:nvSpPr>
            <p:spPr>
              <a:xfrm>
                <a:off x="4495800" y="8458200"/>
                <a:ext cx="236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Next Hop MAC</a:t>
                </a:r>
                <a:endParaRPr lang="en-US" sz="1600" dirty="0"/>
              </a:p>
            </p:txBody>
          </p:sp>
          <p:sp>
            <p:nvSpPr>
              <p:cNvPr id="108" name="Rectangle 107"/>
              <p:cNvSpPr/>
              <p:nvPr/>
            </p:nvSpPr>
            <p:spPr>
              <a:xfrm>
                <a:off x="2057400" y="8458200"/>
                <a:ext cx="2438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MAC</a:t>
                </a:r>
                <a:endParaRPr lang="en-US" sz="1600" dirty="0"/>
              </a:p>
            </p:txBody>
          </p:sp>
          <p:sp>
            <p:nvSpPr>
              <p:cNvPr id="109" name="Rectangle 108"/>
              <p:cNvSpPr/>
              <p:nvPr/>
            </p:nvSpPr>
            <p:spPr>
              <a:xfrm>
                <a:off x="-228601" y="8576846"/>
                <a:ext cx="2209800" cy="338554"/>
              </a:xfrm>
              <a:prstGeom prst="rect">
                <a:avLst/>
              </a:prstGeom>
              <a:solidFill>
                <a:srgbClr val="FFFF00"/>
              </a:solidFill>
            </p:spPr>
            <p:txBody>
              <a:bodyPr wrap="square">
                <a:spAutoFit/>
              </a:bodyPr>
              <a:lstStyle/>
              <a:p>
                <a:pPr algn="ctr"/>
                <a:r>
                  <a:rPr lang="en-US" sz="1600" b="1" dirty="0" smtClean="0"/>
                  <a:t>MAC Header</a:t>
                </a:r>
                <a:endParaRPr lang="en-US" sz="1100" b="1" dirty="0">
                  <a:solidFill>
                    <a:schemeClr val="accent3">
                      <a:lumMod val="50000"/>
                    </a:schemeClr>
                  </a:solidFill>
                </a:endParaRPr>
              </a:p>
            </p:txBody>
          </p:sp>
        </p:grpSp>
        <p:sp>
          <p:nvSpPr>
            <p:cNvPr id="128" name="Rectangle 127"/>
            <p:cNvSpPr/>
            <p:nvPr/>
          </p:nvSpPr>
          <p:spPr>
            <a:xfrm rot="5400000">
              <a:off x="7441912" y="8860422"/>
              <a:ext cx="2209800" cy="338554"/>
            </a:xfrm>
            <a:prstGeom prst="rect">
              <a:avLst/>
            </a:prstGeom>
            <a:solidFill>
              <a:srgbClr val="FFFF00"/>
            </a:solidFill>
          </p:spPr>
          <p:txBody>
            <a:bodyPr wrap="square">
              <a:spAutoFit/>
            </a:bodyPr>
            <a:lstStyle/>
            <a:p>
              <a:pPr algn="ctr"/>
              <a:r>
                <a:rPr lang="en-US" sz="1600" b="1" dirty="0" smtClean="0"/>
                <a:t>MAC Frame Data Field</a:t>
              </a:r>
              <a:endParaRPr lang="en-US" sz="1100" b="1" dirty="0">
                <a:solidFill>
                  <a:schemeClr val="accent3">
                    <a:lumMod val="50000"/>
                  </a:schemeClr>
                </a:solidFill>
              </a:endParaRPr>
            </a:p>
          </p:txBody>
        </p:sp>
      </p:grpSp>
      <p:grpSp>
        <p:nvGrpSpPr>
          <p:cNvPr id="132" name="Group 131"/>
          <p:cNvGrpSpPr/>
          <p:nvPr/>
        </p:nvGrpSpPr>
        <p:grpSpPr>
          <a:xfrm>
            <a:off x="0" y="4343400"/>
            <a:ext cx="8477251" cy="2209800"/>
            <a:chOff x="-304801" y="7924800"/>
            <a:chExt cx="8477251" cy="2209800"/>
          </a:xfrm>
        </p:grpSpPr>
        <p:grpSp>
          <p:nvGrpSpPr>
            <p:cNvPr id="120" name="Group 119"/>
            <p:cNvGrpSpPr/>
            <p:nvPr/>
          </p:nvGrpSpPr>
          <p:grpSpPr>
            <a:xfrm>
              <a:off x="-304801" y="7924800"/>
              <a:ext cx="7162801" cy="533400"/>
              <a:chOff x="-304801" y="7924800"/>
              <a:chExt cx="7162801" cy="533400"/>
            </a:xfrm>
          </p:grpSpPr>
          <p:sp>
            <p:nvSpPr>
              <p:cNvPr id="111" name="Rectangle 110"/>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IP</a:t>
                </a:r>
                <a:endParaRPr lang="en-US" sz="1600" dirty="0"/>
              </a:p>
            </p:txBody>
          </p:sp>
          <p:sp>
            <p:nvSpPr>
              <p:cNvPr id="112" name="Rectangle 111"/>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TTL</a:t>
                </a:r>
                <a:endParaRPr lang="en-US" dirty="0"/>
              </a:p>
            </p:txBody>
          </p:sp>
          <p:sp>
            <p:nvSpPr>
              <p:cNvPr id="113" name="Rectangle 112"/>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IP Header</a:t>
                </a:r>
                <a:endParaRPr lang="en-US" sz="1100" b="1" dirty="0">
                  <a:solidFill>
                    <a:schemeClr val="accent3">
                      <a:lumMod val="50000"/>
                    </a:schemeClr>
                  </a:solidFill>
                </a:endParaRPr>
              </a:p>
            </p:txBody>
          </p:sp>
          <p:sp>
            <p:nvSpPr>
              <p:cNvPr id="117" name="Rectangle 116"/>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IP</a:t>
                </a:r>
                <a:endParaRPr lang="en-US" sz="1600" dirty="0"/>
              </a:p>
            </p:txBody>
          </p:sp>
          <p:sp>
            <p:nvSpPr>
              <p:cNvPr id="118" name="Rectangle 117"/>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Protocol</a:t>
                </a:r>
                <a:endParaRPr lang="en-US" sz="1600" dirty="0"/>
              </a:p>
            </p:txBody>
          </p:sp>
        </p:grpSp>
        <p:sp>
          <p:nvSpPr>
            <p:cNvPr id="129" name="Rectangle 128"/>
            <p:cNvSpPr/>
            <p:nvPr/>
          </p:nvSpPr>
          <p:spPr>
            <a:xfrm rot="5400000">
              <a:off x="7041862" y="9004012"/>
              <a:ext cx="1676401" cy="584775"/>
            </a:xfrm>
            <a:prstGeom prst="rect">
              <a:avLst/>
            </a:prstGeom>
            <a:solidFill>
              <a:srgbClr val="FFFF00"/>
            </a:solidFill>
          </p:spPr>
          <p:txBody>
            <a:bodyPr wrap="square">
              <a:spAutoFit/>
            </a:bodyPr>
            <a:lstStyle/>
            <a:p>
              <a:pPr algn="ctr"/>
              <a:r>
                <a:rPr lang="en-US" sz="1600" b="1" dirty="0" smtClean="0"/>
                <a:t>IP Packet Data Field</a:t>
              </a:r>
              <a:endParaRPr lang="en-US" sz="1100" b="1" dirty="0">
                <a:solidFill>
                  <a:schemeClr val="accent3">
                    <a:lumMod val="50000"/>
                  </a:schemeClr>
                </a:solidFill>
              </a:endParaRPr>
            </a:p>
          </p:txBody>
        </p:sp>
      </p:grpSp>
      <p:grpSp>
        <p:nvGrpSpPr>
          <p:cNvPr id="131" name="Group 130"/>
          <p:cNvGrpSpPr/>
          <p:nvPr/>
        </p:nvGrpSpPr>
        <p:grpSpPr>
          <a:xfrm>
            <a:off x="0" y="4876800"/>
            <a:ext cx="7817823" cy="1676400"/>
            <a:chOff x="-304801" y="8458200"/>
            <a:chExt cx="7817823" cy="1676400"/>
          </a:xfrm>
        </p:grpSpPr>
        <p:grpSp>
          <p:nvGrpSpPr>
            <p:cNvPr id="122" name="Group 121"/>
            <p:cNvGrpSpPr/>
            <p:nvPr/>
          </p:nvGrpSpPr>
          <p:grpSpPr>
            <a:xfrm>
              <a:off x="-304801" y="8458200"/>
              <a:ext cx="7162801" cy="533400"/>
              <a:chOff x="-304801" y="7924800"/>
              <a:chExt cx="7162801" cy="533400"/>
            </a:xfrm>
          </p:grpSpPr>
          <p:sp>
            <p:nvSpPr>
              <p:cNvPr id="123" name="Rectangle 122"/>
              <p:cNvSpPr/>
              <p:nvPr/>
            </p:nvSpPr>
            <p:spPr>
              <a:xfrm>
                <a:off x="3733800" y="7924800"/>
                <a:ext cx="1673352"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Destination  Port</a:t>
                </a:r>
                <a:endParaRPr lang="en-US" sz="1600" dirty="0"/>
              </a:p>
            </p:txBody>
          </p:sp>
          <p:sp>
            <p:nvSpPr>
              <p:cNvPr id="124" name="Rectangle 123"/>
              <p:cNvSpPr/>
              <p:nvPr/>
            </p:nvSpPr>
            <p:spPr>
              <a:xfrm>
                <a:off x="5410200" y="7924800"/>
                <a:ext cx="533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t>Ack</a:t>
                </a:r>
                <a:endParaRPr lang="en-US" dirty="0"/>
              </a:p>
            </p:txBody>
          </p:sp>
          <p:sp>
            <p:nvSpPr>
              <p:cNvPr id="125" name="Rectangle 124"/>
              <p:cNvSpPr/>
              <p:nvPr/>
            </p:nvSpPr>
            <p:spPr>
              <a:xfrm>
                <a:off x="-304801" y="8043446"/>
                <a:ext cx="2343150" cy="338554"/>
              </a:xfrm>
              <a:prstGeom prst="rect">
                <a:avLst/>
              </a:prstGeom>
              <a:solidFill>
                <a:srgbClr val="FFFF00"/>
              </a:solidFill>
            </p:spPr>
            <p:txBody>
              <a:bodyPr wrap="square">
                <a:spAutoFit/>
              </a:bodyPr>
              <a:lstStyle/>
              <a:p>
                <a:pPr algn="ctr"/>
                <a:r>
                  <a:rPr lang="en-US" sz="1600" b="1" dirty="0" smtClean="0"/>
                  <a:t>TCP Header</a:t>
                </a:r>
                <a:endParaRPr lang="en-US" sz="1100" b="1" dirty="0">
                  <a:solidFill>
                    <a:schemeClr val="accent3">
                      <a:lumMod val="50000"/>
                    </a:schemeClr>
                  </a:solidFill>
                </a:endParaRPr>
              </a:p>
            </p:txBody>
          </p:sp>
          <p:sp>
            <p:nvSpPr>
              <p:cNvPr id="126" name="Rectangle 125"/>
              <p:cNvSpPr/>
              <p:nvPr/>
            </p:nvSpPr>
            <p:spPr>
              <a:xfrm>
                <a:off x="2057400" y="7924800"/>
                <a:ext cx="1676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Source Port</a:t>
                </a:r>
                <a:endParaRPr lang="en-US" sz="1600" dirty="0"/>
              </a:p>
            </p:txBody>
          </p:sp>
          <p:sp>
            <p:nvSpPr>
              <p:cNvPr id="127" name="Rectangle 126"/>
              <p:cNvSpPr/>
              <p:nvPr/>
            </p:nvSpPr>
            <p:spPr>
              <a:xfrm>
                <a:off x="5943600" y="79248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Sequence</a:t>
                </a:r>
              </a:p>
              <a:p>
                <a:pPr algn="ctr"/>
                <a:r>
                  <a:rPr lang="en-US" sz="1400" dirty="0" smtClean="0"/>
                  <a:t>Number</a:t>
                </a:r>
                <a:endParaRPr lang="en-US" sz="1400" dirty="0"/>
              </a:p>
            </p:txBody>
          </p:sp>
        </p:grpSp>
        <p:sp>
          <p:nvSpPr>
            <p:cNvPr id="130" name="Rectangle 129"/>
            <p:cNvSpPr/>
            <p:nvPr/>
          </p:nvSpPr>
          <p:spPr>
            <a:xfrm rot="5400000">
              <a:off x="6679911" y="9301490"/>
              <a:ext cx="1143001" cy="523220"/>
            </a:xfrm>
            <a:prstGeom prst="rect">
              <a:avLst/>
            </a:prstGeom>
            <a:solidFill>
              <a:srgbClr val="FFFF00"/>
            </a:solidFill>
          </p:spPr>
          <p:txBody>
            <a:bodyPr wrap="square">
              <a:spAutoFit/>
            </a:bodyPr>
            <a:lstStyle/>
            <a:p>
              <a:pPr algn="ctr"/>
              <a:r>
                <a:rPr lang="en-US" sz="1400" b="1" dirty="0" smtClean="0"/>
                <a:t>TCP Segment Data Field</a:t>
              </a:r>
              <a:endParaRPr lang="en-US" sz="1050" b="1" dirty="0">
                <a:solidFill>
                  <a:schemeClr val="accent3">
                    <a:lumMod val="50000"/>
                  </a:schemeClr>
                </a:solidFill>
              </a:endParaRPr>
            </a:p>
          </p:txBody>
        </p:sp>
      </p:grpSp>
      <p:sp>
        <p:nvSpPr>
          <p:cNvPr id="134" name="Rectangle 133"/>
          <p:cNvSpPr/>
          <p:nvPr/>
        </p:nvSpPr>
        <p:spPr>
          <a:xfrm>
            <a:off x="2514601" y="4953000"/>
            <a:ext cx="1447800" cy="338554"/>
          </a:xfrm>
          <a:prstGeom prst="rect">
            <a:avLst/>
          </a:prstGeom>
          <a:solidFill>
            <a:srgbClr val="FFC000"/>
          </a:solidFill>
        </p:spPr>
        <p:txBody>
          <a:bodyPr wrap="square">
            <a:spAutoFit/>
          </a:bodyPr>
          <a:lstStyle/>
          <a:p>
            <a:pPr algn="ctr"/>
            <a:r>
              <a:rPr lang="en-US" sz="1600" b="1" dirty="0" smtClean="0"/>
              <a:t>23456</a:t>
            </a:r>
            <a:endParaRPr lang="en-US" sz="1100" b="1" dirty="0">
              <a:solidFill>
                <a:schemeClr val="accent3">
                  <a:lumMod val="50000"/>
                </a:schemeClr>
              </a:solidFill>
            </a:endParaRPr>
          </a:p>
        </p:txBody>
      </p:sp>
      <p:sp>
        <p:nvSpPr>
          <p:cNvPr id="135" name="Rectangle 134"/>
          <p:cNvSpPr/>
          <p:nvPr/>
        </p:nvSpPr>
        <p:spPr>
          <a:xfrm>
            <a:off x="4114801" y="4953000"/>
            <a:ext cx="1524000" cy="338554"/>
          </a:xfrm>
          <a:prstGeom prst="rect">
            <a:avLst/>
          </a:prstGeom>
          <a:solidFill>
            <a:srgbClr val="FFC000"/>
          </a:solidFill>
        </p:spPr>
        <p:txBody>
          <a:bodyPr wrap="square">
            <a:spAutoFit/>
          </a:bodyPr>
          <a:lstStyle/>
          <a:p>
            <a:pPr algn="ctr"/>
            <a:r>
              <a:rPr lang="en-US" sz="1600" b="1" dirty="0" smtClean="0"/>
              <a:t>80</a:t>
            </a:r>
            <a:endParaRPr lang="en-US" sz="1100" b="1" dirty="0">
              <a:solidFill>
                <a:schemeClr val="accent3">
                  <a:lumMod val="50000"/>
                </a:schemeClr>
              </a:solidFill>
            </a:endParaRPr>
          </a:p>
        </p:txBody>
      </p:sp>
      <p:sp>
        <p:nvSpPr>
          <p:cNvPr id="136" name="Rectangle 135"/>
          <p:cNvSpPr/>
          <p:nvPr/>
        </p:nvSpPr>
        <p:spPr>
          <a:xfrm>
            <a:off x="5791201" y="4953000"/>
            <a:ext cx="381000" cy="338554"/>
          </a:xfrm>
          <a:prstGeom prst="rect">
            <a:avLst/>
          </a:prstGeom>
          <a:solidFill>
            <a:srgbClr val="FFC000"/>
          </a:solidFill>
        </p:spPr>
        <p:txBody>
          <a:bodyPr wrap="square">
            <a:spAutoFit/>
          </a:bodyPr>
          <a:lstStyle/>
          <a:p>
            <a:pPr algn="ctr"/>
            <a:r>
              <a:rPr lang="en-US" sz="1600" b="1" dirty="0" smtClean="0"/>
              <a:t>0</a:t>
            </a:r>
            <a:endParaRPr lang="en-US" sz="1100" b="1" dirty="0">
              <a:solidFill>
                <a:schemeClr val="accent3">
                  <a:lumMod val="50000"/>
                </a:schemeClr>
              </a:solidFill>
            </a:endParaRPr>
          </a:p>
        </p:txBody>
      </p:sp>
      <p:sp>
        <p:nvSpPr>
          <p:cNvPr id="137" name="Rectangle 136"/>
          <p:cNvSpPr/>
          <p:nvPr/>
        </p:nvSpPr>
        <p:spPr>
          <a:xfrm>
            <a:off x="6324601" y="4972050"/>
            <a:ext cx="762000" cy="338554"/>
          </a:xfrm>
          <a:prstGeom prst="rect">
            <a:avLst/>
          </a:prstGeom>
          <a:solidFill>
            <a:srgbClr val="FFC000"/>
          </a:solidFill>
        </p:spPr>
        <p:txBody>
          <a:bodyPr wrap="square">
            <a:spAutoFit/>
          </a:bodyPr>
          <a:lstStyle/>
          <a:p>
            <a:pPr algn="ctr"/>
            <a:r>
              <a:rPr lang="en-US" sz="1600" b="1" dirty="0" smtClean="0"/>
              <a:t>1</a:t>
            </a:r>
            <a:endParaRPr lang="en-US" sz="1100" b="1" dirty="0">
              <a:solidFill>
                <a:schemeClr val="accent3">
                  <a:lumMod val="50000"/>
                </a:schemeClr>
              </a:solidFill>
            </a:endParaRPr>
          </a:p>
        </p:txBody>
      </p:sp>
      <p:sp>
        <p:nvSpPr>
          <p:cNvPr id="138" name="Rectangle 137"/>
          <p:cNvSpPr/>
          <p:nvPr/>
        </p:nvSpPr>
        <p:spPr>
          <a:xfrm>
            <a:off x="2514601" y="445770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10.0.0.2</a:t>
            </a:r>
            <a:endParaRPr lang="en-US" sz="1100" b="1" dirty="0">
              <a:solidFill>
                <a:sysClr val="windowText" lastClr="000000"/>
              </a:solidFill>
            </a:endParaRPr>
          </a:p>
        </p:txBody>
      </p:sp>
      <p:sp>
        <p:nvSpPr>
          <p:cNvPr id="139" name="Rectangle 138"/>
          <p:cNvSpPr/>
          <p:nvPr/>
        </p:nvSpPr>
        <p:spPr>
          <a:xfrm>
            <a:off x="4191001" y="4438650"/>
            <a:ext cx="1447800" cy="338554"/>
          </a:xfrm>
          <a:prstGeom prst="rect">
            <a:avLst/>
          </a:prstGeom>
          <a:solidFill>
            <a:srgbClr val="FFC000"/>
          </a:solidFill>
        </p:spPr>
        <p:txBody>
          <a:bodyPr wrap="square">
            <a:spAutoFit/>
          </a:bodyPr>
          <a:lstStyle/>
          <a:p>
            <a:pPr algn="ctr"/>
            <a:r>
              <a:rPr lang="en-US" sz="1600" b="1" dirty="0" smtClean="0">
                <a:solidFill>
                  <a:sysClr val="windowText" lastClr="000000"/>
                </a:solidFill>
              </a:rPr>
              <a:t>130.150.20.2</a:t>
            </a:r>
            <a:endParaRPr lang="en-US" sz="1100" b="1" dirty="0">
              <a:solidFill>
                <a:sysClr val="windowText" lastClr="000000"/>
              </a:solidFill>
            </a:endParaRPr>
          </a:p>
        </p:txBody>
      </p:sp>
      <p:sp>
        <p:nvSpPr>
          <p:cNvPr id="140" name="Rectangle 139"/>
          <p:cNvSpPr/>
          <p:nvPr/>
        </p:nvSpPr>
        <p:spPr>
          <a:xfrm>
            <a:off x="5753101" y="4438650"/>
            <a:ext cx="457200" cy="338554"/>
          </a:xfrm>
          <a:prstGeom prst="rect">
            <a:avLst/>
          </a:prstGeom>
          <a:solidFill>
            <a:srgbClr val="FFC000"/>
          </a:solidFill>
        </p:spPr>
        <p:txBody>
          <a:bodyPr wrap="square">
            <a:spAutoFit/>
          </a:bodyPr>
          <a:lstStyle/>
          <a:p>
            <a:pPr algn="ctr"/>
            <a:r>
              <a:rPr lang="en-US" sz="1600" b="1" dirty="0" smtClean="0"/>
              <a:t>57</a:t>
            </a:r>
            <a:endParaRPr lang="en-US" sz="1100" b="1" dirty="0">
              <a:solidFill>
                <a:schemeClr val="accent3">
                  <a:lumMod val="50000"/>
                </a:schemeClr>
              </a:solidFill>
            </a:endParaRPr>
          </a:p>
        </p:txBody>
      </p:sp>
      <p:sp>
        <p:nvSpPr>
          <p:cNvPr id="141" name="Rectangle 140"/>
          <p:cNvSpPr/>
          <p:nvPr/>
        </p:nvSpPr>
        <p:spPr>
          <a:xfrm>
            <a:off x="6324601" y="4438650"/>
            <a:ext cx="762000" cy="338554"/>
          </a:xfrm>
          <a:prstGeom prst="rect">
            <a:avLst/>
          </a:prstGeom>
          <a:solidFill>
            <a:srgbClr val="FFC000"/>
          </a:solidFill>
        </p:spPr>
        <p:txBody>
          <a:bodyPr wrap="square">
            <a:spAutoFit/>
          </a:bodyPr>
          <a:lstStyle/>
          <a:p>
            <a:pPr algn="ctr"/>
            <a:r>
              <a:rPr lang="en-US" sz="1600" b="1" dirty="0" smtClean="0"/>
              <a:t>6: TCP</a:t>
            </a:r>
            <a:endParaRPr lang="en-US" sz="1100" b="1" dirty="0">
              <a:solidFill>
                <a:schemeClr val="accent3">
                  <a:lumMod val="50000"/>
                </a:schemeClr>
              </a:solidFill>
            </a:endParaRPr>
          </a:p>
        </p:txBody>
      </p:sp>
      <p:sp>
        <p:nvSpPr>
          <p:cNvPr id="142" name="Rectangle 141"/>
          <p:cNvSpPr/>
          <p:nvPr/>
        </p:nvSpPr>
        <p:spPr>
          <a:xfrm>
            <a:off x="2514601" y="3928646"/>
            <a:ext cx="2209800" cy="338554"/>
          </a:xfrm>
          <a:prstGeom prst="rect">
            <a:avLst/>
          </a:prstGeom>
          <a:solidFill>
            <a:srgbClr val="FFC000"/>
          </a:solidFill>
        </p:spPr>
        <p:txBody>
          <a:bodyPr wrap="square">
            <a:spAutoFit/>
          </a:bodyPr>
          <a:lstStyle/>
          <a:p>
            <a:pPr algn="ctr"/>
            <a:r>
              <a:rPr lang="en-US" sz="1600" b="1" dirty="0" smtClean="0"/>
              <a:t>11:BA:AC:E5:A4:A9</a:t>
            </a:r>
            <a:endParaRPr lang="en-US" sz="1100" b="1" dirty="0">
              <a:solidFill>
                <a:sysClr val="windowText" lastClr="000000"/>
              </a:solidFill>
            </a:endParaRPr>
          </a:p>
        </p:txBody>
      </p:sp>
      <p:sp>
        <p:nvSpPr>
          <p:cNvPr id="143" name="Rectangle 142"/>
          <p:cNvSpPr/>
          <p:nvPr/>
        </p:nvSpPr>
        <p:spPr>
          <a:xfrm>
            <a:off x="4876801" y="3905250"/>
            <a:ext cx="2209800" cy="338554"/>
          </a:xfrm>
          <a:prstGeom prst="rect">
            <a:avLst/>
          </a:prstGeom>
          <a:solidFill>
            <a:srgbClr val="FFC000"/>
          </a:solidFill>
        </p:spPr>
        <p:txBody>
          <a:bodyPr wrap="square">
            <a:spAutoFit/>
          </a:bodyPr>
          <a:lstStyle/>
          <a:p>
            <a:pPr algn="ctr"/>
            <a:r>
              <a:rPr lang="en-US" sz="1600" b="1" dirty="0" smtClean="0"/>
              <a:t>11:11:11:44:44:44</a:t>
            </a:r>
            <a:endParaRPr lang="en-US" sz="1100" b="1" dirty="0">
              <a:solidFill>
                <a:sysClr val="windowText" lastClr="000000"/>
              </a:solidFill>
            </a:endParaRPr>
          </a:p>
        </p:txBody>
      </p:sp>
      <p:sp>
        <p:nvSpPr>
          <p:cNvPr id="144" name="Rectangle 143"/>
          <p:cNvSpPr/>
          <p:nvPr/>
        </p:nvSpPr>
        <p:spPr>
          <a:xfrm>
            <a:off x="1676400" y="1524000"/>
            <a:ext cx="304800" cy="152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2514600" y="4457700"/>
            <a:ext cx="1447800" cy="338554"/>
          </a:xfrm>
          <a:prstGeom prst="rect">
            <a:avLst/>
          </a:prstGeom>
          <a:solidFill>
            <a:srgbClr val="92D050"/>
          </a:solidFill>
        </p:spPr>
        <p:txBody>
          <a:bodyPr wrap="square">
            <a:spAutoFit/>
          </a:bodyPr>
          <a:lstStyle/>
          <a:p>
            <a:pPr algn="ctr"/>
            <a:r>
              <a:rPr lang="en-US" sz="1600" b="1" dirty="0" smtClean="0"/>
              <a:t>13.15.1.101</a:t>
            </a:r>
            <a:endParaRPr lang="en-US" sz="1100" b="1" dirty="0"/>
          </a:p>
        </p:txBody>
      </p:sp>
      <p:sp>
        <p:nvSpPr>
          <p:cNvPr id="146" name="Rectangle 145"/>
          <p:cNvSpPr/>
          <p:nvPr/>
        </p:nvSpPr>
        <p:spPr>
          <a:xfrm>
            <a:off x="2514600" y="3924300"/>
            <a:ext cx="2209800" cy="338554"/>
          </a:xfrm>
          <a:prstGeom prst="rect">
            <a:avLst/>
          </a:prstGeom>
          <a:solidFill>
            <a:srgbClr val="92D050"/>
          </a:solidFill>
        </p:spPr>
        <p:txBody>
          <a:bodyPr wrap="square">
            <a:spAutoFit/>
          </a:bodyPr>
          <a:lstStyle/>
          <a:p>
            <a:pPr algn="ctr"/>
            <a:r>
              <a:rPr lang="en-US" sz="1600" b="1" dirty="0" smtClean="0"/>
              <a:t>11:11:11:55:55:55</a:t>
            </a:r>
            <a:endParaRPr lang="en-US" sz="1100" b="1" dirty="0"/>
          </a:p>
        </p:txBody>
      </p:sp>
      <p:sp>
        <p:nvSpPr>
          <p:cNvPr id="149" name="Rectangle 148"/>
          <p:cNvSpPr/>
          <p:nvPr/>
        </p:nvSpPr>
        <p:spPr>
          <a:xfrm>
            <a:off x="5734050" y="4438650"/>
            <a:ext cx="533400" cy="338554"/>
          </a:xfrm>
          <a:prstGeom prst="rect">
            <a:avLst/>
          </a:prstGeom>
          <a:solidFill>
            <a:srgbClr val="92D050"/>
          </a:solidFill>
        </p:spPr>
        <p:txBody>
          <a:bodyPr wrap="square">
            <a:spAutoFit/>
          </a:bodyPr>
          <a:lstStyle/>
          <a:p>
            <a:pPr algn="ctr"/>
            <a:r>
              <a:rPr lang="en-US" sz="1600" b="1" dirty="0" smtClean="0"/>
              <a:t>56</a:t>
            </a:r>
            <a:endParaRPr lang="en-US" sz="1100" b="1" dirty="0"/>
          </a:p>
        </p:txBody>
      </p:sp>
      <p:sp>
        <p:nvSpPr>
          <p:cNvPr id="150" name="Rectangle 149"/>
          <p:cNvSpPr/>
          <p:nvPr/>
        </p:nvSpPr>
        <p:spPr>
          <a:xfrm>
            <a:off x="4419600" y="1143000"/>
            <a:ext cx="533400" cy="261610"/>
          </a:xfrm>
          <a:prstGeom prst="rect">
            <a:avLst/>
          </a:prstGeom>
          <a:solidFill>
            <a:srgbClr val="FFFF00"/>
          </a:solidFill>
        </p:spPr>
        <p:txBody>
          <a:bodyPr wrap="square">
            <a:spAutoFit/>
          </a:bodyPr>
          <a:lstStyle/>
          <a:p>
            <a:pPr algn="ctr"/>
            <a:r>
              <a:rPr lang="en-US" sz="1100" b="1" dirty="0" smtClean="0">
                <a:solidFill>
                  <a:schemeClr val="tx1"/>
                </a:solidFill>
              </a:rPr>
              <a:t>R1</a:t>
            </a:r>
            <a:endParaRPr lang="en-US" sz="1100" b="1" dirty="0" smtClean="0">
              <a:solidFill>
                <a:schemeClr val="accent3">
                  <a:lumMod val="50000"/>
                </a:schemeClr>
              </a:solidFill>
            </a:endParaRPr>
          </a:p>
        </p:txBody>
      </p:sp>
      <p:sp>
        <p:nvSpPr>
          <p:cNvPr id="151" name="Rectangle 150"/>
          <p:cNvSpPr/>
          <p:nvPr/>
        </p:nvSpPr>
        <p:spPr>
          <a:xfrm>
            <a:off x="4038600" y="2329190"/>
            <a:ext cx="533400" cy="261610"/>
          </a:xfrm>
          <a:prstGeom prst="rect">
            <a:avLst/>
          </a:prstGeom>
          <a:solidFill>
            <a:srgbClr val="FFFF00"/>
          </a:solidFill>
        </p:spPr>
        <p:txBody>
          <a:bodyPr wrap="square">
            <a:spAutoFit/>
          </a:bodyPr>
          <a:lstStyle/>
          <a:p>
            <a:pPr algn="ctr"/>
            <a:r>
              <a:rPr lang="en-US" sz="1100" b="1" dirty="0" smtClean="0">
                <a:solidFill>
                  <a:schemeClr val="tx1"/>
                </a:solidFill>
              </a:rPr>
              <a:t>R2</a:t>
            </a:r>
            <a:endParaRPr lang="en-US" sz="1100" b="1" dirty="0" smtClean="0">
              <a:solidFill>
                <a:schemeClr val="accent3">
                  <a:lumMod val="50000"/>
                </a:schemeClr>
              </a:solidFill>
            </a:endParaRPr>
          </a:p>
        </p:txBody>
      </p:sp>
      <p:sp>
        <p:nvSpPr>
          <p:cNvPr id="152" name="Rectangle 151"/>
          <p:cNvSpPr/>
          <p:nvPr/>
        </p:nvSpPr>
        <p:spPr>
          <a:xfrm rot="1884296">
            <a:off x="3196735" y="1937556"/>
            <a:ext cx="1004692" cy="268386"/>
          </a:xfrm>
          <a:prstGeom prst="rect">
            <a:avLst/>
          </a:prstGeom>
          <a:solidFill>
            <a:srgbClr val="FF0000"/>
          </a:solidFill>
        </p:spPr>
        <p:txBody>
          <a:bodyPr wrap="square">
            <a:spAutoFit/>
          </a:bodyPr>
          <a:lstStyle/>
          <a:p>
            <a:pPr algn="ctr"/>
            <a:r>
              <a:rPr lang="en-US" sz="1100" b="1" dirty="0" smtClean="0"/>
              <a:t>Cost = 100</a:t>
            </a:r>
            <a:endParaRPr lang="en-US" sz="1100" b="1" dirty="0" smtClean="0">
              <a:solidFill>
                <a:schemeClr val="accent3">
                  <a:lumMod val="50000"/>
                </a:schemeClr>
              </a:solidFill>
            </a:endParaRPr>
          </a:p>
        </p:txBody>
      </p:sp>
      <p:sp>
        <p:nvSpPr>
          <p:cNvPr id="153" name="Rectangle 152"/>
          <p:cNvSpPr/>
          <p:nvPr/>
        </p:nvSpPr>
        <p:spPr>
          <a:xfrm>
            <a:off x="3657600" y="1643390"/>
            <a:ext cx="838200" cy="261610"/>
          </a:xfrm>
          <a:prstGeom prst="rect">
            <a:avLst/>
          </a:prstGeom>
          <a:solidFill>
            <a:srgbClr val="FF0000"/>
          </a:solidFill>
        </p:spPr>
        <p:txBody>
          <a:bodyPr wrap="square">
            <a:spAutoFit/>
          </a:bodyPr>
          <a:lstStyle/>
          <a:p>
            <a:pPr algn="ctr"/>
            <a:r>
              <a:rPr lang="en-US" sz="1100" b="1" dirty="0" smtClean="0">
                <a:solidFill>
                  <a:schemeClr val="tx1"/>
                </a:solidFill>
              </a:rPr>
              <a:t>Cost = 50</a:t>
            </a:r>
            <a:endParaRPr lang="en-US" sz="1100" b="1" dirty="0" smtClean="0">
              <a:solidFill>
                <a:schemeClr val="accent3">
                  <a:lumMod val="50000"/>
                </a:schemeClr>
              </a:solidFill>
            </a:endParaRPr>
          </a:p>
        </p:txBody>
      </p:sp>
      <p:sp>
        <p:nvSpPr>
          <p:cNvPr id="154" name="Rectangle 153"/>
          <p:cNvSpPr/>
          <p:nvPr/>
        </p:nvSpPr>
        <p:spPr>
          <a:xfrm>
            <a:off x="5734050" y="4438650"/>
            <a:ext cx="533400" cy="338554"/>
          </a:xfrm>
          <a:prstGeom prst="rect">
            <a:avLst/>
          </a:prstGeom>
          <a:solidFill>
            <a:srgbClr val="FF0000"/>
          </a:solidFill>
        </p:spPr>
        <p:txBody>
          <a:bodyPr wrap="square">
            <a:spAutoFit/>
          </a:bodyPr>
          <a:lstStyle/>
          <a:p>
            <a:pPr algn="ctr"/>
            <a:r>
              <a:rPr lang="en-US" sz="1600" b="1" dirty="0" smtClean="0"/>
              <a:t>55</a:t>
            </a:r>
            <a:endParaRPr lang="en-US" sz="1100" b="1" dirty="0"/>
          </a:p>
        </p:txBody>
      </p:sp>
      <p:sp>
        <p:nvSpPr>
          <p:cNvPr id="155" name="Rectangle 154"/>
          <p:cNvSpPr/>
          <p:nvPr/>
        </p:nvSpPr>
        <p:spPr>
          <a:xfrm>
            <a:off x="2476500" y="3905250"/>
            <a:ext cx="2209800" cy="338554"/>
          </a:xfrm>
          <a:prstGeom prst="rect">
            <a:avLst/>
          </a:prstGeom>
          <a:solidFill>
            <a:srgbClr val="FF0000"/>
          </a:solidFill>
        </p:spPr>
        <p:txBody>
          <a:bodyPr wrap="square">
            <a:spAutoFit/>
          </a:bodyPr>
          <a:lstStyle/>
          <a:p>
            <a:pPr algn="ctr"/>
            <a:r>
              <a:rPr lang="en-US" sz="1600" b="1" dirty="0" smtClean="0"/>
              <a:t>ISP1 MAC Address</a:t>
            </a:r>
            <a:endParaRPr lang="en-US" sz="1100" b="1" dirty="0"/>
          </a:p>
        </p:txBody>
      </p:sp>
      <p:sp>
        <p:nvSpPr>
          <p:cNvPr id="156" name="Rectangle 155"/>
          <p:cNvSpPr/>
          <p:nvPr/>
        </p:nvSpPr>
        <p:spPr>
          <a:xfrm>
            <a:off x="2819400" y="5791200"/>
            <a:ext cx="3810000" cy="338554"/>
          </a:xfrm>
          <a:prstGeom prst="rect">
            <a:avLst/>
          </a:prstGeom>
          <a:solidFill>
            <a:srgbClr val="00B0F0"/>
          </a:solidFill>
        </p:spPr>
        <p:txBody>
          <a:bodyPr wrap="square">
            <a:spAutoFit/>
          </a:bodyPr>
          <a:lstStyle/>
          <a:p>
            <a:pPr algn="ctr"/>
            <a:r>
              <a:rPr lang="en-US" sz="1600" dirty="0" smtClean="0"/>
              <a:t>HTML code of google.com</a:t>
            </a:r>
            <a:endParaRPr lang="en-US" sz="1100" b="1" dirty="0"/>
          </a:p>
        </p:txBody>
      </p:sp>
      <p:sp>
        <p:nvSpPr>
          <p:cNvPr id="157" name="Rectangle 156"/>
          <p:cNvSpPr/>
          <p:nvPr/>
        </p:nvSpPr>
        <p:spPr>
          <a:xfrm>
            <a:off x="2514600" y="4953000"/>
            <a:ext cx="1447800" cy="338554"/>
          </a:xfrm>
          <a:prstGeom prst="rect">
            <a:avLst/>
          </a:prstGeom>
          <a:solidFill>
            <a:srgbClr val="00B0F0"/>
          </a:solidFill>
        </p:spPr>
        <p:txBody>
          <a:bodyPr wrap="square">
            <a:spAutoFit/>
          </a:bodyPr>
          <a:lstStyle/>
          <a:p>
            <a:pPr algn="ctr"/>
            <a:r>
              <a:rPr lang="en-US" sz="1600" b="1" dirty="0" smtClean="0"/>
              <a:t>80</a:t>
            </a:r>
            <a:endParaRPr lang="en-US" sz="1100" b="1" dirty="0">
              <a:solidFill>
                <a:schemeClr val="accent3">
                  <a:lumMod val="50000"/>
                </a:schemeClr>
              </a:solidFill>
            </a:endParaRPr>
          </a:p>
        </p:txBody>
      </p:sp>
      <p:sp>
        <p:nvSpPr>
          <p:cNvPr id="158" name="Rectangle 157"/>
          <p:cNvSpPr/>
          <p:nvPr/>
        </p:nvSpPr>
        <p:spPr>
          <a:xfrm>
            <a:off x="4114800" y="4953000"/>
            <a:ext cx="1524000" cy="338554"/>
          </a:xfrm>
          <a:prstGeom prst="rect">
            <a:avLst/>
          </a:prstGeom>
          <a:solidFill>
            <a:srgbClr val="00B0F0"/>
          </a:solidFill>
        </p:spPr>
        <p:txBody>
          <a:bodyPr wrap="square">
            <a:spAutoFit/>
          </a:bodyPr>
          <a:lstStyle/>
          <a:p>
            <a:pPr algn="ctr"/>
            <a:r>
              <a:rPr lang="en-US" sz="1600" b="1" dirty="0" smtClean="0"/>
              <a:t>23456</a:t>
            </a:r>
            <a:endParaRPr lang="en-US" sz="1600" b="1" dirty="0" smtClean="0">
              <a:solidFill>
                <a:schemeClr val="accent3">
                  <a:lumMod val="50000"/>
                </a:schemeClr>
              </a:solidFill>
            </a:endParaRPr>
          </a:p>
        </p:txBody>
      </p:sp>
      <p:sp>
        <p:nvSpPr>
          <p:cNvPr id="159" name="Rectangle 158"/>
          <p:cNvSpPr/>
          <p:nvPr/>
        </p:nvSpPr>
        <p:spPr>
          <a:xfrm>
            <a:off x="4191000" y="4438650"/>
            <a:ext cx="1447800" cy="338554"/>
          </a:xfrm>
          <a:prstGeom prst="rect">
            <a:avLst/>
          </a:prstGeom>
          <a:solidFill>
            <a:srgbClr val="00B0F0"/>
          </a:solidFill>
        </p:spPr>
        <p:txBody>
          <a:bodyPr wrap="square">
            <a:spAutoFit/>
          </a:bodyPr>
          <a:lstStyle/>
          <a:p>
            <a:pPr algn="ctr"/>
            <a:r>
              <a:rPr lang="en-US" sz="1600" b="1" dirty="0" smtClean="0"/>
              <a:t>13.15.1.101</a:t>
            </a:r>
            <a:endParaRPr lang="en-US" sz="1100" b="1" dirty="0"/>
          </a:p>
        </p:txBody>
      </p:sp>
      <p:sp>
        <p:nvSpPr>
          <p:cNvPr id="160" name="Rectangle 159"/>
          <p:cNvSpPr/>
          <p:nvPr/>
        </p:nvSpPr>
        <p:spPr>
          <a:xfrm>
            <a:off x="2514600" y="4457700"/>
            <a:ext cx="1447800" cy="338554"/>
          </a:xfrm>
          <a:prstGeom prst="rect">
            <a:avLst/>
          </a:prstGeom>
          <a:solidFill>
            <a:srgbClr val="00B0F0"/>
          </a:solidFill>
        </p:spPr>
        <p:txBody>
          <a:bodyPr wrap="square">
            <a:spAutoFit/>
          </a:bodyPr>
          <a:lstStyle/>
          <a:p>
            <a:pPr algn="ctr"/>
            <a:r>
              <a:rPr lang="en-US" sz="1600" b="1" dirty="0" smtClean="0">
                <a:solidFill>
                  <a:sysClr val="windowText" lastClr="000000"/>
                </a:solidFill>
              </a:rPr>
              <a:t>130.150.20.2</a:t>
            </a:r>
            <a:endParaRPr lang="en-US" sz="1100" b="1" dirty="0">
              <a:solidFill>
                <a:sysClr val="windowText" lastClr="000000"/>
              </a:solidFill>
            </a:endParaRPr>
          </a:p>
        </p:txBody>
      </p:sp>
      <p:sp>
        <p:nvSpPr>
          <p:cNvPr id="161" name="Rectangle 160"/>
          <p:cNvSpPr/>
          <p:nvPr/>
        </p:nvSpPr>
        <p:spPr>
          <a:xfrm>
            <a:off x="5734050" y="4419600"/>
            <a:ext cx="533400" cy="338554"/>
          </a:xfrm>
          <a:prstGeom prst="rect">
            <a:avLst/>
          </a:prstGeom>
          <a:solidFill>
            <a:srgbClr val="00B0F0"/>
          </a:solidFill>
        </p:spPr>
        <p:txBody>
          <a:bodyPr wrap="square">
            <a:spAutoFit/>
          </a:bodyPr>
          <a:lstStyle/>
          <a:p>
            <a:pPr algn="ctr"/>
            <a:r>
              <a:rPr lang="en-US" sz="1600" b="1" dirty="0" smtClean="0"/>
              <a:t>57</a:t>
            </a:r>
            <a:endParaRPr lang="en-US" sz="1100" b="1" dirty="0"/>
          </a:p>
        </p:txBody>
      </p:sp>
      <p:sp>
        <p:nvSpPr>
          <p:cNvPr id="162" name="Rectangle 161"/>
          <p:cNvSpPr/>
          <p:nvPr/>
        </p:nvSpPr>
        <p:spPr>
          <a:xfrm>
            <a:off x="2476500" y="3905250"/>
            <a:ext cx="2209800" cy="338554"/>
          </a:xfrm>
          <a:prstGeom prst="rect">
            <a:avLst/>
          </a:prstGeom>
          <a:solidFill>
            <a:srgbClr val="00B0F0"/>
          </a:solidFill>
        </p:spPr>
        <p:txBody>
          <a:bodyPr wrap="square">
            <a:spAutoFit/>
          </a:bodyPr>
          <a:lstStyle/>
          <a:p>
            <a:pPr algn="ctr"/>
            <a:r>
              <a:rPr lang="en-US" sz="1600" b="1" dirty="0" smtClean="0"/>
              <a:t>AA:BA:AC:E5:A4:A9</a:t>
            </a:r>
            <a:endParaRPr lang="en-US" sz="1100" b="1" dirty="0"/>
          </a:p>
        </p:txBody>
      </p:sp>
      <p:sp>
        <p:nvSpPr>
          <p:cNvPr id="165" name="Rectangle 164"/>
          <p:cNvSpPr/>
          <p:nvPr/>
        </p:nvSpPr>
        <p:spPr>
          <a:xfrm>
            <a:off x="4876800" y="3909596"/>
            <a:ext cx="2209800" cy="338554"/>
          </a:xfrm>
          <a:prstGeom prst="rect">
            <a:avLst/>
          </a:prstGeom>
          <a:solidFill>
            <a:srgbClr val="92D050"/>
          </a:solidFill>
        </p:spPr>
        <p:txBody>
          <a:bodyPr wrap="square">
            <a:spAutoFit/>
          </a:bodyPr>
          <a:lstStyle/>
          <a:p>
            <a:pPr algn="ctr"/>
            <a:r>
              <a:rPr lang="en-US" sz="1600" b="1" dirty="0" smtClean="0"/>
              <a:t>ISP1 MAC Address</a:t>
            </a:r>
            <a:endParaRPr lang="en-US" sz="1100" b="1" dirty="0"/>
          </a:p>
        </p:txBody>
      </p:sp>
      <p:sp>
        <p:nvSpPr>
          <p:cNvPr id="148" name="Rectangle 147"/>
          <p:cNvSpPr/>
          <p:nvPr/>
        </p:nvSpPr>
        <p:spPr>
          <a:xfrm>
            <a:off x="4876800" y="3871496"/>
            <a:ext cx="2209800" cy="338554"/>
          </a:xfrm>
          <a:prstGeom prst="rect">
            <a:avLst/>
          </a:prstGeom>
          <a:solidFill>
            <a:srgbClr val="FF0000"/>
          </a:solidFill>
        </p:spPr>
        <p:txBody>
          <a:bodyPr wrap="square">
            <a:spAutoFit/>
          </a:bodyPr>
          <a:lstStyle/>
          <a:p>
            <a:pPr algn="ctr"/>
            <a:r>
              <a:rPr lang="en-US" sz="1600" b="1" dirty="0" smtClean="0"/>
              <a:t>R1 MAC Address</a:t>
            </a:r>
            <a:endParaRPr lang="en-US" sz="1100" b="1" dirty="0"/>
          </a:p>
        </p:txBody>
      </p:sp>
      <p:sp>
        <p:nvSpPr>
          <p:cNvPr id="163" name="Rectangle 162"/>
          <p:cNvSpPr/>
          <p:nvPr/>
        </p:nvSpPr>
        <p:spPr>
          <a:xfrm>
            <a:off x="4876800" y="3886200"/>
            <a:ext cx="2209800" cy="338554"/>
          </a:xfrm>
          <a:prstGeom prst="rect">
            <a:avLst/>
          </a:prstGeom>
          <a:solidFill>
            <a:srgbClr val="00B0F0"/>
          </a:solidFill>
        </p:spPr>
        <p:txBody>
          <a:bodyPr wrap="square">
            <a:spAutoFit/>
          </a:bodyPr>
          <a:lstStyle/>
          <a:p>
            <a:pPr algn="ctr"/>
            <a:r>
              <a:rPr lang="en-US" sz="1600" b="1" dirty="0" smtClean="0"/>
              <a:t> 22:11:11:44:44:44</a:t>
            </a:r>
            <a:endParaRPr lang="en-US" sz="1100" b="1" dirty="0"/>
          </a:p>
        </p:txBody>
      </p:sp>
    </p:spTree>
    <p:extLst>
      <p:ext uri="{BB962C8B-B14F-4D97-AF65-F5344CB8AC3E}">
        <p14:creationId xmlns:p14="http://schemas.microsoft.com/office/powerpoint/2010/main" val="39540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par>
                                <p:cTn id="23" presetID="10"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fade">
                                      <p:cBhvr>
                                        <p:cTn id="25" dur="5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nodeType="with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fade">
                                      <p:cBhvr>
                                        <p:cTn id="33" dur="500"/>
                                        <p:tgtEl>
                                          <p:spTgt spid="72"/>
                                        </p:tgtEl>
                                      </p:cBhvr>
                                    </p:animEffect>
                                  </p:childTnLst>
                                </p:cTn>
                              </p:par>
                              <p:par>
                                <p:cTn id="34" presetID="10" presetClass="entr" presetSubtype="0" fill="hold" nodeType="with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500"/>
                                        <p:tgtEl>
                                          <p:spTgt spid="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97"/>
                                        </p:tgtEl>
                                      </p:cBhvr>
                                    </p:animEffect>
                                    <p:set>
                                      <p:cBhvr>
                                        <p:cTn id="56" dur="1" fill="hold">
                                          <p:stCondLst>
                                            <p:cond delay="499"/>
                                          </p:stCondLst>
                                        </p:cTn>
                                        <p:tgtEl>
                                          <p:spTgt spid="97"/>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500"/>
                                        <p:tgtEl>
                                          <p:spTgt spid="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1" nodeType="clickEffect">
                                  <p:stCondLst>
                                    <p:cond delay="0"/>
                                  </p:stCondLst>
                                  <p:childTnLst>
                                    <p:animEffect transition="out" filter="fade">
                                      <p:cBhvr>
                                        <p:cTn id="64" dur="500"/>
                                        <p:tgtEl>
                                          <p:spTgt spid="99"/>
                                        </p:tgtEl>
                                      </p:cBhvr>
                                    </p:animEffect>
                                    <p:set>
                                      <p:cBhvr>
                                        <p:cTn id="65" dur="1" fill="hold">
                                          <p:stCondLst>
                                            <p:cond delay="499"/>
                                          </p:stCondLst>
                                        </p:cTn>
                                        <p:tgtEl>
                                          <p:spTgt spid="99"/>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500"/>
                                        <p:tgtEl>
                                          <p:spTgt spid="10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00"/>
                                        </p:tgtEl>
                                      </p:cBhvr>
                                    </p:animEffect>
                                    <p:set>
                                      <p:cBhvr>
                                        <p:cTn id="74" dur="1" fill="hold">
                                          <p:stCondLst>
                                            <p:cond delay="499"/>
                                          </p:stCondLst>
                                        </p:cTn>
                                        <p:tgtEl>
                                          <p:spTgt spid="100"/>
                                        </p:tgtEl>
                                        <p:attrNameLst>
                                          <p:attrName>style.visibility</p:attrName>
                                        </p:attrNameLst>
                                      </p:cBhvr>
                                      <p:to>
                                        <p:strVal val="hidden"/>
                                      </p:to>
                                    </p:se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01"/>
                                        </p:tgtEl>
                                        <p:attrNameLst>
                                          <p:attrName>style.visibility</p:attrName>
                                        </p:attrNameLst>
                                      </p:cBhvr>
                                      <p:to>
                                        <p:strVal val="visible"/>
                                      </p:to>
                                    </p:set>
                                    <p:animEffect transition="in" filter="fade">
                                      <p:cBhvr>
                                        <p:cTn id="78" dur="500"/>
                                        <p:tgtEl>
                                          <p:spTgt spid="10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500"/>
                                        <p:tgtEl>
                                          <p:spTgt spid="102"/>
                                        </p:tgtEl>
                                      </p:cBhvr>
                                    </p:animEffect>
                                  </p:childTnLst>
                                </p:cTn>
                              </p:par>
                            </p:childTnLst>
                          </p:cTn>
                        </p:par>
                        <p:par>
                          <p:cTn id="84" fill="hold">
                            <p:stCondLst>
                              <p:cond delay="500"/>
                            </p:stCondLst>
                            <p:childTnLst>
                              <p:par>
                                <p:cTn id="85" presetID="0" presetClass="path" presetSubtype="0" accel="50000" decel="50000" fill="hold" grpId="1" nodeType="afterEffect">
                                  <p:stCondLst>
                                    <p:cond delay="0"/>
                                  </p:stCondLst>
                                  <p:childTnLst>
                                    <p:animMotion origin="layout" path="M -3.33333E-6 0.0206 C 0.00834 0.02153 0.01667 0.02153 0.025 0.02338 C 0.04115 0.02685 0.03316 0.02732 0.04375 0.03449 C 0.04966 0.03843 0.0592 0.03912 0.06459 0.04005 C 0.08716 0.05 0.11233 0.04421 0.13542 0.04283 C 0.1375 0.04097 0.13941 0.03866 0.14167 0.03727 C 0.14566 0.03495 0.15417 0.03171 0.15417 0.03195 C 0.15625 0.03264 0.16007 0.03171 0.16042 0.03449 C 0.16337 0.05648 0.16459 0.10486 0.16459 0.13171 C 0.15365 0.13658 0.15122 0.14653 0.14792 0.15949 C 0.15157 0.18889 0.15521 0.17917 0.18125 0.17616 C 0.18264 0.1706 0.18403 0.16505 0.18542 0.15949 C 0.18611 0.15671 0.1875 0.15116 0.1875 0.15139 C 0.18542 0.15023 0.18316 0.14977 0.18125 0.14838 C 0.17691 0.14514 0.16875 0.13727 0.16875 0.1375 C 0.16598 0.10023 0.16459 0.06343 0.16459 0.02616 C 0.14289 0.02662 0.06146 0.03519 0.01875 0.02894 C 0.01858 0.02894 -0.01128 0.0206 -3.33333E-6 0.0206 Z " pathEditMode="relative" rAng="0" ptsTypes="ffffffffffffffffff">
                                      <p:cBhvr>
                                        <p:cTn id="86" dur="5000" fill="hold"/>
                                        <p:tgtEl>
                                          <p:spTgt spid="102"/>
                                        </p:tgtEl>
                                        <p:attrNameLst>
                                          <p:attrName>ppt_x</p:attrName>
                                          <p:attrName>ppt_y</p:attrName>
                                        </p:attrNameLst>
                                      </p:cBhvr>
                                      <p:rCtr x="8800" y="8400"/>
                                    </p:animMotion>
                                  </p:childTnLst>
                                </p:cTn>
                              </p:par>
                            </p:childTnLst>
                          </p:cTn>
                        </p:par>
                        <p:par>
                          <p:cTn id="87" fill="hold">
                            <p:stCondLst>
                              <p:cond delay="5500"/>
                            </p:stCondLst>
                            <p:childTnLst>
                              <p:par>
                                <p:cTn id="88" presetID="10" presetClass="exit" presetSubtype="0" fill="hold" grpId="2" nodeType="afterEffect">
                                  <p:stCondLst>
                                    <p:cond delay="0"/>
                                  </p:stCondLst>
                                  <p:childTnLst>
                                    <p:animEffect transition="out" filter="fade">
                                      <p:cBhvr>
                                        <p:cTn id="89" dur="500"/>
                                        <p:tgtEl>
                                          <p:spTgt spid="102"/>
                                        </p:tgtEl>
                                      </p:cBhvr>
                                    </p:animEffect>
                                    <p:set>
                                      <p:cBhvr>
                                        <p:cTn id="90" dur="1" fill="hold">
                                          <p:stCondLst>
                                            <p:cond delay="499"/>
                                          </p:stCondLst>
                                        </p:cTn>
                                        <p:tgtEl>
                                          <p:spTgt spid="102"/>
                                        </p:tgtEl>
                                        <p:attrNameLst>
                                          <p:attrName>style.visibility</p:attrName>
                                        </p:attrNameLst>
                                      </p:cBhvr>
                                      <p:to>
                                        <p:strVal val="hidden"/>
                                      </p:to>
                                    </p:set>
                                  </p:childTnLst>
                                </p:cTn>
                              </p:par>
                            </p:childTnLst>
                          </p:cTn>
                        </p:par>
                        <p:par>
                          <p:cTn id="91" fill="hold">
                            <p:stCondLst>
                              <p:cond delay="6000"/>
                            </p:stCondLst>
                            <p:childTnLst>
                              <p:par>
                                <p:cTn id="92" presetID="10" presetClass="exit" presetSubtype="0" fill="hold" grpId="1" nodeType="afterEffect">
                                  <p:stCondLst>
                                    <p:cond delay="0"/>
                                  </p:stCondLst>
                                  <p:childTnLst>
                                    <p:animEffect transition="out" filter="fade">
                                      <p:cBhvr>
                                        <p:cTn id="93" dur="500"/>
                                        <p:tgtEl>
                                          <p:spTgt spid="101"/>
                                        </p:tgtEl>
                                      </p:cBhvr>
                                    </p:animEffect>
                                    <p:set>
                                      <p:cBhvr>
                                        <p:cTn id="94" dur="1" fill="hold">
                                          <p:stCondLst>
                                            <p:cond delay="499"/>
                                          </p:stCondLst>
                                        </p:cTn>
                                        <p:tgtEl>
                                          <p:spTgt spid="10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grpId="1" nodeType="clickEffect">
                                  <p:stCondLst>
                                    <p:cond delay="0"/>
                                  </p:stCondLst>
                                  <p:childTnLst>
                                    <p:animEffect transition="out" filter="fade">
                                      <p:cBhvr>
                                        <p:cTn id="103" dur="500"/>
                                        <p:tgtEl>
                                          <p:spTgt spid="103"/>
                                        </p:tgtEl>
                                      </p:cBhvr>
                                    </p:animEffect>
                                    <p:set>
                                      <p:cBhvr>
                                        <p:cTn id="104" dur="1" fill="hold">
                                          <p:stCondLst>
                                            <p:cond delay="499"/>
                                          </p:stCondLst>
                                        </p:cTn>
                                        <p:tgtEl>
                                          <p:spTgt spid="103"/>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66"/>
                                        </p:tgtEl>
                                      </p:cBhvr>
                                    </p:animEffect>
                                    <p:set>
                                      <p:cBhvr>
                                        <p:cTn id="107" dur="1" fill="hold">
                                          <p:stCondLst>
                                            <p:cond delay="499"/>
                                          </p:stCondLst>
                                        </p:cTn>
                                        <p:tgtEl>
                                          <p:spTgt spid="66"/>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121"/>
                                        </p:tgtEl>
                                        <p:attrNameLst>
                                          <p:attrName>style.visibility</p:attrName>
                                        </p:attrNameLst>
                                      </p:cBhvr>
                                      <p:to>
                                        <p:strVal val="visible"/>
                                      </p:to>
                                    </p:set>
                                    <p:animEffect transition="in" filter="fade">
                                      <p:cBhvr>
                                        <p:cTn id="111" dur="500"/>
                                        <p:tgtEl>
                                          <p:spTgt spid="12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31"/>
                                        </p:tgtEl>
                                        <p:attrNameLst>
                                          <p:attrName>style.visibility</p:attrName>
                                        </p:attrNameLst>
                                      </p:cBhvr>
                                      <p:to>
                                        <p:strVal val="visible"/>
                                      </p:to>
                                    </p:set>
                                    <p:animEffect transition="in" filter="fade">
                                      <p:cBhvr>
                                        <p:cTn id="116" dur="500"/>
                                        <p:tgtEl>
                                          <p:spTgt spid="13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134"/>
                                        </p:tgtEl>
                                        <p:attrNameLst>
                                          <p:attrName>style.visibility</p:attrName>
                                        </p:attrNameLst>
                                      </p:cBhvr>
                                      <p:to>
                                        <p:strVal val="visible"/>
                                      </p:to>
                                    </p:set>
                                    <p:animEffect transition="in" filter="fade">
                                      <p:cBhvr>
                                        <p:cTn id="121" dur="500"/>
                                        <p:tgtEl>
                                          <p:spTgt spid="134"/>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35"/>
                                        </p:tgtEl>
                                        <p:attrNameLst>
                                          <p:attrName>style.visibility</p:attrName>
                                        </p:attrNameLst>
                                      </p:cBhvr>
                                      <p:to>
                                        <p:strVal val="visible"/>
                                      </p:to>
                                    </p:set>
                                    <p:animEffect transition="in" filter="fade">
                                      <p:cBhvr>
                                        <p:cTn id="126" dur="500"/>
                                        <p:tgtEl>
                                          <p:spTgt spid="13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136"/>
                                        </p:tgtEl>
                                        <p:attrNameLst>
                                          <p:attrName>style.visibility</p:attrName>
                                        </p:attrNameLst>
                                      </p:cBhvr>
                                      <p:to>
                                        <p:strVal val="visible"/>
                                      </p:to>
                                    </p:set>
                                    <p:animEffect transition="in" filter="fade">
                                      <p:cBhvr>
                                        <p:cTn id="131" dur="500"/>
                                        <p:tgtEl>
                                          <p:spTgt spid="136"/>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37"/>
                                        </p:tgtEl>
                                        <p:attrNameLst>
                                          <p:attrName>style.visibility</p:attrName>
                                        </p:attrNameLst>
                                      </p:cBhvr>
                                      <p:to>
                                        <p:strVal val="visible"/>
                                      </p:to>
                                    </p:set>
                                    <p:animEffect transition="in" filter="fade">
                                      <p:cBhvr>
                                        <p:cTn id="136" dur="500"/>
                                        <p:tgtEl>
                                          <p:spTgt spid="137"/>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32"/>
                                        </p:tgtEl>
                                        <p:attrNameLst>
                                          <p:attrName>style.visibility</p:attrName>
                                        </p:attrNameLst>
                                      </p:cBhvr>
                                      <p:to>
                                        <p:strVal val="visible"/>
                                      </p:to>
                                    </p:set>
                                    <p:animEffect transition="in" filter="fade">
                                      <p:cBhvr>
                                        <p:cTn id="141" dur="500"/>
                                        <p:tgtEl>
                                          <p:spTgt spid="13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38"/>
                                        </p:tgtEl>
                                        <p:attrNameLst>
                                          <p:attrName>style.visibility</p:attrName>
                                        </p:attrNameLst>
                                      </p:cBhvr>
                                      <p:to>
                                        <p:strVal val="visible"/>
                                      </p:to>
                                    </p:set>
                                    <p:animEffect transition="in" filter="fade">
                                      <p:cBhvr>
                                        <p:cTn id="146" dur="500"/>
                                        <p:tgtEl>
                                          <p:spTgt spid="13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139"/>
                                        </p:tgtEl>
                                        <p:attrNameLst>
                                          <p:attrName>style.visibility</p:attrName>
                                        </p:attrNameLst>
                                      </p:cBhvr>
                                      <p:to>
                                        <p:strVal val="visible"/>
                                      </p:to>
                                    </p:set>
                                    <p:animEffect transition="in" filter="fade">
                                      <p:cBhvr>
                                        <p:cTn id="151" dur="500"/>
                                        <p:tgtEl>
                                          <p:spTgt spid="13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40"/>
                                        </p:tgtEl>
                                        <p:attrNameLst>
                                          <p:attrName>style.visibility</p:attrName>
                                        </p:attrNameLst>
                                      </p:cBhvr>
                                      <p:to>
                                        <p:strVal val="visible"/>
                                      </p:to>
                                    </p:set>
                                    <p:animEffect transition="in" filter="fade">
                                      <p:cBhvr>
                                        <p:cTn id="156" dur="500"/>
                                        <p:tgtEl>
                                          <p:spTgt spid="140"/>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41"/>
                                        </p:tgtEl>
                                        <p:attrNameLst>
                                          <p:attrName>style.visibility</p:attrName>
                                        </p:attrNameLst>
                                      </p:cBhvr>
                                      <p:to>
                                        <p:strVal val="visible"/>
                                      </p:to>
                                    </p:set>
                                    <p:animEffect transition="in" filter="fade">
                                      <p:cBhvr>
                                        <p:cTn id="161" dur="500"/>
                                        <p:tgtEl>
                                          <p:spTgt spid="141"/>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133"/>
                                        </p:tgtEl>
                                        <p:attrNameLst>
                                          <p:attrName>style.visibility</p:attrName>
                                        </p:attrNameLst>
                                      </p:cBhvr>
                                      <p:to>
                                        <p:strVal val="visible"/>
                                      </p:to>
                                    </p:set>
                                    <p:animEffect transition="in" filter="fade">
                                      <p:cBhvr>
                                        <p:cTn id="166" dur="500"/>
                                        <p:tgtEl>
                                          <p:spTgt spid="133"/>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142"/>
                                        </p:tgtEl>
                                        <p:attrNameLst>
                                          <p:attrName>style.visibility</p:attrName>
                                        </p:attrNameLst>
                                      </p:cBhvr>
                                      <p:to>
                                        <p:strVal val="visible"/>
                                      </p:to>
                                    </p:set>
                                    <p:animEffect transition="in" filter="fade">
                                      <p:cBhvr>
                                        <p:cTn id="171" dur="500"/>
                                        <p:tgtEl>
                                          <p:spTgt spid="142"/>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143"/>
                                        </p:tgtEl>
                                        <p:attrNameLst>
                                          <p:attrName>style.visibility</p:attrName>
                                        </p:attrNameLst>
                                      </p:cBhvr>
                                      <p:to>
                                        <p:strVal val="visible"/>
                                      </p:to>
                                    </p:set>
                                    <p:animEffect transition="in" filter="fade">
                                      <p:cBhvr>
                                        <p:cTn id="176" dur="500"/>
                                        <p:tgtEl>
                                          <p:spTgt spid="143"/>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144"/>
                                        </p:tgtEl>
                                        <p:attrNameLst>
                                          <p:attrName>style.visibility</p:attrName>
                                        </p:attrNameLst>
                                      </p:cBhvr>
                                      <p:to>
                                        <p:strVal val="visible"/>
                                      </p:to>
                                    </p:set>
                                    <p:animEffect transition="in" filter="fade">
                                      <p:cBhvr>
                                        <p:cTn id="181" dur="500"/>
                                        <p:tgtEl>
                                          <p:spTgt spid="144"/>
                                        </p:tgtEl>
                                      </p:cBhvr>
                                    </p:animEffect>
                                  </p:childTnLst>
                                </p:cTn>
                              </p:par>
                            </p:childTnLst>
                          </p:cTn>
                        </p:par>
                        <p:par>
                          <p:cTn id="182" fill="hold">
                            <p:stCondLst>
                              <p:cond delay="500"/>
                            </p:stCondLst>
                            <p:childTnLst>
                              <p:par>
                                <p:cTn id="183" presetID="63" presetClass="path" presetSubtype="0" accel="50000" decel="50000" fill="hold" grpId="1" nodeType="afterEffect">
                                  <p:stCondLst>
                                    <p:cond delay="0"/>
                                  </p:stCondLst>
                                  <p:childTnLst>
                                    <p:animMotion origin="layout" path="M -0.01667 -0.00162 L 0.05 0.02061 " pathEditMode="relative" rAng="0" ptsTypes="AA">
                                      <p:cBhvr>
                                        <p:cTn id="184" dur="2000" fill="hold"/>
                                        <p:tgtEl>
                                          <p:spTgt spid="144"/>
                                        </p:tgtEl>
                                        <p:attrNameLst>
                                          <p:attrName>ppt_x</p:attrName>
                                          <p:attrName>ppt_y</p:attrName>
                                        </p:attrNameLst>
                                      </p:cBhvr>
                                      <p:rCtr x="3300" y="1100"/>
                                    </p:animMotion>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145"/>
                                        </p:tgtEl>
                                        <p:attrNameLst>
                                          <p:attrName>style.visibility</p:attrName>
                                        </p:attrNameLst>
                                      </p:cBhvr>
                                      <p:to>
                                        <p:strVal val="visible"/>
                                      </p:to>
                                    </p:set>
                                    <p:animEffect transition="in" filter="fade">
                                      <p:cBhvr>
                                        <p:cTn id="189" dur="500"/>
                                        <p:tgtEl>
                                          <p:spTgt spid="145"/>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149"/>
                                        </p:tgtEl>
                                        <p:attrNameLst>
                                          <p:attrName>style.visibility</p:attrName>
                                        </p:attrNameLst>
                                      </p:cBhvr>
                                      <p:to>
                                        <p:strVal val="visible"/>
                                      </p:to>
                                    </p:set>
                                    <p:animEffect transition="in" filter="fade">
                                      <p:cBhvr>
                                        <p:cTn id="194" dur="500"/>
                                        <p:tgtEl>
                                          <p:spTgt spid="149"/>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146"/>
                                        </p:tgtEl>
                                        <p:attrNameLst>
                                          <p:attrName>style.visibility</p:attrName>
                                        </p:attrNameLst>
                                      </p:cBhvr>
                                      <p:to>
                                        <p:strVal val="visible"/>
                                      </p:to>
                                    </p:set>
                                    <p:animEffect transition="in" filter="fade">
                                      <p:cBhvr>
                                        <p:cTn id="199" dur="500"/>
                                        <p:tgtEl>
                                          <p:spTgt spid="146"/>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165"/>
                                        </p:tgtEl>
                                        <p:attrNameLst>
                                          <p:attrName>style.visibility</p:attrName>
                                        </p:attrNameLst>
                                      </p:cBhvr>
                                      <p:to>
                                        <p:strVal val="visible"/>
                                      </p:to>
                                    </p:set>
                                    <p:animEffect transition="in" filter="fade">
                                      <p:cBhvr>
                                        <p:cTn id="204" dur="500"/>
                                        <p:tgtEl>
                                          <p:spTgt spid="165"/>
                                        </p:tgtEl>
                                      </p:cBhvr>
                                    </p:animEffect>
                                  </p:childTnLst>
                                </p:cTn>
                              </p:par>
                            </p:childTnLst>
                          </p:cTn>
                        </p:par>
                      </p:childTnLst>
                    </p:cTn>
                  </p:par>
                  <p:par>
                    <p:cTn id="205" fill="hold">
                      <p:stCondLst>
                        <p:cond delay="indefinite"/>
                      </p:stCondLst>
                      <p:childTnLst>
                        <p:par>
                          <p:cTn id="206" fill="hold">
                            <p:stCondLst>
                              <p:cond delay="0"/>
                            </p:stCondLst>
                            <p:childTnLst>
                              <p:par>
                                <p:cTn id="207" presetID="63" presetClass="path" presetSubtype="0" accel="50000" decel="50000" fill="hold" grpId="2" nodeType="clickEffect">
                                  <p:stCondLst>
                                    <p:cond delay="0"/>
                                  </p:stCondLst>
                                  <p:childTnLst>
                                    <p:animMotion origin="layout" path="M 0.05833 0.02223 L 0.15833 -0.00949 " pathEditMode="relative" rAng="0" ptsTypes="AA">
                                      <p:cBhvr>
                                        <p:cTn id="208" dur="2000" fill="hold"/>
                                        <p:tgtEl>
                                          <p:spTgt spid="144"/>
                                        </p:tgtEl>
                                        <p:attrNameLst>
                                          <p:attrName>ppt_x</p:attrName>
                                          <p:attrName>ppt_y</p:attrName>
                                        </p:attrNameLst>
                                      </p:cBhvr>
                                      <p:rCtr x="5000" y="-1600"/>
                                    </p:animMotion>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52"/>
                                        </p:tgtEl>
                                        <p:attrNameLst>
                                          <p:attrName>style.visibility</p:attrName>
                                        </p:attrNameLst>
                                      </p:cBhvr>
                                      <p:to>
                                        <p:strVal val="visible"/>
                                      </p:to>
                                    </p:set>
                                    <p:animEffect transition="in" filter="fade">
                                      <p:cBhvr>
                                        <p:cTn id="213" dur="500"/>
                                        <p:tgtEl>
                                          <p:spTgt spid="152"/>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53"/>
                                        </p:tgtEl>
                                        <p:attrNameLst>
                                          <p:attrName>style.visibility</p:attrName>
                                        </p:attrNameLst>
                                      </p:cBhvr>
                                      <p:to>
                                        <p:strVal val="visible"/>
                                      </p:to>
                                    </p:set>
                                    <p:animEffect transition="in" filter="fade">
                                      <p:cBhvr>
                                        <p:cTn id="216" dur="500"/>
                                        <p:tgtEl>
                                          <p:spTgt spid="153"/>
                                        </p:tgtEl>
                                      </p:cBhvr>
                                    </p:animEffect>
                                  </p:childTnLst>
                                </p:cTn>
                              </p:par>
                            </p:childTnLst>
                          </p:cTn>
                        </p:par>
                      </p:childTnLst>
                    </p:cTn>
                  </p:par>
                  <p:par>
                    <p:cTn id="217" fill="hold">
                      <p:stCondLst>
                        <p:cond delay="indefinite"/>
                      </p:stCondLst>
                      <p:childTnLst>
                        <p:par>
                          <p:cTn id="218" fill="hold">
                            <p:stCondLst>
                              <p:cond delay="0"/>
                            </p:stCondLst>
                            <p:childTnLst>
                              <p:par>
                                <p:cTn id="219" presetID="10" presetClass="entr" presetSubtype="0" fill="hold" grpId="0" nodeType="clickEffect">
                                  <p:stCondLst>
                                    <p:cond delay="0"/>
                                  </p:stCondLst>
                                  <p:childTnLst>
                                    <p:set>
                                      <p:cBhvr>
                                        <p:cTn id="220" dur="1" fill="hold">
                                          <p:stCondLst>
                                            <p:cond delay="0"/>
                                          </p:stCondLst>
                                        </p:cTn>
                                        <p:tgtEl>
                                          <p:spTgt spid="154"/>
                                        </p:tgtEl>
                                        <p:attrNameLst>
                                          <p:attrName>style.visibility</p:attrName>
                                        </p:attrNameLst>
                                      </p:cBhvr>
                                      <p:to>
                                        <p:strVal val="visible"/>
                                      </p:to>
                                    </p:set>
                                    <p:animEffect transition="in" filter="fade">
                                      <p:cBhvr>
                                        <p:cTn id="221" dur="500"/>
                                        <p:tgtEl>
                                          <p:spTgt spid="154"/>
                                        </p:tgtEl>
                                      </p:cBhvr>
                                    </p:animEffect>
                                  </p:childTnLst>
                                </p:cTn>
                              </p:par>
                            </p:childTnLst>
                          </p:cTn>
                        </p:par>
                      </p:childTnLst>
                    </p:cTn>
                  </p:par>
                  <p:par>
                    <p:cTn id="222" fill="hold">
                      <p:stCondLst>
                        <p:cond delay="indefinite"/>
                      </p:stCondLst>
                      <p:childTnLst>
                        <p:par>
                          <p:cTn id="223" fill="hold">
                            <p:stCondLst>
                              <p:cond delay="0"/>
                            </p:stCondLst>
                            <p:childTnLst>
                              <p:par>
                                <p:cTn id="224" presetID="10" presetClass="entr" presetSubtype="0" fill="hold" grpId="0" nodeType="clickEffect">
                                  <p:stCondLst>
                                    <p:cond delay="0"/>
                                  </p:stCondLst>
                                  <p:childTnLst>
                                    <p:set>
                                      <p:cBhvr>
                                        <p:cTn id="225" dur="1" fill="hold">
                                          <p:stCondLst>
                                            <p:cond delay="0"/>
                                          </p:stCondLst>
                                        </p:cTn>
                                        <p:tgtEl>
                                          <p:spTgt spid="155"/>
                                        </p:tgtEl>
                                        <p:attrNameLst>
                                          <p:attrName>style.visibility</p:attrName>
                                        </p:attrNameLst>
                                      </p:cBhvr>
                                      <p:to>
                                        <p:strVal val="visible"/>
                                      </p:to>
                                    </p:set>
                                    <p:animEffect transition="in" filter="fade">
                                      <p:cBhvr>
                                        <p:cTn id="226" dur="500"/>
                                        <p:tgtEl>
                                          <p:spTgt spid="155"/>
                                        </p:tgtEl>
                                      </p:cBhvr>
                                    </p:animEffect>
                                  </p:childTnLst>
                                </p:cTn>
                              </p:par>
                            </p:childTnLst>
                          </p:cTn>
                        </p:par>
                      </p:childTnLst>
                    </p:cTn>
                  </p:par>
                  <p:par>
                    <p:cTn id="227" fill="hold">
                      <p:stCondLst>
                        <p:cond delay="indefinite"/>
                      </p:stCondLst>
                      <p:childTnLst>
                        <p:par>
                          <p:cTn id="228" fill="hold">
                            <p:stCondLst>
                              <p:cond delay="0"/>
                            </p:stCondLst>
                            <p:childTnLst>
                              <p:par>
                                <p:cTn id="229" presetID="10" presetClass="entr" presetSubtype="0" fill="hold" grpId="0" nodeType="clickEffect">
                                  <p:stCondLst>
                                    <p:cond delay="0"/>
                                  </p:stCondLst>
                                  <p:childTnLst>
                                    <p:set>
                                      <p:cBhvr>
                                        <p:cTn id="230" dur="1" fill="hold">
                                          <p:stCondLst>
                                            <p:cond delay="0"/>
                                          </p:stCondLst>
                                        </p:cTn>
                                        <p:tgtEl>
                                          <p:spTgt spid="148"/>
                                        </p:tgtEl>
                                        <p:attrNameLst>
                                          <p:attrName>style.visibility</p:attrName>
                                        </p:attrNameLst>
                                      </p:cBhvr>
                                      <p:to>
                                        <p:strVal val="visible"/>
                                      </p:to>
                                    </p:set>
                                    <p:animEffect transition="in" filter="fade">
                                      <p:cBhvr>
                                        <p:cTn id="231" dur="500"/>
                                        <p:tgtEl>
                                          <p:spTgt spid="148"/>
                                        </p:tgtEl>
                                      </p:cBhvr>
                                    </p:animEffect>
                                  </p:childTnLst>
                                </p:cTn>
                              </p:par>
                            </p:childTnLst>
                          </p:cTn>
                        </p:par>
                      </p:childTnLst>
                    </p:cTn>
                  </p:par>
                  <p:par>
                    <p:cTn id="232" fill="hold">
                      <p:stCondLst>
                        <p:cond delay="indefinite"/>
                      </p:stCondLst>
                      <p:childTnLst>
                        <p:par>
                          <p:cTn id="233" fill="hold">
                            <p:stCondLst>
                              <p:cond delay="0"/>
                            </p:stCondLst>
                            <p:childTnLst>
                              <p:par>
                                <p:cTn id="234" presetID="0" presetClass="path" presetSubtype="0" accel="50000" decel="50000" fill="hold" grpId="3" nodeType="clickEffect">
                                  <p:stCondLst>
                                    <p:cond delay="0"/>
                                  </p:stCondLst>
                                  <p:childTnLst>
                                    <p:animMotion origin="layout" path="M 0.15781 -3.33333E-6 C 0.20851 -3.33333E-6 0.2592 -3.33333E-6 0.3099 -3.33333E-6 C 0.44323 -0.0037 0.37517 -0.00277 0.51406 -0.00277 C 0.52483 -0.00046 0.53021 0.00047 0.53906 0.00834 C 0.55017 0.03056 0.53559 0.00371 0.54948 0.02223 C 0.55122 0.02454 0.55191 0.02824 0.55365 0.03056 C 0.55764 0.03588 0.56111 0.03658 0.56615 0.03889 C 0.5684 0.04769 0.5691 0.05 0.57656 0.05 C 0.58438 0.05695 0.58455 0.06273 0.59323 0.06667 C 0.60243 0.07894 0.60955 0.08773 0.62031 0.09723 C 0.6217 0.1 0.62274 0.10324 0.62448 0.10556 C 0.62622 0.10787 0.62917 0.10857 0.63073 0.11111 C 0.64444 0.13218 0.63247 0.12477 0.64531 0.13056 C 0.65469 0.14306 0.66128 0.15973 0.6724 0.16945 C 0.675 0.17963 0.67448 0.17477 0.67448 0.18334 " pathEditMode="relative" rAng="0" ptsTypes="ffffffffffffffA">
                                      <p:cBhvr>
                                        <p:cTn id="235" dur="5000" fill="hold"/>
                                        <p:tgtEl>
                                          <p:spTgt spid="144"/>
                                        </p:tgtEl>
                                        <p:attrNameLst>
                                          <p:attrName>ppt_x</p:attrName>
                                          <p:attrName>ppt_y</p:attrName>
                                        </p:attrNameLst>
                                      </p:cBhvr>
                                      <p:rCtr x="25900" y="9000"/>
                                    </p:animMotion>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156"/>
                                        </p:tgtEl>
                                        <p:attrNameLst>
                                          <p:attrName>style.visibility</p:attrName>
                                        </p:attrNameLst>
                                      </p:cBhvr>
                                      <p:to>
                                        <p:strVal val="visible"/>
                                      </p:to>
                                    </p:set>
                                    <p:animEffect transition="in" filter="fade">
                                      <p:cBhvr>
                                        <p:cTn id="240" dur="500"/>
                                        <p:tgtEl>
                                          <p:spTgt spid="156"/>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157"/>
                                        </p:tgtEl>
                                        <p:attrNameLst>
                                          <p:attrName>style.visibility</p:attrName>
                                        </p:attrNameLst>
                                      </p:cBhvr>
                                      <p:to>
                                        <p:strVal val="visible"/>
                                      </p:to>
                                    </p:set>
                                    <p:animEffect transition="in" filter="fade">
                                      <p:cBhvr>
                                        <p:cTn id="245" dur="500"/>
                                        <p:tgtEl>
                                          <p:spTgt spid="157"/>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158"/>
                                        </p:tgtEl>
                                        <p:attrNameLst>
                                          <p:attrName>style.visibility</p:attrName>
                                        </p:attrNameLst>
                                      </p:cBhvr>
                                      <p:to>
                                        <p:strVal val="visible"/>
                                      </p:to>
                                    </p:set>
                                    <p:animEffect transition="in" filter="fade">
                                      <p:cBhvr>
                                        <p:cTn id="250" dur="500"/>
                                        <p:tgtEl>
                                          <p:spTgt spid="158"/>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grpId="0" nodeType="clickEffect">
                                  <p:stCondLst>
                                    <p:cond delay="0"/>
                                  </p:stCondLst>
                                  <p:childTnLst>
                                    <p:set>
                                      <p:cBhvr>
                                        <p:cTn id="254" dur="1" fill="hold">
                                          <p:stCondLst>
                                            <p:cond delay="0"/>
                                          </p:stCondLst>
                                        </p:cTn>
                                        <p:tgtEl>
                                          <p:spTgt spid="160"/>
                                        </p:tgtEl>
                                        <p:attrNameLst>
                                          <p:attrName>style.visibility</p:attrName>
                                        </p:attrNameLst>
                                      </p:cBhvr>
                                      <p:to>
                                        <p:strVal val="visible"/>
                                      </p:to>
                                    </p:set>
                                    <p:animEffect transition="in" filter="fade">
                                      <p:cBhvr>
                                        <p:cTn id="255" dur="500"/>
                                        <p:tgtEl>
                                          <p:spTgt spid="160"/>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grpId="0" nodeType="clickEffect">
                                  <p:stCondLst>
                                    <p:cond delay="0"/>
                                  </p:stCondLst>
                                  <p:childTnLst>
                                    <p:set>
                                      <p:cBhvr>
                                        <p:cTn id="259" dur="1" fill="hold">
                                          <p:stCondLst>
                                            <p:cond delay="0"/>
                                          </p:stCondLst>
                                        </p:cTn>
                                        <p:tgtEl>
                                          <p:spTgt spid="159"/>
                                        </p:tgtEl>
                                        <p:attrNameLst>
                                          <p:attrName>style.visibility</p:attrName>
                                        </p:attrNameLst>
                                      </p:cBhvr>
                                      <p:to>
                                        <p:strVal val="visible"/>
                                      </p:to>
                                    </p:set>
                                    <p:animEffect transition="in" filter="fade">
                                      <p:cBhvr>
                                        <p:cTn id="260" dur="500"/>
                                        <p:tgtEl>
                                          <p:spTgt spid="159"/>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161"/>
                                        </p:tgtEl>
                                        <p:attrNameLst>
                                          <p:attrName>style.visibility</p:attrName>
                                        </p:attrNameLst>
                                      </p:cBhvr>
                                      <p:to>
                                        <p:strVal val="visible"/>
                                      </p:to>
                                    </p:set>
                                    <p:animEffect transition="in" filter="fade">
                                      <p:cBhvr>
                                        <p:cTn id="265" dur="500"/>
                                        <p:tgtEl>
                                          <p:spTgt spid="161"/>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162"/>
                                        </p:tgtEl>
                                        <p:attrNameLst>
                                          <p:attrName>style.visibility</p:attrName>
                                        </p:attrNameLst>
                                      </p:cBhvr>
                                      <p:to>
                                        <p:strVal val="visible"/>
                                      </p:to>
                                    </p:set>
                                    <p:animEffect transition="in" filter="fade">
                                      <p:cBhvr>
                                        <p:cTn id="270" dur="500"/>
                                        <p:tgtEl>
                                          <p:spTgt spid="162"/>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grpId="0" nodeType="clickEffect">
                                  <p:stCondLst>
                                    <p:cond delay="0"/>
                                  </p:stCondLst>
                                  <p:childTnLst>
                                    <p:set>
                                      <p:cBhvr>
                                        <p:cTn id="274" dur="1" fill="hold">
                                          <p:stCondLst>
                                            <p:cond delay="0"/>
                                          </p:stCondLst>
                                        </p:cTn>
                                        <p:tgtEl>
                                          <p:spTgt spid="163"/>
                                        </p:tgtEl>
                                        <p:attrNameLst>
                                          <p:attrName>style.visibility</p:attrName>
                                        </p:attrNameLst>
                                      </p:cBhvr>
                                      <p:to>
                                        <p:strVal val="visible"/>
                                      </p:to>
                                    </p:set>
                                    <p:animEffect transition="in" filter="fade">
                                      <p:cBhvr>
                                        <p:cTn id="275" dur="500"/>
                                        <p:tgtEl>
                                          <p:spTgt spid="163"/>
                                        </p:tgtEl>
                                      </p:cBhvr>
                                    </p:animEffect>
                                  </p:childTnLst>
                                </p:cTn>
                              </p:par>
                            </p:childTnLst>
                          </p:cTn>
                        </p:par>
                      </p:childTnLst>
                    </p:cTn>
                  </p:par>
                  <p:par>
                    <p:cTn id="276" fill="hold">
                      <p:stCondLst>
                        <p:cond delay="indefinite"/>
                      </p:stCondLst>
                      <p:childTnLst>
                        <p:par>
                          <p:cTn id="277" fill="hold">
                            <p:stCondLst>
                              <p:cond delay="0"/>
                            </p:stCondLst>
                            <p:childTnLst>
                              <p:par>
                                <p:cTn id="278" presetID="0" presetClass="path" presetSubtype="0" accel="50000" decel="50000" fill="hold" grpId="4" nodeType="clickEffect">
                                  <p:stCondLst>
                                    <p:cond delay="0"/>
                                  </p:stCondLst>
                                  <p:childTnLst>
                                    <p:animMotion origin="layout" path="M 0.67448 0.18333 C 0.66042 0.15833 0.6757 0.18287 0.66198 0.16667 C 0.65156 0.1544 0.64948 0.14722 0.63698 0.14167 C 0.63142 0.13033 0.62448 0.11852 0.61615 0.11111 C 0.61198 0.10278 0.60781 0.09445 0.60365 0.08611 C 0.60226 0.08333 0.60191 0.07894 0.59948 0.07778 C 0.5974 0.07685 0.59531 0.07593 0.59323 0.075 C 0.58941 0.05486 0.5849 0.04028 0.5849 0.01945 C 0.49879 0.02245 0.53351 0.02222 0.48073 0.02222 C 0.46545 0.02639 0.45278 0.0382 0.43698 0.04167 C 0.42153 0.04514 0.40625 0.05 0.39115 0.05556 C 0.38195 0.05903 0.36892 0.06065 0.3599 0.06667 C 0.35764 0.06806 0.3559 0.07083 0.35365 0.07222 C 0.34774 0.0757 0.31927 0.09028 0.31406 0.09167 C 0.31059 0.09259 0.30712 0.09329 0.30365 0.09445 C 0.30156 0.09514 0.2974 0.09722 0.2974 0.09745 C 0.29045 0.09445 0.28333 0.09236 0.27656 0.08889 C 0.26597 0.08357 0.26163 0.06921 0.24948 0.06389 C 0.2349 0.04445 0.25104 0.06343 0.23698 0.05278 C 0.22917 0.04676 0.22344 0.03704 0.21615 0.03056 C 0.21424 0.02894 0.21181 0.02917 0.2099 0.02778 C 0.20764 0.02639 0.2059 0.02361 0.20365 0.02222 C 0.19705 0.01783 0.18941 0.01829 0.18281 0.01389 C 0.17917 0.01158 0.17604 0.00787 0.1724 0.00556 C 0.14531 0.00648 0.11823 0.00579 0.09115 0.00833 C 0.08872 0.00857 0.08715 0.01273 0.0849 0.01389 C 0.08368 0.01458 0.08212 0.01389 0.08073 0.01389 C 0.07517 0.01296 0.06945 0.01296 0.06406 0.01111 C 0.06163 0.01019 0.06024 0.00671 0.05781 0.00556 C 0.05451 0.00394 0.05087 0.0037 0.0474 0.00278 C 0.03872 -0.00301 0.02795 -0.00972 0.01823 -0.01111 C 0.00781 -0.01273 -0.01302 -0.01389 -0.01302 -0.01366 " pathEditMode="relative" rAng="0" ptsTypes="fffffffffffffffffffffffffffffffA">
                                      <p:cBhvr>
                                        <p:cTn id="279" dur="5000" fill="hold"/>
                                        <p:tgtEl>
                                          <p:spTgt spid="144"/>
                                        </p:tgtEl>
                                        <p:attrNameLst>
                                          <p:attrName>ppt_x</p:attrName>
                                          <p:attrName>ppt_y</p:attrName>
                                        </p:attrNameLst>
                                      </p:cBhvr>
                                      <p:rCtr x="-34300" y="-9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99" grpId="1" animBg="1"/>
      <p:bldP spid="100" grpId="0" animBg="1"/>
      <p:bldP spid="100" grpId="1" animBg="1"/>
      <p:bldP spid="101" grpId="0" animBg="1"/>
      <p:bldP spid="101" grpId="1" animBg="1"/>
      <p:bldP spid="102" grpId="0" animBg="1"/>
      <p:bldP spid="102" grpId="1" animBg="1"/>
      <p:bldP spid="102" grpId="2" animBg="1"/>
      <p:bldP spid="103" grpId="0" animBg="1"/>
      <p:bldP spid="103" grpId="1"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4" grpId="1" animBg="1"/>
      <p:bldP spid="144" grpId="2" animBg="1"/>
      <p:bldP spid="144" grpId="3" animBg="1"/>
      <p:bldP spid="144" grpId="4" animBg="1"/>
      <p:bldP spid="145" grpId="0" animBg="1"/>
      <p:bldP spid="146" grpId="0" animBg="1"/>
      <p:bldP spid="149"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5" grpId="0" animBg="1"/>
      <p:bldP spid="148" grpId="0" animBg="1"/>
      <p:bldP spid="16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27</a:t>
            </a:fld>
            <a:endParaRPr lang="en-US"/>
          </a:p>
        </p:txBody>
      </p:sp>
      <p:pic>
        <p:nvPicPr>
          <p:cNvPr id="1025" name="Picture 1"/>
          <p:cNvPicPr>
            <a:picLocks noChangeAspect="1" noChangeArrowheads="1"/>
          </p:cNvPicPr>
          <p:nvPr/>
        </p:nvPicPr>
        <p:blipFill>
          <a:blip r:embed="rId3" cstate="print"/>
          <a:srcRect/>
          <a:stretch>
            <a:fillRect/>
          </a:stretch>
        </p:blipFill>
        <p:spPr bwMode="auto">
          <a:xfrm>
            <a:off x="0" y="57150"/>
            <a:ext cx="9163050" cy="6267450"/>
          </a:xfrm>
          <a:prstGeom prst="rect">
            <a:avLst/>
          </a:prstGeom>
          <a:noFill/>
          <a:ln w="9525">
            <a:noFill/>
            <a:miter lim="800000"/>
            <a:headEnd/>
            <a:tailEnd/>
          </a:ln>
        </p:spPr>
      </p:pic>
    </p:spTree>
    <p:extLst>
      <p:ext uri="{BB962C8B-B14F-4D97-AF65-F5344CB8AC3E}">
        <p14:creationId xmlns:p14="http://schemas.microsoft.com/office/powerpoint/2010/main" val="3677323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80" name="Picture 24"/>
          <p:cNvPicPr>
            <a:picLocks noChangeAspect="1" noChangeArrowheads="1"/>
          </p:cNvPicPr>
          <p:nvPr/>
        </p:nvPicPr>
        <p:blipFill>
          <a:blip r:embed="rId3" cstate="print"/>
          <a:srcRect/>
          <a:stretch>
            <a:fillRect/>
          </a:stretch>
        </p:blipFill>
        <p:spPr bwMode="auto">
          <a:xfrm>
            <a:off x="6553200" y="2209800"/>
            <a:ext cx="1504665" cy="4181475"/>
          </a:xfrm>
          <a:prstGeom prst="rect">
            <a:avLst/>
          </a:prstGeom>
          <a:noFill/>
          <a:ln w="9525">
            <a:noFill/>
            <a:miter lim="800000"/>
            <a:headEnd/>
            <a:tailEnd/>
          </a:ln>
        </p:spPr>
      </p:pic>
      <p:pic>
        <p:nvPicPr>
          <p:cNvPr id="19479" name="Picture 23"/>
          <p:cNvPicPr>
            <a:picLocks noChangeAspect="1" noChangeArrowheads="1"/>
          </p:cNvPicPr>
          <p:nvPr/>
        </p:nvPicPr>
        <p:blipFill>
          <a:blip r:embed="rId4" cstate="print"/>
          <a:srcRect/>
          <a:stretch>
            <a:fillRect/>
          </a:stretch>
        </p:blipFill>
        <p:spPr bwMode="auto">
          <a:xfrm>
            <a:off x="3733800" y="2743200"/>
            <a:ext cx="1899781" cy="3962400"/>
          </a:xfrm>
          <a:prstGeom prst="rect">
            <a:avLst/>
          </a:prstGeom>
          <a:noFill/>
          <a:ln w="9525">
            <a:noFill/>
            <a:miter lim="800000"/>
            <a:headEnd/>
            <a:tailEnd/>
          </a:ln>
        </p:spPr>
      </p:pic>
      <p:pic>
        <p:nvPicPr>
          <p:cNvPr id="19478" name="Picture 22"/>
          <p:cNvPicPr>
            <a:picLocks noChangeAspect="1" noChangeArrowheads="1"/>
          </p:cNvPicPr>
          <p:nvPr/>
        </p:nvPicPr>
        <p:blipFill>
          <a:blip r:embed="rId5" cstate="print"/>
          <a:srcRect/>
          <a:stretch>
            <a:fillRect/>
          </a:stretch>
        </p:blipFill>
        <p:spPr bwMode="auto">
          <a:xfrm>
            <a:off x="1447743" y="2057400"/>
            <a:ext cx="1371657" cy="418147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3</a:t>
            </a:fld>
            <a:endParaRPr lang="en-US"/>
          </a:p>
        </p:txBody>
      </p:sp>
      <p:sp>
        <p:nvSpPr>
          <p:cNvPr id="27" name="Rounded Rectangular Callout 26"/>
          <p:cNvSpPr/>
          <p:nvPr/>
        </p:nvSpPr>
        <p:spPr>
          <a:xfrm>
            <a:off x="1752600" y="1371600"/>
            <a:ext cx="1371600" cy="762000"/>
          </a:xfrm>
          <a:prstGeom prst="wedgeRoundRectCallout">
            <a:avLst>
              <a:gd name="adj1" fmla="val 1389"/>
              <a:gd name="adj2" fmla="val 1250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 I’m Rachel</a:t>
            </a:r>
            <a:endParaRPr lang="en-US" dirty="0"/>
          </a:p>
        </p:txBody>
      </p:sp>
      <p:sp>
        <p:nvSpPr>
          <p:cNvPr id="28" name="Rounded Rectangular Callout 27"/>
          <p:cNvSpPr/>
          <p:nvPr/>
        </p:nvSpPr>
        <p:spPr>
          <a:xfrm>
            <a:off x="2895600" y="2286000"/>
            <a:ext cx="1371600" cy="762000"/>
          </a:xfrm>
          <a:prstGeom prst="wedgeRoundRectCallout">
            <a:avLst>
              <a:gd name="adj1" fmla="val 65278"/>
              <a:gd name="adj2" fmla="val 8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 I’m Ross</a:t>
            </a:r>
            <a:endParaRPr lang="en-US" dirty="0"/>
          </a:p>
        </p:txBody>
      </p:sp>
      <p:sp>
        <p:nvSpPr>
          <p:cNvPr id="29" name="Rounded Rectangular Callout 28"/>
          <p:cNvSpPr/>
          <p:nvPr/>
        </p:nvSpPr>
        <p:spPr>
          <a:xfrm>
            <a:off x="5257800" y="1828800"/>
            <a:ext cx="1371600" cy="762000"/>
          </a:xfrm>
          <a:prstGeom prst="wedgeRoundRectCallout">
            <a:avLst>
              <a:gd name="adj1" fmla="val 65278"/>
              <a:gd name="adj2" fmla="val 8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 I’m Monica</a:t>
            </a:r>
            <a:endParaRPr lang="en-US" dirty="0"/>
          </a:p>
        </p:txBody>
      </p:sp>
      <p:sp>
        <p:nvSpPr>
          <p:cNvPr id="30" name="Rounded Rectangular Callout 29"/>
          <p:cNvSpPr/>
          <p:nvPr/>
        </p:nvSpPr>
        <p:spPr>
          <a:xfrm>
            <a:off x="1143000" y="152400"/>
            <a:ext cx="7010400" cy="1981200"/>
          </a:xfrm>
          <a:prstGeom prst="wedgeRoundRectCallout">
            <a:avLst>
              <a:gd name="adj1" fmla="val 17837"/>
              <a:gd name="adj2" fmla="val 4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We are going to Queen’s University</a:t>
            </a:r>
          </a:p>
          <a:p>
            <a:pPr algn="ctr"/>
            <a:r>
              <a:rPr lang="en-US" sz="2000" b="1" dirty="0" smtClean="0"/>
              <a:t>And</a:t>
            </a:r>
          </a:p>
          <a:p>
            <a:pPr algn="ctr"/>
            <a:r>
              <a:rPr lang="en-US" sz="2000" b="1" dirty="0" smtClean="0"/>
              <a:t>We found a really nice 5 bedroom house to live in</a:t>
            </a:r>
          </a:p>
          <a:p>
            <a:pPr algn="ctr"/>
            <a:r>
              <a:rPr lang="en-US" sz="2000" b="1" dirty="0" smtClean="0"/>
              <a:t>But</a:t>
            </a:r>
          </a:p>
          <a:p>
            <a:pPr algn="ctr"/>
            <a:r>
              <a:rPr lang="en-US" sz="2000" b="1" dirty="0" smtClean="0"/>
              <a:t>We have to setup the </a:t>
            </a:r>
            <a:r>
              <a:rPr lang="en-US" sz="2000" b="1" i="1" dirty="0" smtClean="0"/>
              <a:t>Network</a:t>
            </a:r>
            <a:r>
              <a:rPr lang="en-US" sz="2000" b="1" dirty="0" smtClean="0"/>
              <a:t> and </a:t>
            </a:r>
            <a:r>
              <a:rPr lang="en-US" sz="2000" b="1" i="1" dirty="0" smtClean="0"/>
              <a:t>Internet</a:t>
            </a:r>
            <a:r>
              <a:rPr lang="en-US" sz="2000" b="1" dirty="0" smtClean="0"/>
              <a:t> ourselves </a:t>
            </a:r>
          </a:p>
          <a:p>
            <a:pPr algn="ctr"/>
            <a:r>
              <a:rPr lang="en-US" sz="2000" b="1" dirty="0" smtClean="0"/>
              <a:t>Please help us!!</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fade">
                                      <p:cBhvr>
                                        <p:cTn id="7" dur="500"/>
                                        <p:tgtEl>
                                          <p:spTgt spid="194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9479"/>
                                        </p:tgtEl>
                                        <p:attrNameLst>
                                          <p:attrName>style.visibility</p:attrName>
                                        </p:attrNameLst>
                                      </p:cBhvr>
                                      <p:to>
                                        <p:strVal val="visible"/>
                                      </p:to>
                                    </p:set>
                                    <p:animEffect transition="in" filter="fade">
                                      <p:cBhvr>
                                        <p:cTn id="14" dur="500"/>
                                        <p:tgtEl>
                                          <p:spTgt spid="1947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9480"/>
                                        </p:tgtEl>
                                        <p:attrNameLst>
                                          <p:attrName>style.visibility</p:attrName>
                                        </p:attrNameLst>
                                      </p:cBhvr>
                                      <p:to>
                                        <p:strVal val="visible"/>
                                      </p:to>
                                    </p:set>
                                    <p:animEffect transition="in" filter="fade">
                                      <p:cBhvr>
                                        <p:cTn id="21" dur="500"/>
                                        <p:tgtEl>
                                          <p:spTgt spid="1948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7"/>
                                        </p:tgtEl>
                                      </p:cBhvr>
                                    </p:animEffect>
                                    <p:set>
                                      <p:cBhvr>
                                        <p:cTn id="29" dur="1" fill="hold">
                                          <p:stCondLst>
                                            <p:cond delay="499"/>
                                          </p:stCondLst>
                                        </p:cTn>
                                        <p:tgtEl>
                                          <p:spTgt spid="27"/>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28"/>
                                        </p:tgtEl>
                                      </p:cBhvr>
                                    </p:animEffect>
                                    <p:set>
                                      <p:cBhvr>
                                        <p:cTn id="32" dur="1" fill="hold">
                                          <p:stCondLst>
                                            <p:cond delay="499"/>
                                          </p:stCondLst>
                                        </p:cTn>
                                        <p:tgtEl>
                                          <p:spTgt spid="28"/>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pic>
        <p:nvPicPr>
          <p:cNvPr id="22" name="Picture 22"/>
          <p:cNvPicPr>
            <a:picLocks noChangeAspect="1" noChangeArrowheads="1"/>
          </p:cNvPicPr>
          <p:nvPr/>
        </p:nvPicPr>
        <p:blipFill>
          <a:blip r:embed="rId4" cstate="print"/>
          <a:srcRect b="65376"/>
          <a:stretch>
            <a:fillRect/>
          </a:stretch>
        </p:blipFill>
        <p:spPr bwMode="auto">
          <a:xfrm>
            <a:off x="152400" y="4876800"/>
            <a:ext cx="1371657" cy="14478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4</a:t>
            </a:fld>
            <a:endParaRPr lang="en-US"/>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sp>
        <p:nvSpPr>
          <p:cNvPr id="21" name="Rounded Rectangular Callout 20"/>
          <p:cNvSpPr/>
          <p:nvPr/>
        </p:nvSpPr>
        <p:spPr>
          <a:xfrm>
            <a:off x="1143000" y="152400"/>
            <a:ext cx="7467600" cy="5181600"/>
          </a:xfrm>
          <a:prstGeom prst="wedgeRoundRectCallout">
            <a:avLst>
              <a:gd name="adj1" fmla="val -49933"/>
              <a:gd name="adj2" fmla="val 555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My computer is old and I want to connect to the Ethernet LAN , but there is no place to plug-in the Ethernet cable to my computer. </a:t>
            </a:r>
          </a:p>
          <a:p>
            <a:pPr algn="just"/>
            <a:r>
              <a:rPr lang="en-US" sz="2000" b="1" dirty="0" smtClean="0"/>
              <a:t>I need to buy  a card to make it work, but  what is it called?</a:t>
            </a:r>
          </a:p>
          <a:p>
            <a:pPr algn="just"/>
            <a:endParaRPr lang="en-US" sz="2000" b="1" dirty="0"/>
          </a:p>
          <a:p>
            <a:pPr algn="just"/>
            <a:endParaRPr lang="en-US" sz="2000" b="1" dirty="0"/>
          </a:p>
        </p:txBody>
      </p:sp>
      <p:pic>
        <p:nvPicPr>
          <p:cNvPr id="23554" name="Picture 2" descr="C:\Users\Shady\Desktop\img0361jj5.jpg"/>
          <p:cNvPicPr>
            <a:picLocks noChangeAspect="1" noChangeArrowheads="1"/>
          </p:cNvPicPr>
          <p:nvPr/>
        </p:nvPicPr>
        <p:blipFill>
          <a:blip r:embed="rId5" cstate="print"/>
          <a:srcRect/>
          <a:stretch>
            <a:fillRect/>
          </a:stretch>
        </p:blipFill>
        <p:spPr bwMode="auto">
          <a:xfrm>
            <a:off x="3352800" y="224589"/>
            <a:ext cx="2641600" cy="1600200"/>
          </a:xfrm>
          <a:prstGeom prst="rect">
            <a:avLst/>
          </a:prstGeom>
          <a:noFill/>
        </p:spPr>
      </p:pic>
      <p:pic>
        <p:nvPicPr>
          <p:cNvPr id="23556" name="Picture 4" descr="http://4.bp.blogspot.com/_GWmIYF2Z0Ww/SwWIeDPckLI/AAAAAAAAAVI/XHH6FHlppOw/s320/3.jpg"/>
          <p:cNvPicPr>
            <a:picLocks noChangeAspect="1" noChangeArrowheads="1"/>
          </p:cNvPicPr>
          <p:nvPr/>
        </p:nvPicPr>
        <p:blipFill>
          <a:blip r:embed="rId6" cstate="print"/>
          <a:srcRect/>
          <a:stretch>
            <a:fillRect/>
          </a:stretch>
        </p:blipFill>
        <p:spPr bwMode="auto">
          <a:xfrm>
            <a:off x="3605463" y="3091740"/>
            <a:ext cx="2133600" cy="2162049"/>
          </a:xfrm>
          <a:prstGeom prst="rect">
            <a:avLst/>
          </a:prstGeom>
          <a:noFill/>
        </p:spPr>
      </p:pic>
      <p:sp>
        <p:nvSpPr>
          <p:cNvPr id="23" name="Rectangle 22"/>
          <p:cNvSpPr/>
          <p:nvPr/>
        </p:nvSpPr>
        <p:spPr>
          <a:xfrm>
            <a:off x="5867400" y="3787914"/>
            <a:ext cx="2514600" cy="830997"/>
          </a:xfrm>
          <a:prstGeom prst="rect">
            <a:avLst/>
          </a:prstGeom>
        </p:spPr>
        <p:txBody>
          <a:bodyPr wrap="square">
            <a:spAutoFit/>
          </a:bodyPr>
          <a:lstStyle/>
          <a:p>
            <a:r>
              <a:rPr lang="en-US" sz="2400" b="1" i="1" smtClean="0">
                <a:solidFill>
                  <a:schemeClr val="bg1"/>
                </a:solidFill>
                <a:latin typeface="Times New Roman" pitchFamily="18" charset="0"/>
                <a:cs typeface="Times New Roman" pitchFamily="18" charset="0"/>
              </a:rPr>
              <a:t>Network Interface Controller</a:t>
            </a:r>
            <a:r>
              <a:rPr lang="en-US" sz="2400" b="1" smtClean="0">
                <a:solidFill>
                  <a:schemeClr val="bg1"/>
                </a:solidFill>
                <a:latin typeface="Times New Roman" pitchFamily="18" charset="0"/>
                <a:cs typeface="Times New Roman" pitchFamily="18" charset="0"/>
              </a:rPr>
              <a:t> (</a:t>
            </a:r>
            <a:r>
              <a:rPr lang="en-US" sz="2400" b="1" i="1" smtClean="0">
                <a:solidFill>
                  <a:schemeClr val="bg1"/>
                </a:solidFill>
                <a:latin typeface="Times New Roman" pitchFamily="18" charset="0"/>
                <a:cs typeface="Times New Roman" pitchFamily="18" charset="0"/>
              </a:rPr>
              <a:t>NIC</a:t>
            </a:r>
            <a:r>
              <a:rPr lang="en-US" sz="2400" b="1" smtClean="0">
                <a:solidFill>
                  <a:schemeClr val="bg1"/>
                </a:solidFill>
                <a:latin typeface="Times New Roman" pitchFamily="18" charset="0"/>
                <a:cs typeface="Times New Roman" pitchFamily="18" charset="0"/>
              </a:rPr>
              <a:t>) </a:t>
            </a:r>
            <a:endParaRPr lang="en-US" sz="2400" b="1"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3554"/>
                                        </p:tgtEl>
                                        <p:attrNameLst>
                                          <p:attrName>style.visibility</p:attrName>
                                        </p:attrNameLst>
                                      </p:cBhvr>
                                      <p:to>
                                        <p:strVal val="visible"/>
                                      </p:to>
                                    </p:set>
                                    <p:animEffect transition="in" filter="fade">
                                      <p:cBhvr>
                                        <p:cTn id="13" dur="500"/>
                                        <p:tgtEl>
                                          <p:spTgt spid="235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fade">
                                      <p:cBhvr>
                                        <p:cTn id="18" dur="500"/>
                                        <p:tgtEl>
                                          <p:spTgt spid="23556"/>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pic>
        <p:nvPicPr>
          <p:cNvPr id="22" name="Picture 23"/>
          <p:cNvPicPr>
            <a:picLocks noChangeAspect="1" noChangeArrowheads="1"/>
          </p:cNvPicPr>
          <p:nvPr/>
        </p:nvPicPr>
        <p:blipFill>
          <a:blip r:embed="rId4" cstate="print"/>
          <a:srcRect l="7747" b="61538"/>
          <a:stretch>
            <a:fillRect/>
          </a:stretch>
        </p:blipFill>
        <p:spPr bwMode="auto">
          <a:xfrm>
            <a:off x="7292340" y="4724400"/>
            <a:ext cx="1927860" cy="1676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5</a:t>
            </a:fld>
            <a:endParaRPr lang="en-US"/>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sp>
        <p:nvSpPr>
          <p:cNvPr id="21" name="Rounded Rectangular Callout 20"/>
          <p:cNvSpPr/>
          <p:nvPr/>
        </p:nvSpPr>
        <p:spPr>
          <a:xfrm>
            <a:off x="1143000" y="152400"/>
            <a:ext cx="6934200" cy="4724400"/>
          </a:xfrm>
          <a:prstGeom prst="wedgeRoundRectCallout">
            <a:avLst>
              <a:gd name="adj1" fmla="val 47233"/>
              <a:gd name="adj2" fmla="val 598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I want to share some files with </a:t>
            </a:r>
            <a:r>
              <a:rPr lang="en-US" sz="2000" b="1" dirty="0"/>
              <a:t>R</a:t>
            </a:r>
            <a:r>
              <a:rPr lang="en-US" sz="2000" b="1" dirty="0" smtClean="0"/>
              <a:t>achel and Monica, what device do I need to connect all three computers?</a:t>
            </a:r>
            <a:endParaRPr lang="en-US" sz="2000" b="1" dirty="0"/>
          </a:p>
          <a:p>
            <a:pPr algn="just"/>
            <a:endParaRPr lang="en-US" sz="2000" b="1" dirty="0" smtClean="0"/>
          </a:p>
          <a:p>
            <a:pPr algn="just"/>
            <a:endParaRPr lang="en-US" sz="2000" b="1" dirty="0"/>
          </a:p>
        </p:txBody>
      </p:sp>
      <p:pic>
        <p:nvPicPr>
          <p:cNvPr id="24" name="Picture 14" descr="http://www.clker.com/cliparts/V/M/t/2/m/x/switch-md.png"/>
          <p:cNvPicPr>
            <a:picLocks noChangeAspect="1" noChangeArrowheads="1"/>
          </p:cNvPicPr>
          <p:nvPr/>
        </p:nvPicPr>
        <p:blipFill>
          <a:blip r:embed="rId5" cstate="print"/>
          <a:srcRect/>
          <a:stretch>
            <a:fillRect/>
          </a:stretch>
        </p:blipFill>
        <p:spPr bwMode="auto">
          <a:xfrm>
            <a:off x="1600200" y="2590800"/>
            <a:ext cx="2838450" cy="2143125"/>
          </a:xfrm>
          <a:prstGeom prst="rect">
            <a:avLst/>
          </a:prstGeom>
          <a:noFill/>
        </p:spPr>
      </p:pic>
      <p:sp>
        <p:nvSpPr>
          <p:cNvPr id="25" name="Rectangle 24"/>
          <p:cNvSpPr/>
          <p:nvPr/>
        </p:nvSpPr>
        <p:spPr>
          <a:xfrm>
            <a:off x="3962400" y="4343400"/>
            <a:ext cx="2057400" cy="479286"/>
          </a:xfrm>
          <a:prstGeom prst="rect">
            <a:avLst/>
          </a:prstGeom>
        </p:spPr>
        <p:txBody>
          <a:bodyPr wrap="square">
            <a:spAutoFit/>
          </a:bodyPr>
          <a:lstStyle/>
          <a:p>
            <a:r>
              <a:rPr lang="en-US" sz="2400" b="1" i="1" dirty="0" smtClean="0">
                <a:solidFill>
                  <a:schemeClr val="bg1"/>
                </a:solidFill>
                <a:latin typeface="Times New Roman" pitchFamily="18" charset="0"/>
                <a:cs typeface="Times New Roman" pitchFamily="18" charset="0"/>
              </a:rPr>
              <a:t>Switch</a:t>
            </a:r>
            <a:endParaRPr lang="en-US" sz="2400" b="1" dirty="0">
              <a:solidFill>
                <a:schemeClr val="bg1"/>
              </a:solidFill>
              <a:latin typeface="Times New Roman" pitchFamily="18" charset="0"/>
              <a:cs typeface="Times New Roman" pitchFamily="18" charset="0"/>
            </a:endParaRPr>
          </a:p>
        </p:txBody>
      </p:sp>
      <p:pic>
        <p:nvPicPr>
          <p:cNvPr id="24578" name="Picture 2" descr="http://www.wateen.com/wp-content/uploads/2012/09/filesharecomputer.jpg"/>
          <p:cNvPicPr>
            <a:picLocks noChangeAspect="1" noChangeArrowheads="1"/>
          </p:cNvPicPr>
          <p:nvPr/>
        </p:nvPicPr>
        <p:blipFill>
          <a:blip r:embed="rId6" cstate="print"/>
          <a:srcRect/>
          <a:stretch>
            <a:fillRect/>
          </a:stretch>
        </p:blipFill>
        <p:spPr bwMode="auto">
          <a:xfrm>
            <a:off x="3171825" y="152400"/>
            <a:ext cx="2619375" cy="1676400"/>
          </a:xfrm>
          <a:prstGeom prst="rect">
            <a:avLst/>
          </a:prstGeom>
          <a:noFill/>
        </p:spPr>
      </p:pic>
      <p:pic>
        <p:nvPicPr>
          <p:cNvPr id="23" name="Picture 6" descr="http://images.dlink.com.au/new/products/DGS-3120-24PC/dgs-3120-24pc_front.png"/>
          <p:cNvPicPr>
            <a:picLocks noChangeAspect="1" noChangeArrowheads="1"/>
          </p:cNvPicPr>
          <p:nvPr/>
        </p:nvPicPr>
        <p:blipFill>
          <a:blip r:embed="rId7" cstate="print"/>
          <a:srcRect/>
          <a:stretch>
            <a:fillRect/>
          </a:stretch>
        </p:blipFill>
        <p:spPr bwMode="auto">
          <a:xfrm>
            <a:off x="4419600" y="2514600"/>
            <a:ext cx="3619500" cy="2762251"/>
          </a:xfrm>
          <a:prstGeom prst="rect">
            <a:avLst/>
          </a:prstGeom>
          <a:noFill/>
        </p:spPr>
      </p:pic>
      <p:pic>
        <p:nvPicPr>
          <p:cNvPr id="33794" name="Picture 2" descr="http://images01.olx.com.pk/ui/15/92/53/1315245926_247408953_6-TP-Link-8-Port-Gigabit-Desktop-Switch-TL-SG1008D-Pakistan.jpg"/>
          <p:cNvPicPr>
            <a:picLocks noChangeAspect="1" noChangeArrowheads="1"/>
          </p:cNvPicPr>
          <p:nvPr/>
        </p:nvPicPr>
        <p:blipFill>
          <a:blip r:embed="rId8" cstate="print"/>
          <a:srcRect b="33333"/>
          <a:stretch>
            <a:fillRect/>
          </a:stretch>
        </p:blipFill>
        <p:spPr bwMode="auto">
          <a:xfrm>
            <a:off x="5257800" y="2590800"/>
            <a:ext cx="1820062" cy="609600"/>
          </a:xfrm>
          <a:prstGeom prst="rect">
            <a:avLst/>
          </a:prstGeom>
          <a:noFill/>
        </p:spPr>
      </p:pic>
      <p:sp>
        <p:nvSpPr>
          <p:cNvPr id="26" name="Rectangle 25"/>
          <p:cNvSpPr/>
          <p:nvPr/>
        </p:nvSpPr>
        <p:spPr>
          <a:xfrm>
            <a:off x="5638800" y="3352800"/>
            <a:ext cx="1219200" cy="479286"/>
          </a:xfrm>
          <a:prstGeom prst="rect">
            <a:avLst/>
          </a:prstGeom>
        </p:spPr>
        <p:txBody>
          <a:bodyPr wrap="square">
            <a:spAutoFit/>
          </a:bodyPr>
          <a:lstStyle/>
          <a:p>
            <a:r>
              <a:rPr lang="en-US" sz="2400" b="1" i="1" dirty="0" smtClean="0">
                <a:solidFill>
                  <a:schemeClr val="bg1"/>
                </a:solidFill>
                <a:latin typeface="Times New Roman" pitchFamily="18" charset="0"/>
                <a:cs typeface="Times New Roman" pitchFamily="18" charset="0"/>
              </a:rPr>
              <a:t>24-ports</a:t>
            </a:r>
            <a:endParaRPr lang="en-US" sz="2400" b="1" dirty="0">
              <a:solidFill>
                <a:schemeClr val="bg1"/>
              </a:solidFill>
              <a:latin typeface="Times New Roman" pitchFamily="18" charset="0"/>
              <a:cs typeface="Times New Roman" pitchFamily="18" charset="0"/>
            </a:endParaRPr>
          </a:p>
        </p:txBody>
      </p:sp>
      <p:sp>
        <p:nvSpPr>
          <p:cNvPr id="27" name="Rectangle 26"/>
          <p:cNvSpPr/>
          <p:nvPr/>
        </p:nvSpPr>
        <p:spPr>
          <a:xfrm>
            <a:off x="5562600" y="2514600"/>
            <a:ext cx="1066800" cy="479286"/>
          </a:xfrm>
          <a:prstGeom prst="rect">
            <a:avLst/>
          </a:prstGeom>
        </p:spPr>
        <p:txBody>
          <a:bodyPr wrap="square">
            <a:spAutoFit/>
          </a:bodyPr>
          <a:lstStyle/>
          <a:p>
            <a:r>
              <a:rPr lang="en-US" sz="2400" b="1" i="1" dirty="0" smtClean="0">
                <a:solidFill>
                  <a:schemeClr val="bg1"/>
                </a:solidFill>
                <a:latin typeface="Times New Roman" pitchFamily="18" charset="0"/>
                <a:cs typeface="Times New Roman" pitchFamily="18" charset="0"/>
              </a:rPr>
              <a:t>8-ports</a:t>
            </a:r>
            <a:endParaRPr lang="en-US" sz="2400" b="1"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24578"/>
                                        </p:tgtEl>
                                        <p:attrNameLst>
                                          <p:attrName>style.visibility</p:attrName>
                                        </p:attrNameLst>
                                      </p:cBhvr>
                                      <p:to>
                                        <p:strVal val="visible"/>
                                      </p:to>
                                    </p:set>
                                    <p:animEffect transition="in" filter="fade">
                                      <p:cBhvr>
                                        <p:cTn id="13" dur="500"/>
                                        <p:tgtEl>
                                          <p:spTgt spid="245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33794"/>
                                        </p:tgtEl>
                                        <p:attrNameLst>
                                          <p:attrName>style.visibility</p:attrName>
                                        </p:attrNameLst>
                                      </p:cBhvr>
                                      <p:to>
                                        <p:strVal val="visible"/>
                                      </p:to>
                                    </p:set>
                                    <p:animEffect transition="in" filter="fade">
                                      <p:cBhvr>
                                        <p:cTn id="27" dur="500"/>
                                        <p:tgtEl>
                                          <p:spTgt spid="3379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6</a:t>
            </a:fld>
            <a:endParaRPr lang="en-US"/>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cxnSp>
        <p:nvCxnSpPr>
          <p:cNvPr id="26" name="Straight Connector 25"/>
          <p:cNvCxnSpPr>
            <a:stCxn id="24" idx="1"/>
            <a:endCxn id="8" idx="6"/>
          </p:cNvCxnSpPr>
          <p:nvPr/>
        </p:nvCxnSpPr>
        <p:spPr>
          <a:xfrm flipH="1">
            <a:off x="1390650" y="2438400"/>
            <a:ext cx="5162550" cy="990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8" idx="7"/>
          </p:cNvCxnSpPr>
          <p:nvPr/>
        </p:nvCxnSpPr>
        <p:spPr>
          <a:xfrm flipH="1">
            <a:off x="4752695" y="2514600"/>
            <a:ext cx="1952905" cy="11337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2"/>
            <a:endCxn id="15" idx="6"/>
          </p:cNvCxnSpPr>
          <p:nvPr/>
        </p:nvCxnSpPr>
        <p:spPr>
          <a:xfrm flipH="1">
            <a:off x="3524250" y="2667000"/>
            <a:ext cx="3331718" cy="2286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52600" y="381000"/>
            <a:ext cx="2726772" cy="400110"/>
          </a:xfrm>
          <a:prstGeom prst="rect">
            <a:avLst/>
          </a:prstGeom>
        </p:spPr>
        <p:txBody>
          <a:bodyPr wrap="none">
            <a:spAutoFit/>
          </a:bodyPr>
          <a:lstStyle/>
          <a:p>
            <a:r>
              <a:rPr lang="en-US" sz="2000" b="1" dirty="0" smtClean="0"/>
              <a:t>Cat 6 twisted pair cable </a:t>
            </a:r>
            <a:endParaRPr lang="en-US" sz="2000" b="1" dirty="0"/>
          </a:p>
        </p:txBody>
      </p:sp>
      <p:cxnSp>
        <p:nvCxnSpPr>
          <p:cNvPr id="32" name="Straight Connector 31"/>
          <p:cNvCxnSpPr/>
          <p:nvPr/>
        </p:nvCxnSpPr>
        <p:spPr>
          <a:xfrm flipH="1">
            <a:off x="533400" y="609600"/>
            <a:ext cx="1219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0" y="3962400"/>
            <a:ext cx="2281778" cy="338554"/>
          </a:xfrm>
          <a:prstGeom prst="rect">
            <a:avLst/>
          </a:prstGeom>
          <a:solidFill>
            <a:srgbClr val="FFFF00"/>
          </a:solidFill>
        </p:spPr>
        <p:txBody>
          <a:bodyPr wrap="none">
            <a:spAutoFit/>
          </a:bodyPr>
          <a:lstStyle/>
          <a:p>
            <a:r>
              <a:rPr lang="en-US" sz="1600" b="1" dirty="0" smtClean="0">
                <a:solidFill>
                  <a:schemeClr val="tx1"/>
                </a:solidFill>
              </a:rPr>
              <a:t>MAC: AC:BA:BB:E1:64:19</a:t>
            </a:r>
            <a:endParaRPr lang="en-US" sz="1600" b="1" dirty="0"/>
          </a:p>
        </p:txBody>
      </p:sp>
      <p:sp>
        <p:nvSpPr>
          <p:cNvPr id="42" name="Rectangle 41"/>
          <p:cNvSpPr/>
          <p:nvPr/>
        </p:nvSpPr>
        <p:spPr>
          <a:xfrm>
            <a:off x="2057400" y="5528846"/>
            <a:ext cx="2344681" cy="338554"/>
          </a:xfrm>
          <a:prstGeom prst="rect">
            <a:avLst/>
          </a:prstGeom>
          <a:solidFill>
            <a:srgbClr val="FFFF00"/>
          </a:solidFill>
        </p:spPr>
        <p:txBody>
          <a:bodyPr wrap="none">
            <a:spAutoFit/>
          </a:bodyPr>
          <a:lstStyle/>
          <a:p>
            <a:r>
              <a:rPr lang="en-US" sz="1600" b="1" dirty="0" smtClean="0">
                <a:solidFill>
                  <a:schemeClr val="tx1"/>
                </a:solidFill>
              </a:rPr>
              <a:t>MAC: BA:AC:A1:12:B4:54</a:t>
            </a:r>
            <a:endParaRPr lang="en-US" sz="1600" b="1" dirty="0"/>
          </a:p>
        </p:txBody>
      </p:sp>
      <p:sp>
        <p:nvSpPr>
          <p:cNvPr id="43" name="Rectangle 42"/>
          <p:cNvSpPr/>
          <p:nvPr/>
        </p:nvSpPr>
        <p:spPr>
          <a:xfrm>
            <a:off x="4495800" y="5385137"/>
            <a:ext cx="4648200" cy="1015663"/>
          </a:xfrm>
          <a:prstGeom prst="rect">
            <a:avLst/>
          </a:prstGeom>
        </p:spPr>
        <p:txBody>
          <a:bodyPr wrap="square">
            <a:spAutoFit/>
          </a:bodyPr>
          <a:lstStyle/>
          <a:p>
            <a:r>
              <a:rPr lang="en-US" sz="2000" dirty="0" smtClean="0"/>
              <a:t>Each NIC has a  </a:t>
            </a:r>
            <a:r>
              <a:rPr lang="en-US" sz="2000" i="1" dirty="0" smtClean="0"/>
              <a:t>unique</a:t>
            </a:r>
            <a:r>
              <a:rPr lang="en-US" sz="2000" dirty="0" smtClean="0"/>
              <a:t> </a:t>
            </a:r>
            <a:r>
              <a:rPr lang="en-US" sz="2000" i="1" dirty="0" smtClean="0"/>
              <a:t>48-bit </a:t>
            </a:r>
            <a:r>
              <a:rPr lang="en-US" sz="2000" b="1" i="1" dirty="0" smtClean="0"/>
              <a:t>MAC address</a:t>
            </a:r>
          </a:p>
          <a:p>
            <a:r>
              <a:rPr lang="en-US" sz="2000" dirty="0" smtClean="0"/>
              <a:t>given as a </a:t>
            </a:r>
            <a:r>
              <a:rPr lang="en-US" sz="2000" i="1" dirty="0" smtClean="0"/>
              <a:t>six</a:t>
            </a:r>
            <a:r>
              <a:rPr lang="en-US" sz="2000" dirty="0" smtClean="0"/>
              <a:t> </a:t>
            </a:r>
            <a:r>
              <a:rPr lang="en-US" sz="2000" i="1" dirty="0" smtClean="0"/>
              <a:t>pairs</a:t>
            </a:r>
            <a:r>
              <a:rPr lang="en-US" sz="2000" dirty="0" smtClean="0"/>
              <a:t> of </a:t>
            </a:r>
            <a:r>
              <a:rPr lang="en-US" sz="2000" i="1" dirty="0" smtClean="0"/>
              <a:t>hexadecimal</a:t>
            </a:r>
            <a:r>
              <a:rPr lang="en-US" sz="2000" dirty="0" smtClean="0"/>
              <a:t> digits separated by colons</a:t>
            </a:r>
            <a:endParaRPr lang="en-US" sz="2000" b="1" dirty="0"/>
          </a:p>
        </p:txBody>
      </p:sp>
      <p:sp>
        <p:nvSpPr>
          <p:cNvPr id="44" name="Rectangle 43"/>
          <p:cNvSpPr/>
          <p:nvPr/>
        </p:nvSpPr>
        <p:spPr>
          <a:xfrm>
            <a:off x="3505200" y="4291263"/>
            <a:ext cx="2231060" cy="338554"/>
          </a:xfrm>
          <a:prstGeom prst="rect">
            <a:avLst/>
          </a:prstGeom>
          <a:solidFill>
            <a:srgbClr val="FFFF00"/>
          </a:solidFill>
        </p:spPr>
        <p:txBody>
          <a:bodyPr wrap="none">
            <a:spAutoFit/>
          </a:bodyPr>
          <a:lstStyle/>
          <a:p>
            <a:r>
              <a:rPr lang="en-US" sz="1600" b="1" dirty="0" smtClean="0">
                <a:solidFill>
                  <a:schemeClr val="tx1"/>
                </a:solidFill>
              </a:rPr>
              <a:t>MAC: C4:54:23:EC:55:66</a:t>
            </a:r>
            <a:endParaRPr lang="en-US" sz="1600" b="1" dirty="0"/>
          </a:p>
        </p:txBody>
      </p:sp>
      <p:sp>
        <p:nvSpPr>
          <p:cNvPr id="50" name="Rectangle 49"/>
          <p:cNvSpPr/>
          <p:nvPr/>
        </p:nvSpPr>
        <p:spPr>
          <a:xfrm>
            <a:off x="5029200" y="2133600"/>
            <a:ext cx="1137940" cy="338554"/>
          </a:xfrm>
          <a:prstGeom prst="rect">
            <a:avLst/>
          </a:prstGeom>
          <a:solidFill>
            <a:srgbClr val="FFFF00"/>
          </a:solidFill>
        </p:spPr>
        <p:txBody>
          <a:bodyPr wrap="none">
            <a:spAutoFit/>
          </a:bodyPr>
          <a:lstStyle/>
          <a:p>
            <a:r>
              <a:rPr lang="en-US" sz="1600" b="1" dirty="0" smtClean="0">
                <a:solidFill>
                  <a:schemeClr val="tx1"/>
                </a:solidFill>
              </a:rPr>
              <a:t>Port1: Ross</a:t>
            </a:r>
            <a:endParaRPr lang="en-US" sz="1600" b="1" dirty="0"/>
          </a:p>
        </p:txBody>
      </p:sp>
      <p:sp>
        <p:nvSpPr>
          <p:cNvPr id="51" name="Rectangle 50"/>
          <p:cNvSpPr/>
          <p:nvPr/>
        </p:nvSpPr>
        <p:spPr>
          <a:xfrm>
            <a:off x="5334000" y="2709446"/>
            <a:ext cx="1388778" cy="338554"/>
          </a:xfrm>
          <a:prstGeom prst="rect">
            <a:avLst/>
          </a:prstGeom>
          <a:solidFill>
            <a:srgbClr val="FFFF00"/>
          </a:solidFill>
        </p:spPr>
        <p:txBody>
          <a:bodyPr wrap="none">
            <a:spAutoFit/>
          </a:bodyPr>
          <a:lstStyle/>
          <a:p>
            <a:r>
              <a:rPr lang="en-US" sz="1600" b="1" dirty="0" smtClean="0">
                <a:solidFill>
                  <a:schemeClr val="tx1"/>
                </a:solidFill>
              </a:rPr>
              <a:t>Port2: Monica</a:t>
            </a:r>
            <a:endParaRPr lang="en-US" sz="1600" b="1" dirty="0"/>
          </a:p>
        </p:txBody>
      </p:sp>
      <p:sp>
        <p:nvSpPr>
          <p:cNvPr id="52" name="Rectangle 51"/>
          <p:cNvSpPr/>
          <p:nvPr/>
        </p:nvSpPr>
        <p:spPr>
          <a:xfrm>
            <a:off x="6934200" y="2667000"/>
            <a:ext cx="1317861" cy="338554"/>
          </a:xfrm>
          <a:prstGeom prst="rect">
            <a:avLst/>
          </a:prstGeom>
          <a:solidFill>
            <a:srgbClr val="FFFF00"/>
          </a:solidFill>
        </p:spPr>
        <p:txBody>
          <a:bodyPr wrap="none">
            <a:spAutoFit/>
          </a:bodyPr>
          <a:lstStyle/>
          <a:p>
            <a:r>
              <a:rPr lang="en-US" sz="1600" b="1" dirty="0" smtClean="0">
                <a:solidFill>
                  <a:schemeClr val="tx1"/>
                </a:solidFill>
              </a:rPr>
              <a:t>Port3: Rachel</a:t>
            </a:r>
            <a:endParaRPr lang="en-US" sz="16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1" grpId="0" animBg="1"/>
      <p:bldP spid="42" grpId="0" animBg="1"/>
      <p:bldP spid="43" grpId="0"/>
      <p:bldP spid="44" grpId="0" animBg="1"/>
      <p:bldP spid="50" grpId="0" animBg="1"/>
      <p:bldP spid="51"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7</a:t>
            </a:fld>
            <a:endParaRPr lang="en-US" dirty="0"/>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cxnSp>
        <p:nvCxnSpPr>
          <p:cNvPr id="26" name="Straight Connector 25"/>
          <p:cNvCxnSpPr>
            <a:stCxn id="24" idx="1"/>
            <a:endCxn id="8" idx="6"/>
          </p:cNvCxnSpPr>
          <p:nvPr/>
        </p:nvCxnSpPr>
        <p:spPr>
          <a:xfrm flipH="1">
            <a:off x="1390650" y="2438400"/>
            <a:ext cx="5162550" cy="990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1"/>
            <a:endCxn id="18" idx="7"/>
          </p:cNvCxnSpPr>
          <p:nvPr/>
        </p:nvCxnSpPr>
        <p:spPr>
          <a:xfrm flipH="1">
            <a:off x="4752695" y="2438400"/>
            <a:ext cx="1800505" cy="12099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1"/>
            <a:endCxn id="15" idx="6"/>
          </p:cNvCxnSpPr>
          <p:nvPr/>
        </p:nvCxnSpPr>
        <p:spPr>
          <a:xfrm flipH="1">
            <a:off x="3524250" y="2438400"/>
            <a:ext cx="3028950" cy="2514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0" y="228600"/>
            <a:ext cx="4343400" cy="1015663"/>
          </a:xfrm>
          <a:prstGeom prst="rect">
            <a:avLst/>
          </a:prstGeom>
        </p:spPr>
        <p:txBody>
          <a:bodyPr wrap="square">
            <a:spAutoFit/>
          </a:bodyPr>
          <a:lstStyle/>
          <a:p>
            <a:r>
              <a:rPr lang="en-US" sz="2000" b="1" dirty="0" smtClean="0"/>
              <a:t>Switch Forwarding Process</a:t>
            </a:r>
          </a:p>
          <a:p>
            <a:endParaRPr lang="en-US" sz="2000" b="1" i="1" dirty="0" smtClean="0"/>
          </a:p>
          <a:p>
            <a:r>
              <a:rPr lang="en-US" sz="2000" b="1" i="1" dirty="0" smtClean="0"/>
              <a:t>Ross</a:t>
            </a:r>
            <a:r>
              <a:rPr lang="en-US" sz="2000" dirty="0" smtClean="0"/>
              <a:t> is </a:t>
            </a:r>
            <a:r>
              <a:rPr lang="en-US" sz="2000" i="1" dirty="0" smtClean="0"/>
              <a:t>sending</a:t>
            </a:r>
            <a:r>
              <a:rPr lang="en-US" sz="2000" dirty="0" smtClean="0"/>
              <a:t> a frame to </a:t>
            </a:r>
            <a:r>
              <a:rPr lang="en-US" sz="2000" b="1" i="1" dirty="0" smtClean="0"/>
              <a:t>Rachel</a:t>
            </a:r>
            <a:endParaRPr lang="en-US" sz="2000" b="1" i="1" dirty="0"/>
          </a:p>
        </p:txBody>
      </p:sp>
      <p:sp>
        <p:nvSpPr>
          <p:cNvPr id="41" name="Rectangle 40"/>
          <p:cNvSpPr/>
          <p:nvPr/>
        </p:nvSpPr>
        <p:spPr>
          <a:xfrm>
            <a:off x="0" y="3962400"/>
            <a:ext cx="2281778" cy="338554"/>
          </a:xfrm>
          <a:prstGeom prst="rect">
            <a:avLst/>
          </a:prstGeom>
          <a:solidFill>
            <a:srgbClr val="FFFF00"/>
          </a:solidFill>
        </p:spPr>
        <p:txBody>
          <a:bodyPr wrap="none">
            <a:spAutoFit/>
          </a:bodyPr>
          <a:lstStyle/>
          <a:p>
            <a:r>
              <a:rPr lang="en-US" sz="1600" b="1" dirty="0" smtClean="0">
                <a:solidFill>
                  <a:schemeClr val="tx1"/>
                </a:solidFill>
              </a:rPr>
              <a:t>MAC: AC:BA:BB:E1:64:19</a:t>
            </a:r>
            <a:endParaRPr lang="en-US" sz="1600" b="1" dirty="0"/>
          </a:p>
        </p:txBody>
      </p:sp>
      <p:sp>
        <p:nvSpPr>
          <p:cNvPr id="42" name="Rectangle 41"/>
          <p:cNvSpPr/>
          <p:nvPr/>
        </p:nvSpPr>
        <p:spPr>
          <a:xfrm>
            <a:off x="2057400" y="5528846"/>
            <a:ext cx="2344681" cy="338554"/>
          </a:xfrm>
          <a:prstGeom prst="rect">
            <a:avLst/>
          </a:prstGeom>
          <a:solidFill>
            <a:srgbClr val="FFFF00"/>
          </a:solidFill>
        </p:spPr>
        <p:txBody>
          <a:bodyPr wrap="none">
            <a:spAutoFit/>
          </a:bodyPr>
          <a:lstStyle/>
          <a:p>
            <a:r>
              <a:rPr lang="en-US" sz="1600" b="1" dirty="0" smtClean="0">
                <a:solidFill>
                  <a:schemeClr val="tx1"/>
                </a:solidFill>
              </a:rPr>
              <a:t>MAC: BA:AC:A1:12:B4:54</a:t>
            </a:r>
            <a:endParaRPr lang="en-US" sz="1600" b="1" dirty="0"/>
          </a:p>
        </p:txBody>
      </p:sp>
      <p:sp>
        <p:nvSpPr>
          <p:cNvPr id="44" name="Rectangle 43"/>
          <p:cNvSpPr/>
          <p:nvPr/>
        </p:nvSpPr>
        <p:spPr>
          <a:xfrm>
            <a:off x="3505200" y="4291263"/>
            <a:ext cx="2231060" cy="338554"/>
          </a:xfrm>
          <a:prstGeom prst="rect">
            <a:avLst/>
          </a:prstGeom>
          <a:solidFill>
            <a:srgbClr val="FFFF00"/>
          </a:solidFill>
        </p:spPr>
        <p:txBody>
          <a:bodyPr wrap="none">
            <a:spAutoFit/>
          </a:bodyPr>
          <a:lstStyle/>
          <a:p>
            <a:r>
              <a:rPr lang="en-US" sz="1600" b="1" dirty="0" smtClean="0">
                <a:solidFill>
                  <a:schemeClr val="tx1"/>
                </a:solidFill>
              </a:rPr>
              <a:t>MAC: C4:54:23:EC:55:66</a:t>
            </a:r>
            <a:endParaRPr lang="en-US" sz="1600" b="1" dirty="0"/>
          </a:p>
        </p:txBody>
      </p:sp>
      <p:grpSp>
        <p:nvGrpSpPr>
          <p:cNvPr id="10" name="Group 47"/>
          <p:cNvGrpSpPr/>
          <p:nvPr/>
        </p:nvGrpSpPr>
        <p:grpSpPr>
          <a:xfrm>
            <a:off x="685800" y="1600200"/>
            <a:ext cx="8077200" cy="457200"/>
            <a:chOff x="685800" y="1600200"/>
            <a:chExt cx="8077200" cy="457200"/>
          </a:xfrm>
          <a:solidFill>
            <a:srgbClr val="FFFF00"/>
          </a:solidFill>
        </p:grpSpPr>
        <p:sp>
          <p:nvSpPr>
            <p:cNvPr id="45" name="Rectangle 44"/>
            <p:cNvSpPr/>
            <p:nvPr/>
          </p:nvSpPr>
          <p:spPr>
            <a:xfrm>
              <a:off x="6858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 MAC</a:t>
              </a:r>
            </a:p>
            <a:p>
              <a:pPr algn="ctr"/>
              <a:r>
                <a:rPr lang="en-US" b="1" dirty="0" smtClean="0">
                  <a:solidFill>
                    <a:schemeClr val="tx1"/>
                  </a:solidFill>
                </a:rPr>
                <a:t>AC:BA:BB:E1:64:19</a:t>
              </a:r>
              <a:endParaRPr lang="en-US" dirty="0">
                <a:solidFill>
                  <a:schemeClr val="tx1"/>
                </a:solidFill>
              </a:endParaRPr>
            </a:p>
          </p:txBody>
        </p:sp>
        <p:sp>
          <p:nvSpPr>
            <p:cNvPr id="46" name="Rectangle 45"/>
            <p:cNvSpPr/>
            <p:nvPr/>
          </p:nvSpPr>
          <p:spPr>
            <a:xfrm>
              <a:off x="29718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 MAC </a:t>
              </a:r>
              <a:endParaRPr lang="en-US" dirty="0">
                <a:solidFill>
                  <a:schemeClr val="tx1"/>
                </a:solidFill>
              </a:endParaRPr>
            </a:p>
            <a:p>
              <a:pPr algn="ctr"/>
              <a:r>
                <a:rPr lang="en-US" b="1" dirty="0" smtClean="0">
                  <a:solidFill>
                    <a:schemeClr val="tx1"/>
                  </a:solidFill>
                </a:rPr>
                <a:t>BA:AC:A1:12:B4:54</a:t>
              </a:r>
              <a:endParaRPr lang="en-US" dirty="0" smtClean="0">
                <a:solidFill>
                  <a:schemeClr val="tx1"/>
                </a:solidFill>
              </a:endParaRPr>
            </a:p>
          </p:txBody>
        </p:sp>
        <p:sp>
          <p:nvSpPr>
            <p:cNvPr id="47" name="Rectangle 46"/>
            <p:cNvSpPr/>
            <p:nvPr/>
          </p:nvSpPr>
          <p:spPr>
            <a:xfrm>
              <a:off x="5257800" y="1600200"/>
              <a:ext cx="35052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sp>
        <p:nvSpPr>
          <p:cNvPr id="29" name="Rectangle 28"/>
          <p:cNvSpPr/>
          <p:nvPr/>
        </p:nvSpPr>
        <p:spPr>
          <a:xfrm>
            <a:off x="685800" y="1600200"/>
            <a:ext cx="22860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Source MAC</a:t>
            </a:r>
          </a:p>
          <a:p>
            <a:pPr algn="ctr"/>
            <a:r>
              <a:rPr lang="en-US" b="1" dirty="0" smtClean="0">
                <a:solidFill>
                  <a:schemeClr val="tx1"/>
                </a:solidFill>
              </a:rPr>
              <a:t>Address</a:t>
            </a:r>
            <a:endParaRPr lang="en-US" dirty="0">
              <a:solidFill>
                <a:schemeClr val="tx1"/>
              </a:solidFill>
            </a:endParaRPr>
          </a:p>
        </p:txBody>
      </p:sp>
      <p:sp>
        <p:nvSpPr>
          <p:cNvPr id="33" name="Rectangle 32"/>
          <p:cNvSpPr/>
          <p:nvPr/>
        </p:nvSpPr>
        <p:spPr>
          <a:xfrm>
            <a:off x="2971800" y="1600200"/>
            <a:ext cx="22860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Destination MAC</a:t>
            </a:r>
          </a:p>
          <a:p>
            <a:pPr algn="ctr"/>
            <a:r>
              <a:rPr lang="en-US" b="1" dirty="0" smtClean="0">
                <a:solidFill>
                  <a:schemeClr val="tx1"/>
                </a:solidFill>
              </a:rPr>
              <a:t>Address</a:t>
            </a:r>
            <a:endParaRPr lang="en-US" dirty="0">
              <a:solidFill>
                <a:schemeClr val="tx1"/>
              </a:solidFill>
            </a:endParaRPr>
          </a:p>
        </p:txBody>
      </p:sp>
      <p:sp>
        <p:nvSpPr>
          <p:cNvPr id="34" name="Rectangle 33"/>
          <p:cNvSpPr/>
          <p:nvPr/>
        </p:nvSpPr>
        <p:spPr>
          <a:xfrm>
            <a:off x="5029200" y="2133600"/>
            <a:ext cx="1137940" cy="338554"/>
          </a:xfrm>
          <a:prstGeom prst="rect">
            <a:avLst/>
          </a:prstGeom>
          <a:solidFill>
            <a:srgbClr val="FFFF00"/>
          </a:solidFill>
        </p:spPr>
        <p:txBody>
          <a:bodyPr wrap="none">
            <a:spAutoFit/>
          </a:bodyPr>
          <a:lstStyle/>
          <a:p>
            <a:r>
              <a:rPr lang="en-US" sz="1600" b="1" dirty="0" smtClean="0">
                <a:solidFill>
                  <a:schemeClr val="tx1"/>
                </a:solidFill>
              </a:rPr>
              <a:t>Port1: Ross</a:t>
            </a:r>
            <a:endParaRPr lang="en-US" sz="1600" b="1" dirty="0"/>
          </a:p>
        </p:txBody>
      </p:sp>
      <p:sp>
        <p:nvSpPr>
          <p:cNvPr id="35" name="Rectangle 34"/>
          <p:cNvSpPr/>
          <p:nvPr/>
        </p:nvSpPr>
        <p:spPr>
          <a:xfrm>
            <a:off x="5334000" y="2709446"/>
            <a:ext cx="1388778" cy="338554"/>
          </a:xfrm>
          <a:prstGeom prst="rect">
            <a:avLst/>
          </a:prstGeom>
          <a:solidFill>
            <a:srgbClr val="FFFF00"/>
          </a:solidFill>
        </p:spPr>
        <p:txBody>
          <a:bodyPr wrap="none">
            <a:spAutoFit/>
          </a:bodyPr>
          <a:lstStyle/>
          <a:p>
            <a:r>
              <a:rPr lang="en-US" sz="1600" b="1" dirty="0" smtClean="0">
                <a:solidFill>
                  <a:schemeClr val="tx1"/>
                </a:solidFill>
              </a:rPr>
              <a:t>Port2: Monica</a:t>
            </a:r>
            <a:endParaRPr lang="en-US" sz="1600" b="1" dirty="0"/>
          </a:p>
        </p:txBody>
      </p:sp>
      <p:sp>
        <p:nvSpPr>
          <p:cNvPr id="36" name="Rectangle 35"/>
          <p:cNvSpPr/>
          <p:nvPr/>
        </p:nvSpPr>
        <p:spPr>
          <a:xfrm>
            <a:off x="6934200" y="2667000"/>
            <a:ext cx="1317861" cy="338554"/>
          </a:xfrm>
          <a:prstGeom prst="rect">
            <a:avLst/>
          </a:prstGeom>
          <a:solidFill>
            <a:srgbClr val="FFFF00"/>
          </a:solidFill>
        </p:spPr>
        <p:txBody>
          <a:bodyPr wrap="none">
            <a:spAutoFit/>
          </a:bodyPr>
          <a:lstStyle/>
          <a:p>
            <a:r>
              <a:rPr lang="en-US" sz="1600" b="1" dirty="0" smtClean="0">
                <a:solidFill>
                  <a:schemeClr val="tx1"/>
                </a:solidFill>
              </a:rPr>
              <a:t>Port3: Rachel</a:t>
            </a:r>
            <a:endParaRPr lang="en-US" sz="1600" b="1" dirty="0"/>
          </a:p>
        </p:txBody>
      </p:sp>
      <p:sp>
        <p:nvSpPr>
          <p:cNvPr id="39" name="Rectangle 38"/>
          <p:cNvSpPr/>
          <p:nvPr/>
        </p:nvSpPr>
        <p:spPr>
          <a:xfrm>
            <a:off x="1295400" y="3352800"/>
            <a:ext cx="4572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5486400" y="3429000"/>
            <a:ext cx="3581400" cy="2057400"/>
            <a:chOff x="5486400" y="3657600"/>
            <a:chExt cx="3581400" cy="2057400"/>
          </a:xfrm>
        </p:grpSpPr>
        <p:sp>
          <p:nvSpPr>
            <p:cNvPr id="40" name="Rectangle 39"/>
            <p:cNvSpPr/>
            <p:nvPr/>
          </p:nvSpPr>
          <p:spPr>
            <a:xfrm>
              <a:off x="5486400" y="3657600"/>
              <a:ext cx="3581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Switch Forwarding Table</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48" name="Group 47"/>
            <p:cNvGrpSpPr/>
            <p:nvPr/>
          </p:nvGrpSpPr>
          <p:grpSpPr>
            <a:xfrm>
              <a:off x="5562600" y="4191000"/>
              <a:ext cx="3352800" cy="457200"/>
              <a:chOff x="685800" y="1600200"/>
              <a:chExt cx="3352800" cy="457200"/>
            </a:xfrm>
            <a:solidFill>
              <a:srgbClr val="FFFF00"/>
            </a:solidFill>
          </p:grpSpPr>
          <p:sp>
            <p:nvSpPr>
              <p:cNvPr id="50" name="Rectangle 49"/>
              <p:cNvSpPr/>
              <p:nvPr/>
            </p:nvSpPr>
            <p:spPr>
              <a:xfrm>
                <a:off x="685800" y="1600200"/>
                <a:ext cx="10668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Port 1</a:t>
                </a:r>
                <a:endParaRPr lang="en-US" dirty="0">
                  <a:solidFill>
                    <a:schemeClr val="tx1"/>
                  </a:solidFill>
                </a:endParaRPr>
              </a:p>
            </p:txBody>
          </p:sp>
          <p:sp>
            <p:nvSpPr>
              <p:cNvPr id="51" name="Rectangle 50"/>
              <p:cNvSpPr/>
              <p:nvPr/>
            </p:nvSpPr>
            <p:spPr>
              <a:xfrm>
                <a:off x="17526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Ross </a:t>
                </a:r>
                <a:r>
                  <a:rPr lang="en-US" sz="1400" b="1" dirty="0" smtClean="0">
                    <a:solidFill>
                      <a:schemeClr val="tx1"/>
                    </a:solidFill>
                  </a:rPr>
                  <a:t>AC:BA:BB:E1:64:19</a:t>
                </a:r>
                <a:endParaRPr lang="en-US" sz="1400" b="1" dirty="0" smtClean="0"/>
              </a:p>
            </p:txBody>
          </p:sp>
        </p:grpSp>
        <p:grpSp>
          <p:nvGrpSpPr>
            <p:cNvPr id="53" name="Group 52"/>
            <p:cNvGrpSpPr/>
            <p:nvPr/>
          </p:nvGrpSpPr>
          <p:grpSpPr>
            <a:xfrm>
              <a:off x="5562600" y="5086350"/>
              <a:ext cx="3352800" cy="457200"/>
              <a:chOff x="685800" y="1600200"/>
              <a:chExt cx="3352800" cy="457200"/>
            </a:xfrm>
            <a:solidFill>
              <a:srgbClr val="FFFF00"/>
            </a:solidFill>
          </p:grpSpPr>
          <p:sp>
            <p:nvSpPr>
              <p:cNvPr id="54" name="Rectangle 53"/>
              <p:cNvSpPr/>
              <p:nvPr/>
            </p:nvSpPr>
            <p:spPr>
              <a:xfrm>
                <a:off x="685800" y="1600200"/>
                <a:ext cx="10668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Port 3</a:t>
                </a:r>
                <a:endParaRPr lang="en-US" dirty="0">
                  <a:solidFill>
                    <a:schemeClr val="tx1"/>
                  </a:solidFill>
                </a:endParaRPr>
              </a:p>
            </p:txBody>
          </p:sp>
          <p:sp>
            <p:nvSpPr>
              <p:cNvPr id="55" name="Rectangle 54"/>
              <p:cNvSpPr/>
              <p:nvPr/>
            </p:nvSpPr>
            <p:spPr>
              <a:xfrm>
                <a:off x="17526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Rachel </a:t>
                </a:r>
                <a:r>
                  <a:rPr lang="en-US" sz="1400" b="1" dirty="0" smtClean="0">
                    <a:solidFill>
                      <a:schemeClr val="tx1"/>
                    </a:solidFill>
                  </a:rPr>
                  <a:t>BA:AC:A1:12:B4:54</a:t>
                </a:r>
                <a:endParaRPr lang="en-US" sz="1400" dirty="0" smtClean="0">
                  <a:solidFill>
                    <a:schemeClr val="tx1"/>
                  </a:solidFill>
                </a:endParaRPr>
              </a:p>
            </p:txBody>
          </p:sp>
        </p:grpSp>
        <p:grpSp>
          <p:nvGrpSpPr>
            <p:cNvPr id="56" name="Group 55"/>
            <p:cNvGrpSpPr/>
            <p:nvPr/>
          </p:nvGrpSpPr>
          <p:grpSpPr>
            <a:xfrm>
              <a:off x="5562600" y="4648200"/>
              <a:ext cx="3352800" cy="457200"/>
              <a:chOff x="685800" y="1600200"/>
              <a:chExt cx="3352800" cy="457200"/>
            </a:xfrm>
            <a:solidFill>
              <a:srgbClr val="FFFF00"/>
            </a:solidFill>
          </p:grpSpPr>
          <p:sp>
            <p:nvSpPr>
              <p:cNvPr id="57" name="Rectangle 56"/>
              <p:cNvSpPr/>
              <p:nvPr/>
            </p:nvSpPr>
            <p:spPr>
              <a:xfrm>
                <a:off x="685800" y="1600200"/>
                <a:ext cx="10668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Port 2</a:t>
                </a:r>
                <a:endParaRPr lang="en-US" dirty="0">
                  <a:solidFill>
                    <a:schemeClr val="tx1"/>
                  </a:solidFill>
                </a:endParaRPr>
              </a:p>
            </p:txBody>
          </p:sp>
          <p:sp>
            <p:nvSpPr>
              <p:cNvPr id="58" name="Rectangle 57"/>
              <p:cNvSpPr/>
              <p:nvPr/>
            </p:nvSpPr>
            <p:spPr>
              <a:xfrm>
                <a:off x="17526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Monica </a:t>
                </a:r>
                <a:r>
                  <a:rPr lang="en-US" sz="1400" b="1" dirty="0" smtClean="0">
                    <a:solidFill>
                      <a:schemeClr val="tx1"/>
                    </a:solidFill>
                  </a:rPr>
                  <a:t>C4:54:23:EC:55:66</a:t>
                </a:r>
                <a:endParaRPr lang="en-US" sz="1400" dirty="0" smtClean="0">
                  <a:solidFill>
                    <a:schemeClr val="tx1"/>
                  </a:solidFill>
                </a:endParaRPr>
              </a:p>
            </p:txBody>
          </p:sp>
        </p:grpSp>
      </p:grpSp>
      <p:sp>
        <p:nvSpPr>
          <p:cNvPr id="60" name="Rectangle 59"/>
          <p:cNvSpPr/>
          <p:nvPr/>
        </p:nvSpPr>
        <p:spPr>
          <a:xfrm>
            <a:off x="2971800" y="1600200"/>
            <a:ext cx="22860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5562600" y="3505200"/>
            <a:ext cx="33528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1000"/>
                            </p:stCondLst>
                            <p:childTnLst>
                              <p:par>
                                <p:cTn id="35" presetID="56" presetClass="path" presetSubtype="0" accel="50000" decel="50000" fill="hold" grpId="2" nodeType="afterEffect">
                                  <p:stCondLst>
                                    <p:cond delay="0"/>
                                  </p:stCondLst>
                                  <p:childTnLst>
                                    <p:animMotion origin="layout" path="M 3.33333E-6 0 L 0.56666 -0.15556 " pathEditMode="relative" rAng="0" ptsTypes="AA">
                                      <p:cBhvr>
                                        <p:cTn id="36" dur="3000" fill="hold"/>
                                        <p:tgtEl>
                                          <p:spTgt spid="39"/>
                                        </p:tgtEl>
                                        <p:attrNameLst>
                                          <p:attrName>ppt_x</p:attrName>
                                          <p:attrName>ppt_y</p:attrName>
                                        </p:attrNameLst>
                                      </p:cBhvr>
                                      <p:rCtr x="283" y="-78"/>
                                    </p:animMotion>
                                  </p:childTnLst>
                                </p:cTn>
                              </p:par>
                            </p:childTnLst>
                          </p:cTn>
                        </p:par>
                        <p:par>
                          <p:cTn id="37" fill="hold">
                            <p:stCondLst>
                              <p:cond delay="4000"/>
                            </p:stCondLst>
                            <p:childTnLst>
                              <p:par>
                                <p:cTn id="38" presetID="10" presetClass="exit" presetSubtype="0" fill="hold" grpId="1" nodeType="afterEffect">
                                  <p:stCondLst>
                                    <p:cond delay="0"/>
                                  </p:stCondLst>
                                  <p:childTnLst>
                                    <p:animEffect transition="out" filter="fade">
                                      <p:cBhvr>
                                        <p:cTn id="39" dur="500"/>
                                        <p:tgtEl>
                                          <p:spTgt spid="39"/>
                                        </p:tgtEl>
                                      </p:cBhvr>
                                    </p:animEffect>
                                    <p:set>
                                      <p:cBhvr>
                                        <p:cTn id="40" dur="1" fill="hold">
                                          <p:stCondLst>
                                            <p:cond delay="499"/>
                                          </p:stCondLst>
                                        </p:cTn>
                                        <p:tgtEl>
                                          <p:spTgt spid="39"/>
                                        </p:tgtEl>
                                        <p:attrNameLst>
                                          <p:attrName>style.visibility</p:attrName>
                                        </p:attrNameLst>
                                      </p:cBhvr>
                                      <p:to>
                                        <p:strVal val="hidden"/>
                                      </p:to>
                                    </p:set>
                                  </p:childTnLst>
                                </p:cTn>
                              </p:par>
                            </p:childTnLst>
                          </p:cTn>
                        </p:par>
                        <p:par>
                          <p:cTn id="41" fill="hold">
                            <p:stCondLst>
                              <p:cond delay="45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par>
                          <p:cTn id="61" fill="hold">
                            <p:stCondLst>
                              <p:cond delay="500"/>
                            </p:stCondLst>
                            <p:childTnLst>
                              <p:par>
                                <p:cTn id="62" presetID="42" presetClass="path" presetSubtype="0" accel="50000" decel="50000" fill="hold" grpId="2" nodeType="afterEffect">
                                  <p:stCondLst>
                                    <p:cond delay="0"/>
                                  </p:stCondLst>
                                  <p:childTnLst>
                                    <p:animMotion origin="layout" path="M 3.33333E-6 -4.44444E-6 L 3.33333E-6 0.2 " pathEditMode="relative" rAng="0" ptsTypes="AA">
                                      <p:cBhvr>
                                        <p:cTn id="63" dur="1000" fill="hold"/>
                                        <p:tgtEl>
                                          <p:spTgt spid="61"/>
                                        </p:tgtEl>
                                        <p:attrNameLst>
                                          <p:attrName>ppt_x</p:attrName>
                                          <p:attrName>ppt_y</p:attrName>
                                        </p:attrNameLst>
                                      </p:cBhvr>
                                      <p:rCtr x="0" y="100"/>
                                    </p:animMotion>
                                  </p:childTnLst>
                                </p:cTn>
                              </p:par>
                            </p:childTnLst>
                          </p:cTn>
                        </p:par>
                        <p:par>
                          <p:cTn id="64" fill="hold">
                            <p:stCondLst>
                              <p:cond delay="1500"/>
                            </p:stCondLst>
                            <p:childTnLst>
                              <p:par>
                                <p:cTn id="65" presetID="7" presetClass="emph" presetSubtype="2" repeatCount="indefinite" fill="hold" nodeType="afterEffect">
                                  <p:stCondLst>
                                    <p:cond delay="0"/>
                                  </p:stCondLst>
                                  <p:endCondLst>
                                    <p:cond evt="onNext" delay="0">
                                      <p:tgtEl>
                                        <p:sldTgt/>
                                      </p:tgtEl>
                                    </p:cond>
                                  </p:endCondLst>
                                  <p:childTnLst>
                                    <p:animClr clrSpc="rgb" dir="cw">
                                      <p:cBhvr>
                                        <p:cTn id="66" dur="500" fill="hold"/>
                                        <p:tgtEl>
                                          <p:spTgt spid="61"/>
                                        </p:tgtEl>
                                        <p:attrNameLst>
                                          <p:attrName>stroke.color</p:attrName>
                                        </p:attrNameLst>
                                      </p:cBhvr>
                                      <p:to>
                                        <a:srgbClr val="F7FDD3"/>
                                      </p:to>
                                    </p:animClr>
                                    <p:set>
                                      <p:cBhvr>
                                        <p:cTn id="67" dur="500" fill="hold"/>
                                        <p:tgtEl>
                                          <p:spTgt spid="61"/>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60"/>
                                        </p:tgtEl>
                                      </p:cBhvr>
                                    </p:animEffect>
                                    <p:set>
                                      <p:cBhvr>
                                        <p:cTn id="72" dur="1" fill="hold">
                                          <p:stCondLst>
                                            <p:cond delay="499"/>
                                          </p:stCondLst>
                                        </p:cTn>
                                        <p:tgtEl>
                                          <p:spTgt spid="6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59"/>
                                        </p:tgtEl>
                                      </p:cBhvr>
                                    </p:animEffect>
                                    <p:set>
                                      <p:cBhvr>
                                        <p:cTn id="78" dur="1" fill="hold">
                                          <p:stCondLst>
                                            <p:cond delay="499"/>
                                          </p:stCondLst>
                                        </p:cTn>
                                        <p:tgtEl>
                                          <p:spTgt spid="59"/>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61"/>
                                        </p:tgtEl>
                                      </p:cBhvr>
                                    </p:animEffect>
                                    <p:set>
                                      <p:cBhvr>
                                        <p:cTn id="81" dur="1" fill="hold">
                                          <p:stCondLst>
                                            <p:cond delay="499"/>
                                          </p:stCondLst>
                                        </p:cTn>
                                        <p:tgtEl>
                                          <p:spTgt spid="61"/>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5"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childTnLst>
                          </p:cTn>
                        </p:par>
                        <p:par>
                          <p:cTn id="86" fill="hold">
                            <p:stCondLst>
                              <p:cond delay="1000"/>
                            </p:stCondLst>
                            <p:childTnLst>
                              <p:par>
                                <p:cTn id="87" presetID="56" presetClass="path" presetSubtype="0" accel="50000" decel="50000" fill="hold" grpId="4" nodeType="afterEffect">
                                  <p:stCondLst>
                                    <p:cond delay="0"/>
                                  </p:stCondLst>
                                  <p:childTnLst>
                                    <p:animMotion origin="layout" path="M 0.56666 -0.15556 L 0.2 0.22222 " pathEditMode="relative" rAng="0" ptsTypes="AA">
                                      <p:cBhvr>
                                        <p:cTn id="88" dur="3000" fill="hold"/>
                                        <p:tgtEl>
                                          <p:spTgt spid="39"/>
                                        </p:tgtEl>
                                        <p:attrNameLst>
                                          <p:attrName>ppt_x</p:attrName>
                                          <p:attrName>ppt_y</p:attrName>
                                        </p:attrNameLst>
                                      </p:cBhvr>
                                      <p:rCtr x="-183" y="1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3" grpId="0" animBg="1"/>
      <p:bldP spid="33" grpId="1" animBg="1"/>
      <p:bldP spid="39" grpId="0" animBg="1"/>
      <p:bldP spid="39" grpId="1" animBg="1"/>
      <p:bldP spid="39" grpId="2" animBg="1"/>
      <p:bldP spid="39" grpId="4" animBg="1"/>
      <p:bldP spid="39" grpId="5" animBg="1"/>
      <p:bldP spid="60" grpId="0" animBg="1"/>
      <p:bldP spid="60" grpId="1" animBg="1"/>
      <p:bldP spid="61" grpId="0" animBg="1"/>
      <p:bldP spid="61" grpId="1" animBg="1"/>
      <p:bldP spid="61"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noChangeArrowheads="1"/>
          </p:cNvPicPr>
          <p:nvPr/>
        </p:nvPicPr>
        <p:blipFill>
          <a:blip r:embed="rId3" cstate="print"/>
          <a:srcRect b="63554"/>
          <a:stretch>
            <a:fillRect/>
          </a:stretch>
        </p:blipFill>
        <p:spPr bwMode="auto">
          <a:xfrm>
            <a:off x="7620000" y="4876800"/>
            <a:ext cx="1504665" cy="1524000"/>
          </a:xfrm>
          <a:prstGeom prst="rect">
            <a:avLst/>
          </a:prstGeom>
          <a:noFill/>
          <a:ln w="9525">
            <a:noFill/>
            <a:miter lim="800000"/>
            <a:headEnd/>
            <a:tailEnd/>
          </a:ln>
        </p:spPr>
      </p:pic>
      <p:pic>
        <p:nvPicPr>
          <p:cNvPr id="6" name="Picture 2" descr="http://www.griffithuv.com.au/media/images/1112_GriffithUvillageFive-c5b2d6e2-c070-44c6-980f-de7e58255f88-0-2048x2048.png"/>
          <p:cNvPicPr>
            <a:picLocks noChangeAspect="1" noChangeArrowheads="1"/>
          </p:cNvPicPr>
          <p:nvPr/>
        </p:nvPicPr>
        <p:blipFill>
          <a:blip r:embed="rId4" cstate="print"/>
          <a:srcRect t="10526" b="16541"/>
          <a:stretch>
            <a:fillRect/>
          </a:stretch>
        </p:blipFill>
        <p:spPr bwMode="auto">
          <a:xfrm>
            <a:off x="-381000"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8</a:t>
            </a:fld>
            <a:endParaRPr lang="en-US"/>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5" cstate="print"/>
          <a:srcRect/>
          <a:stretch>
            <a:fillRect/>
          </a:stretch>
        </p:blipFill>
        <p:spPr bwMode="auto">
          <a:xfrm>
            <a:off x="6553200" y="2209800"/>
            <a:ext cx="605536" cy="457200"/>
          </a:xfrm>
          <a:prstGeom prst="rect">
            <a:avLst/>
          </a:prstGeom>
          <a:noFill/>
        </p:spPr>
      </p:pic>
      <p:cxnSp>
        <p:nvCxnSpPr>
          <p:cNvPr id="26" name="Straight Connector 25"/>
          <p:cNvCxnSpPr>
            <a:stCxn id="24" idx="1"/>
            <a:endCxn id="8" idx="6"/>
          </p:cNvCxnSpPr>
          <p:nvPr/>
        </p:nvCxnSpPr>
        <p:spPr>
          <a:xfrm flipH="1">
            <a:off x="1390650" y="2438400"/>
            <a:ext cx="5162550" cy="990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1"/>
            <a:endCxn id="18" idx="7"/>
          </p:cNvCxnSpPr>
          <p:nvPr/>
        </p:nvCxnSpPr>
        <p:spPr>
          <a:xfrm flipH="1">
            <a:off x="4752695" y="2438400"/>
            <a:ext cx="1800505" cy="12099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1"/>
            <a:endCxn id="15" idx="6"/>
          </p:cNvCxnSpPr>
          <p:nvPr/>
        </p:nvCxnSpPr>
        <p:spPr>
          <a:xfrm flipH="1">
            <a:off x="3524250" y="2438400"/>
            <a:ext cx="3028950" cy="25146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752600" y="381000"/>
            <a:ext cx="2726772" cy="400110"/>
          </a:xfrm>
          <a:prstGeom prst="rect">
            <a:avLst/>
          </a:prstGeom>
        </p:spPr>
        <p:txBody>
          <a:bodyPr wrap="none">
            <a:spAutoFit/>
          </a:bodyPr>
          <a:lstStyle/>
          <a:p>
            <a:r>
              <a:rPr lang="en-US" sz="2000" b="1" dirty="0" smtClean="0"/>
              <a:t>Cat 6 twisted pair cable </a:t>
            </a:r>
            <a:endParaRPr lang="en-US" sz="2000" b="1" dirty="0"/>
          </a:p>
        </p:txBody>
      </p:sp>
      <p:cxnSp>
        <p:nvCxnSpPr>
          <p:cNvPr id="32" name="Straight Connector 31"/>
          <p:cNvCxnSpPr/>
          <p:nvPr/>
        </p:nvCxnSpPr>
        <p:spPr>
          <a:xfrm flipH="1">
            <a:off x="533400" y="609600"/>
            <a:ext cx="12192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38" name="Picture 18" descr="http://cdn.alternativewireless.com/media/catalog/category/1194983791867471366access_point_nicolas_cle_.svg.med.png"/>
          <p:cNvPicPr>
            <a:picLocks noChangeAspect="1" noChangeArrowheads="1"/>
          </p:cNvPicPr>
          <p:nvPr/>
        </p:nvPicPr>
        <p:blipFill>
          <a:blip r:embed="rId6" cstate="print"/>
          <a:srcRect/>
          <a:stretch>
            <a:fillRect/>
          </a:stretch>
        </p:blipFill>
        <p:spPr bwMode="auto">
          <a:xfrm rot="2074158">
            <a:off x="6934200" y="990600"/>
            <a:ext cx="990600" cy="1069560"/>
          </a:xfrm>
          <a:prstGeom prst="rect">
            <a:avLst/>
          </a:prstGeom>
          <a:noFill/>
        </p:spPr>
      </p:pic>
      <p:cxnSp>
        <p:nvCxnSpPr>
          <p:cNvPr id="39" name="Straight Connector 38"/>
          <p:cNvCxnSpPr/>
          <p:nvPr/>
        </p:nvCxnSpPr>
        <p:spPr>
          <a:xfrm flipV="1">
            <a:off x="68559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0" y="3962400"/>
            <a:ext cx="2281778" cy="338554"/>
          </a:xfrm>
          <a:prstGeom prst="rect">
            <a:avLst/>
          </a:prstGeom>
          <a:solidFill>
            <a:srgbClr val="FFFF00"/>
          </a:solidFill>
        </p:spPr>
        <p:txBody>
          <a:bodyPr wrap="none">
            <a:spAutoFit/>
          </a:bodyPr>
          <a:lstStyle/>
          <a:p>
            <a:r>
              <a:rPr lang="en-US" sz="1600" b="1" dirty="0" smtClean="0">
                <a:solidFill>
                  <a:schemeClr val="tx1"/>
                </a:solidFill>
              </a:rPr>
              <a:t>MAC: AC:BA:BB:E1:64:19</a:t>
            </a:r>
            <a:endParaRPr lang="en-US" sz="1600" b="1" dirty="0"/>
          </a:p>
        </p:txBody>
      </p:sp>
      <p:sp>
        <p:nvSpPr>
          <p:cNvPr id="41" name="Rectangle 40"/>
          <p:cNvSpPr/>
          <p:nvPr/>
        </p:nvSpPr>
        <p:spPr>
          <a:xfrm>
            <a:off x="2057400" y="5528846"/>
            <a:ext cx="2344681" cy="338554"/>
          </a:xfrm>
          <a:prstGeom prst="rect">
            <a:avLst/>
          </a:prstGeom>
          <a:solidFill>
            <a:srgbClr val="FFFF00"/>
          </a:solidFill>
        </p:spPr>
        <p:txBody>
          <a:bodyPr wrap="none">
            <a:spAutoFit/>
          </a:bodyPr>
          <a:lstStyle/>
          <a:p>
            <a:r>
              <a:rPr lang="en-US" sz="1600" b="1" dirty="0" smtClean="0">
                <a:solidFill>
                  <a:schemeClr val="tx1"/>
                </a:solidFill>
              </a:rPr>
              <a:t>MAC: BA:AC:A1:12:B4:54</a:t>
            </a:r>
            <a:endParaRPr lang="en-US" sz="1600" b="1" dirty="0"/>
          </a:p>
        </p:txBody>
      </p:sp>
      <p:sp>
        <p:nvSpPr>
          <p:cNvPr id="42" name="Rectangle 41"/>
          <p:cNvSpPr/>
          <p:nvPr/>
        </p:nvSpPr>
        <p:spPr>
          <a:xfrm>
            <a:off x="3505200" y="4291263"/>
            <a:ext cx="2231060" cy="338554"/>
          </a:xfrm>
          <a:prstGeom prst="rect">
            <a:avLst/>
          </a:prstGeom>
          <a:solidFill>
            <a:srgbClr val="FFFF00"/>
          </a:solidFill>
        </p:spPr>
        <p:txBody>
          <a:bodyPr wrap="none">
            <a:spAutoFit/>
          </a:bodyPr>
          <a:lstStyle/>
          <a:p>
            <a:r>
              <a:rPr lang="en-US" sz="1600" b="1" dirty="0" smtClean="0">
                <a:solidFill>
                  <a:schemeClr val="tx1"/>
                </a:solidFill>
              </a:rPr>
              <a:t>MAC: C4:54:23:EC:55:66</a:t>
            </a:r>
            <a:endParaRPr lang="en-US" sz="1600" b="1" dirty="0"/>
          </a:p>
        </p:txBody>
      </p:sp>
      <p:sp>
        <p:nvSpPr>
          <p:cNvPr id="43" name="Rectangle 42"/>
          <p:cNvSpPr/>
          <p:nvPr/>
        </p:nvSpPr>
        <p:spPr>
          <a:xfrm>
            <a:off x="0" y="4343400"/>
            <a:ext cx="2530244" cy="338554"/>
          </a:xfrm>
          <a:prstGeom prst="rect">
            <a:avLst/>
          </a:prstGeom>
          <a:solidFill>
            <a:srgbClr val="FFFF00"/>
          </a:solidFill>
        </p:spPr>
        <p:txBody>
          <a:bodyPr wrap="none">
            <a:spAutoFit/>
          </a:bodyPr>
          <a:lstStyle/>
          <a:p>
            <a:r>
              <a:rPr lang="en-US" sz="1600" b="1" dirty="0" smtClean="0">
                <a:solidFill>
                  <a:schemeClr val="tx1"/>
                </a:solidFill>
              </a:rPr>
              <a:t>W-MAC: 1C:BA:BB:E1:64:19</a:t>
            </a:r>
            <a:endParaRPr lang="en-US" sz="1600" b="1" dirty="0"/>
          </a:p>
        </p:txBody>
      </p:sp>
      <p:sp>
        <p:nvSpPr>
          <p:cNvPr id="44" name="Rectangle 43"/>
          <p:cNvSpPr/>
          <p:nvPr/>
        </p:nvSpPr>
        <p:spPr>
          <a:xfrm>
            <a:off x="2057400" y="5909846"/>
            <a:ext cx="2553841" cy="338554"/>
          </a:xfrm>
          <a:prstGeom prst="rect">
            <a:avLst/>
          </a:prstGeom>
          <a:solidFill>
            <a:srgbClr val="FFFF00"/>
          </a:solidFill>
        </p:spPr>
        <p:txBody>
          <a:bodyPr wrap="none">
            <a:spAutoFit/>
          </a:bodyPr>
          <a:lstStyle/>
          <a:p>
            <a:r>
              <a:rPr lang="en-US" sz="1600" b="1" dirty="0" smtClean="0">
                <a:solidFill>
                  <a:schemeClr val="tx1"/>
                </a:solidFill>
              </a:rPr>
              <a:t>W-MAC: 2A:AC:A1:12:B4:54</a:t>
            </a:r>
            <a:endParaRPr lang="en-US" sz="1600" b="1" dirty="0"/>
          </a:p>
        </p:txBody>
      </p:sp>
      <p:sp>
        <p:nvSpPr>
          <p:cNvPr id="45" name="Rectangle 44"/>
          <p:cNvSpPr/>
          <p:nvPr/>
        </p:nvSpPr>
        <p:spPr>
          <a:xfrm>
            <a:off x="3505200" y="4672263"/>
            <a:ext cx="2474716" cy="338554"/>
          </a:xfrm>
          <a:prstGeom prst="rect">
            <a:avLst/>
          </a:prstGeom>
          <a:solidFill>
            <a:srgbClr val="FFFF00"/>
          </a:solidFill>
        </p:spPr>
        <p:txBody>
          <a:bodyPr wrap="none">
            <a:spAutoFit/>
          </a:bodyPr>
          <a:lstStyle/>
          <a:p>
            <a:r>
              <a:rPr lang="en-US" sz="1600" b="1" dirty="0" smtClean="0">
                <a:solidFill>
                  <a:schemeClr val="tx1"/>
                </a:solidFill>
              </a:rPr>
              <a:t>W-MAC: 34:54:23:EC:55:66</a:t>
            </a:r>
            <a:endParaRPr lang="en-US" sz="1600" b="1" dirty="0"/>
          </a:p>
        </p:txBody>
      </p:sp>
      <p:sp>
        <p:nvSpPr>
          <p:cNvPr id="27" name="Rectangle 26"/>
          <p:cNvSpPr/>
          <p:nvPr/>
        </p:nvSpPr>
        <p:spPr>
          <a:xfrm>
            <a:off x="5410200" y="4343400"/>
            <a:ext cx="3581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Switch Forwarding Table</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29" name="Group 47"/>
          <p:cNvGrpSpPr/>
          <p:nvPr/>
        </p:nvGrpSpPr>
        <p:grpSpPr>
          <a:xfrm>
            <a:off x="5562600" y="4876800"/>
            <a:ext cx="3352800" cy="457200"/>
            <a:chOff x="685800" y="1600200"/>
            <a:chExt cx="3352800" cy="457200"/>
          </a:xfrm>
          <a:solidFill>
            <a:srgbClr val="FFFF00"/>
          </a:solidFill>
        </p:grpSpPr>
        <p:sp>
          <p:nvSpPr>
            <p:cNvPr id="33" name="Rectangle 32"/>
            <p:cNvSpPr/>
            <p:nvPr/>
          </p:nvSpPr>
          <p:spPr>
            <a:xfrm>
              <a:off x="685800" y="1600200"/>
              <a:ext cx="10668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Port 1</a:t>
              </a:r>
              <a:endParaRPr lang="en-US" dirty="0">
                <a:solidFill>
                  <a:schemeClr val="tx1"/>
                </a:solidFill>
              </a:endParaRPr>
            </a:p>
          </p:txBody>
        </p:sp>
        <p:sp>
          <p:nvSpPr>
            <p:cNvPr id="34" name="Rectangle 33"/>
            <p:cNvSpPr/>
            <p:nvPr/>
          </p:nvSpPr>
          <p:spPr>
            <a:xfrm>
              <a:off x="17526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Ross, Rachel,  and Monica VIA Wi-Fi</a:t>
              </a:r>
              <a:endParaRPr lang="en-US" sz="1400" b="1" dirty="0" smtClean="0"/>
            </a:p>
          </p:txBody>
        </p:sp>
      </p:grpSp>
      <p:sp>
        <p:nvSpPr>
          <p:cNvPr id="36" name="Rounded Rectangular Callout 35"/>
          <p:cNvSpPr/>
          <p:nvPr/>
        </p:nvSpPr>
        <p:spPr>
          <a:xfrm>
            <a:off x="914400" y="76200"/>
            <a:ext cx="6934200" cy="5233737"/>
          </a:xfrm>
          <a:prstGeom prst="wedgeRoundRectCallout">
            <a:avLst>
              <a:gd name="adj1" fmla="val 48274"/>
              <a:gd name="adj2" fmla="val 551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smtClean="0"/>
              <a:t>Grrr</a:t>
            </a:r>
            <a:r>
              <a:rPr lang="en-US" sz="2000" b="1" dirty="0" smtClean="0"/>
              <a:t>, Cables are running everywhere and  I cannot connect to the LAN from the garden because the cable is not long enough. </a:t>
            </a:r>
          </a:p>
          <a:p>
            <a:pPr algn="just"/>
            <a:endParaRPr lang="en-US" sz="2000" b="1" dirty="0"/>
          </a:p>
          <a:p>
            <a:pPr algn="just"/>
            <a:r>
              <a:rPr lang="en-US" sz="2000" b="1" dirty="0" smtClean="0"/>
              <a:t>I will buy a </a:t>
            </a:r>
            <a:r>
              <a:rPr lang="en-US" sz="2800" b="1" dirty="0" smtClean="0"/>
              <a:t>Wireless Access Point  </a:t>
            </a:r>
            <a:r>
              <a:rPr lang="en-US" sz="2000" b="1" dirty="0" smtClean="0"/>
              <a:t>to provide wireless access.</a:t>
            </a:r>
          </a:p>
          <a:p>
            <a:pPr algn="just"/>
            <a:endParaRPr lang="en-US" sz="2000" b="1" dirty="0" smtClean="0"/>
          </a:p>
          <a:p>
            <a:pPr algn="just"/>
            <a:endParaRPr lang="en-US" sz="2000" b="1" dirty="0"/>
          </a:p>
          <a:p>
            <a:pPr algn="just"/>
            <a:endParaRPr lang="en-US" sz="2000" b="1" dirty="0"/>
          </a:p>
          <a:p>
            <a:pPr algn="just"/>
            <a:r>
              <a:rPr lang="en-US" sz="2000" b="1" dirty="0" smtClean="0"/>
              <a:t>Rachel will also need to buy a new </a:t>
            </a:r>
            <a:r>
              <a:rPr lang="en-US" sz="2800" b="1" dirty="0" smtClean="0"/>
              <a:t>Wireless NIC </a:t>
            </a:r>
            <a:r>
              <a:rPr lang="en-US" sz="2000" b="1" dirty="0" smtClean="0"/>
              <a:t>for her old computer.</a:t>
            </a:r>
          </a:p>
          <a:p>
            <a:pPr algn="just"/>
            <a:endParaRPr lang="en-US" sz="2000" b="1" dirty="0"/>
          </a:p>
          <a:p>
            <a:pPr algn="just"/>
            <a:endParaRPr lang="en-US" sz="2000" b="1" dirty="0" smtClean="0"/>
          </a:p>
          <a:p>
            <a:pPr algn="just"/>
            <a:endParaRPr lang="en-US" sz="2000" b="1" dirty="0"/>
          </a:p>
          <a:p>
            <a:pPr algn="just"/>
            <a:endParaRPr lang="en-US" sz="2000" b="1" dirty="0"/>
          </a:p>
        </p:txBody>
      </p:sp>
      <p:pic>
        <p:nvPicPr>
          <p:cNvPr id="37" name="Picture 18" descr="http://cdn.alternativewireless.com/media/catalog/category/1194983791867471366access_point_nicolas_cle_.svg.med.png"/>
          <p:cNvPicPr>
            <a:picLocks noChangeAspect="1" noChangeArrowheads="1"/>
          </p:cNvPicPr>
          <p:nvPr/>
        </p:nvPicPr>
        <p:blipFill>
          <a:blip r:embed="rId6" cstate="print"/>
          <a:srcRect/>
          <a:stretch>
            <a:fillRect/>
          </a:stretch>
        </p:blipFill>
        <p:spPr bwMode="auto">
          <a:xfrm>
            <a:off x="4000500" y="1981200"/>
            <a:ext cx="1257300" cy="1357519"/>
          </a:xfrm>
          <a:prstGeom prst="rect">
            <a:avLst/>
          </a:prstGeom>
          <a:noFill/>
        </p:spPr>
      </p:pic>
      <p:pic>
        <p:nvPicPr>
          <p:cNvPr id="26628" name="Picture 4" descr="http://www.escotal.com/Images/wireless/wireless_NIC.gif"/>
          <p:cNvPicPr>
            <a:picLocks noChangeAspect="1" noChangeArrowheads="1"/>
          </p:cNvPicPr>
          <p:nvPr/>
        </p:nvPicPr>
        <p:blipFill>
          <a:blip r:embed="rId7" cstate="print"/>
          <a:srcRect t="24000" b="6667"/>
          <a:stretch>
            <a:fillRect/>
          </a:stretch>
        </p:blipFill>
        <p:spPr bwMode="auto">
          <a:xfrm>
            <a:off x="3810000" y="3810000"/>
            <a:ext cx="1978269"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fade">
                                      <p:cBhvr>
                                        <p:cTn id="13" dur="500"/>
                                        <p:tgtEl>
                                          <p:spTgt spid="26628"/>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6"/>
                                        </p:tgtEl>
                                      </p:cBhvr>
                                    </p:animEffect>
                                    <p:set>
                                      <p:cBhvr>
                                        <p:cTn id="21" dur="1" fill="hold">
                                          <p:stCondLst>
                                            <p:cond delay="499"/>
                                          </p:stCondLst>
                                        </p:cTn>
                                        <p:tgtEl>
                                          <p:spTgt spid="3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26628"/>
                                        </p:tgtEl>
                                      </p:cBhvr>
                                    </p:animEffect>
                                    <p:set>
                                      <p:cBhvr>
                                        <p:cTn id="24" dur="1" fill="hold">
                                          <p:stCondLst>
                                            <p:cond delay="499"/>
                                          </p:stCondLst>
                                        </p:cTn>
                                        <p:tgtEl>
                                          <p:spTgt spid="26628"/>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40"/>
                                        </p:tgtEl>
                                      </p:cBhvr>
                                    </p:animEffect>
                                    <p:set>
                                      <p:cBhvr>
                                        <p:cTn id="62" dur="1" fill="hold">
                                          <p:stCondLst>
                                            <p:cond delay="499"/>
                                          </p:stCondLst>
                                        </p:cTn>
                                        <p:tgtEl>
                                          <p:spTgt spid="40"/>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500"/>
                                        <p:tgtEl>
                                          <p:spTgt spid="42"/>
                                        </p:tgtEl>
                                      </p:cBhvr>
                                    </p:animEffect>
                                    <p:set>
                                      <p:cBhvr>
                                        <p:cTn id="65" dur="1" fill="hold">
                                          <p:stCondLst>
                                            <p:cond delay="499"/>
                                          </p:stCondLst>
                                        </p:cTn>
                                        <p:tgtEl>
                                          <p:spTgt spid="42"/>
                                        </p:tgtEl>
                                        <p:attrNameLst>
                                          <p:attrName>style.visibility</p:attrName>
                                        </p:attrNameLst>
                                      </p:cBhvr>
                                      <p:to>
                                        <p:strVal val="hidden"/>
                                      </p:to>
                                    </p:set>
                                  </p:childTnLst>
                                </p:cTn>
                              </p:par>
                              <p:par>
                                <p:cTn id="66" presetID="10" presetClass="exit" presetSubtype="0" fill="hold" grpId="0" nodeType="withEffect">
                                  <p:stCondLst>
                                    <p:cond delay="0"/>
                                  </p:stCondLst>
                                  <p:childTnLst>
                                    <p:animEffect transition="out" filter="fade">
                                      <p:cBhvr>
                                        <p:cTn id="67" dur="500"/>
                                        <p:tgtEl>
                                          <p:spTgt spid="41"/>
                                        </p:tgtEl>
                                      </p:cBhvr>
                                    </p:animEffect>
                                    <p:set>
                                      <p:cBhvr>
                                        <p:cTn id="68" dur="1" fill="hold">
                                          <p:stCondLst>
                                            <p:cond delay="499"/>
                                          </p:stCondLst>
                                        </p:cTn>
                                        <p:tgtEl>
                                          <p:spTgt spid="41"/>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27" grpId="0" animBg="1"/>
      <p:bldP spid="36" grpId="0" animBg="1"/>
      <p:bldP spid="3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griffithuv.com.au/media/images/1112_GriffithUvillageFive-c5b2d6e2-c070-44c6-980f-de7e58255f88-0-2048x2048.png"/>
          <p:cNvPicPr>
            <a:picLocks noChangeAspect="1" noChangeArrowheads="1"/>
          </p:cNvPicPr>
          <p:nvPr/>
        </p:nvPicPr>
        <p:blipFill>
          <a:blip r:embed="rId3" cstate="print"/>
          <a:srcRect t="10526" b="16541"/>
          <a:stretch>
            <a:fillRect/>
          </a:stretch>
        </p:blipFill>
        <p:spPr bwMode="auto">
          <a:xfrm>
            <a:off x="-363718" y="-76200"/>
            <a:ext cx="9507718" cy="6934200"/>
          </a:xfrm>
          <a:prstGeom prst="rect">
            <a:avLst/>
          </a:prstGeom>
          <a:noFill/>
        </p:spPr>
      </p:pic>
      <p:sp>
        <p:nvSpPr>
          <p:cNvPr id="4" name="Date Placeholder 3"/>
          <p:cNvSpPr>
            <a:spLocks noGrp="1"/>
          </p:cNvSpPr>
          <p:nvPr>
            <p:ph type="dt" sz="half" idx="10"/>
          </p:nvPr>
        </p:nvSpPr>
        <p:spPr/>
        <p:txBody>
          <a:bodyPr/>
          <a:lstStyle/>
          <a:p>
            <a:r>
              <a:rPr lang="en-US" smtClean="0"/>
              <a:t>12-March-13</a:t>
            </a:r>
            <a:endParaRPr lang="en-US"/>
          </a:p>
        </p:txBody>
      </p:sp>
      <p:sp>
        <p:nvSpPr>
          <p:cNvPr id="5" name="Slide Number Placeholder 4"/>
          <p:cNvSpPr>
            <a:spLocks noGrp="1"/>
          </p:cNvSpPr>
          <p:nvPr>
            <p:ph type="sldNum" sz="quarter" idx="12"/>
          </p:nvPr>
        </p:nvSpPr>
        <p:spPr/>
        <p:txBody>
          <a:bodyPr/>
          <a:lstStyle/>
          <a:p>
            <a:fld id="{7B074F67-7E06-41FB-82AD-00DCC7CD4B23}" type="slidenum">
              <a:rPr lang="en-US" smtClean="0"/>
              <a:pPr/>
              <a:t>9</a:t>
            </a:fld>
            <a:endParaRPr lang="en-US" dirty="0"/>
          </a:p>
        </p:txBody>
      </p:sp>
      <p:grpSp>
        <p:nvGrpSpPr>
          <p:cNvPr id="2" name="Group 9"/>
          <p:cNvGrpSpPr/>
          <p:nvPr/>
        </p:nvGrpSpPr>
        <p:grpSpPr>
          <a:xfrm>
            <a:off x="762000" y="3200400"/>
            <a:ext cx="838200" cy="685800"/>
            <a:chOff x="57150" y="5486400"/>
            <a:chExt cx="838200" cy="685800"/>
          </a:xfrm>
        </p:grpSpPr>
        <p:sp>
          <p:nvSpPr>
            <p:cNvPr id="8" name="Smiley Face 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a:t>
              </a:r>
              <a:endParaRPr lang="en-US" dirty="0">
                <a:solidFill>
                  <a:schemeClr val="tx1"/>
                </a:solidFill>
              </a:endParaRPr>
            </a:p>
          </p:txBody>
        </p:sp>
      </p:grpSp>
      <p:grpSp>
        <p:nvGrpSpPr>
          <p:cNvPr id="3" name="Group 13"/>
          <p:cNvGrpSpPr/>
          <p:nvPr/>
        </p:nvGrpSpPr>
        <p:grpSpPr>
          <a:xfrm>
            <a:off x="2895600" y="4724400"/>
            <a:ext cx="838200" cy="685800"/>
            <a:chOff x="57150" y="5486400"/>
            <a:chExt cx="838200" cy="685800"/>
          </a:xfrm>
        </p:grpSpPr>
        <p:sp>
          <p:nvSpPr>
            <p:cNvPr id="15" name="Smiley Face 14"/>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7150" y="5943600"/>
              <a:ext cx="838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a:t>
              </a:r>
              <a:endParaRPr lang="en-US" dirty="0">
                <a:solidFill>
                  <a:schemeClr val="tx1"/>
                </a:solidFill>
              </a:endParaRPr>
            </a:p>
          </p:txBody>
        </p:sp>
      </p:grpSp>
      <p:grpSp>
        <p:nvGrpSpPr>
          <p:cNvPr id="7" name="Group 16"/>
          <p:cNvGrpSpPr/>
          <p:nvPr/>
        </p:nvGrpSpPr>
        <p:grpSpPr>
          <a:xfrm>
            <a:off x="4114800" y="3581400"/>
            <a:ext cx="914400" cy="685800"/>
            <a:chOff x="-19050" y="5486400"/>
            <a:chExt cx="914400" cy="685800"/>
          </a:xfrm>
        </p:grpSpPr>
        <p:sp>
          <p:nvSpPr>
            <p:cNvPr id="18" name="Smiley Face 17"/>
            <p:cNvSpPr/>
            <p:nvPr/>
          </p:nvSpPr>
          <p:spPr>
            <a:xfrm>
              <a:off x="228600" y="5486400"/>
              <a:ext cx="457200" cy="457200"/>
            </a:xfrm>
            <a:prstGeom prst="smileyFace">
              <a:avLst/>
            </a:prstGeom>
            <a:solidFill>
              <a:srgbClr val="FFFF00"/>
            </a:solidFill>
            <a:scene3d>
              <a:camera prst="isometricOffAxis2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050" y="5943600"/>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Monica</a:t>
              </a:r>
              <a:endParaRPr lang="en-US" dirty="0">
                <a:solidFill>
                  <a:schemeClr val="tx1"/>
                </a:solidFill>
              </a:endParaRPr>
            </a:p>
          </p:txBody>
        </p:sp>
      </p:grpSp>
      <p:pic>
        <p:nvPicPr>
          <p:cNvPr id="24" name="Picture 14" descr="http://www.clker.com/cliparts/V/M/t/2/m/x/switch-md.png"/>
          <p:cNvPicPr>
            <a:picLocks noChangeAspect="1" noChangeArrowheads="1"/>
          </p:cNvPicPr>
          <p:nvPr/>
        </p:nvPicPr>
        <p:blipFill>
          <a:blip r:embed="rId4" cstate="print"/>
          <a:srcRect/>
          <a:stretch>
            <a:fillRect/>
          </a:stretch>
        </p:blipFill>
        <p:spPr bwMode="auto">
          <a:xfrm>
            <a:off x="6553200" y="2209800"/>
            <a:ext cx="605536" cy="457200"/>
          </a:xfrm>
          <a:prstGeom prst="rect">
            <a:avLst/>
          </a:prstGeom>
          <a:noFill/>
        </p:spPr>
      </p:pic>
      <p:sp>
        <p:nvSpPr>
          <p:cNvPr id="31" name="Rectangle 30"/>
          <p:cNvSpPr/>
          <p:nvPr/>
        </p:nvSpPr>
        <p:spPr>
          <a:xfrm>
            <a:off x="0" y="228600"/>
            <a:ext cx="4343400" cy="707886"/>
          </a:xfrm>
          <a:prstGeom prst="rect">
            <a:avLst/>
          </a:prstGeom>
        </p:spPr>
        <p:txBody>
          <a:bodyPr wrap="square">
            <a:spAutoFit/>
          </a:bodyPr>
          <a:lstStyle/>
          <a:p>
            <a:r>
              <a:rPr lang="en-US" sz="2000" b="1" i="1" dirty="0" smtClean="0"/>
              <a:t>Ross</a:t>
            </a:r>
            <a:r>
              <a:rPr lang="en-US" sz="2000" dirty="0" smtClean="0"/>
              <a:t> is </a:t>
            </a:r>
            <a:r>
              <a:rPr lang="en-US" sz="2000" i="1" dirty="0" smtClean="0"/>
              <a:t>sending</a:t>
            </a:r>
            <a:r>
              <a:rPr lang="en-US" sz="2000" dirty="0" smtClean="0"/>
              <a:t> a frame to </a:t>
            </a:r>
            <a:r>
              <a:rPr lang="en-US" sz="2000" b="1" i="1" dirty="0" smtClean="0"/>
              <a:t>Rachel </a:t>
            </a:r>
            <a:r>
              <a:rPr lang="en-US" sz="2000" dirty="0" smtClean="0"/>
              <a:t>using</a:t>
            </a:r>
            <a:r>
              <a:rPr lang="en-US" sz="2000" b="1" i="1" dirty="0" smtClean="0"/>
              <a:t> </a:t>
            </a:r>
            <a:r>
              <a:rPr lang="en-US" sz="2000" b="1" i="1" dirty="0" err="1" smtClean="0"/>
              <a:t>WiFi</a:t>
            </a:r>
            <a:endParaRPr lang="en-US" sz="2000" b="1" i="1" dirty="0"/>
          </a:p>
        </p:txBody>
      </p:sp>
      <p:sp>
        <p:nvSpPr>
          <p:cNvPr id="41" name="Rectangle 40"/>
          <p:cNvSpPr/>
          <p:nvPr/>
        </p:nvSpPr>
        <p:spPr>
          <a:xfrm>
            <a:off x="0" y="3962400"/>
            <a:ext cx="2281778" cy="338554"/>
          </a:xfrm>
          <a:prstGeom prst="rect">
            <a:avLst/>
          </a:prstGeom>
          <a:solidFill>
            <a:srgbClr val="FFFF00"/>
          </a:solidFill>
        </p:spPr>
        <p:txBody>
          <a:bodyPr wrap="none">
            <a:spAutoFit/>
          </a:bodyPr>
          <a:lstStyle/>
          <a:p>
            <a:r>
              <a:rPr lang="en-US" sz="1600" b="1" dirty="0" smtClean="0">
                <a:solidFill>
                  <a:schemeClr val="tx1"/>
                </a:solidFill>
              </a:rPr>
              <a:t>MAC: AC:BA:BB:E1:64:19</a:t>
            </a:r>
            <a:endParaRPr lang="en-US" sz="1600" b="1" dirty="0"/>
          </a:p>
        </p:txBody>
      </p:sp>
      <p:sp>
        <p:nvSpPr>
          <p:cNvPr id="42" name="Rectangle 41"/>
          <p:cNvSpPr/>
          <p:nvPr/>
        </p:nvSpPr>
        <p:spPr>
          <a:xfrm>
            <a:off x="2057400" y="5528846"/>
            <a:ext cx="2344681" cy="338554"/>
          </a:xfrm>
          <a:prstGeom prst="rect">
            <a:avLst/>
          </a:prstGeom>
          <a:solidFill>
            <a:srgbClr val="FFFF00"/>
          </a:solidFill>
        </p:spPr>
        <p:txBody>
          <a:bodyPr wrap="none">
            <a:spAutoFit/>
          </a:bodyPr>
          <a:lstStyle/>
          <a:p>
            <a:r>
              <a:rPr lang="en-US" sz="1600" b="1" dirty="0" smtClean="0">
                <a:solidFill>
                  <a:schemeClr val="tx1"/>
                </a:solidFill>
              </a:rPr>
              <a:t>MAC: BA:AC:A1:12:B4:54</a:t>
            </a:r>
            <a:endParaRPr lang="en-US" sz="1600" b="1" dirty="0"/>
          </a:p>
        </p:txBody>
      </p:sp>
      <p:sp>
        <p:nvSpPr>
          <p:cNvPr id="44" name="Rectangle 43"/>
          <p:cNvSpPr/>
          <p:nvPr/>
        </p:nvSpPr>
        <p:spPr>
          <a:xfrm>
            <a:off x="3505200" y="4291263"/>
            <a:ext cx="2231060" cy="338554"/>
          </a:xfrm>
          <a:prstGeom prst="rect">
            <a:avLst/>
          </a:prstGeom>
          <a:solidFill>
            <a:srgbClr val="FFFF00"/>
          </a:solidFill>
        </p:spPr>
        <p:txBody>
          <a:bodyPr wrap="none">
            <a:spAutoFit/>
          </a:bodyPr>
          <a:lstStyle/>
          <a:p>
            <a:r>
              <a:rPr lang="en-US" sz="1600" b="1" dirty="0" smtClean="0">
                <a:solidFill>
                  <a:schemeClr val="tx1"/>
                </a:solidFill>
              </a:rPr>
              <a:t>MAC: C4:54:23:EC:55:66</a:t>
            </a:r>
            <a:endParaRPr lang="en-US" sz="1600" b="1" dirty="0"/>
          </a:p>
        </p:txBody>
      </p:sp>
      <p:sp>
        <p:nvSpPr>
          <p:cNvPr id="52" name="Rectangle 51"/>
          <p:cNvSpPr/>
          <p:nvPr/>
        </p:nvSpPr>
        <p:spPr>
          <a:xfrm>
            <a:off x="3505200" y="4672263"/>
            <a:ext cx="2474716" cy="338554"/>
          </a:xfrm>
          <a:prstGeom prst="rect">
            <a:avLst/>
          </a:prstGeom>
          <a:solidFill>
            <a:srgbClr val="FFFF00"/>
          </a:solidFill>
        </p:spPr>
        <p:txBody>
          <a:bodyPr wrap="none">
            <a:spAutoFit/>
          </a:bodyPr>
          <a:lstStyle/>
          <a:p>
            <a:r>
              <a:rPr lang="en-US" sz="1600" b="1" dirty="0" smtClean="0">
                <a:solidFill>
                  <a:schemeClr val="tx1"/>
                </a:solidFill>
              </a:rPr>
              <a:t>W-MAC: 34:54:23:EC:55:66</a:t>
            </a:r>
            <a:endParaRPr lang="en-US" sz="1600" b="1" dirty="0"/>
          </a:p>
        </p:txBody>
      </p:sp>
      <p:sp>
        <p:nvSpPr>
          <p:cNvPr id="40" name="Rectangle 39"/>
          <p:cNvSpPr/>
          <p:nvPr/>
        </p:nvSpPr>
        <p:spPr>
          <a:xfrm>
            <a:off x="5486400" y="3429000"/>
            <a:ext cx="3581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Switch Forwarding Table</a:t>
            </a:r>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grpSp>
        <p:nvGrpSpPr>
          <p:cNvPr id="12" name="Group 47"/>
          <p:cNvGrpSpPr/>
          <p:nvPr/>
        </p:nvGrpSpPr>
        <p:grpSpPr>
          <a:xfrm>
            <a:off x="5562600" y="4191000"/>
            <a:ext cx="3352800" cy="609600"/>
            <a:chOff x="685800" y="1600200"/>
            <a:chExt cx="3352800" cy="609600"/>
          </a:xfrm>
          <a:solidFill>
            <a:srgbClr val="FFFF00"/>
          </a:solidFill>
        </p:grpSpPr>
        <p:sp>
          <p:nvSpPr>
            <p:cNvPr id="50" name="Rectangle 49"/>
            <p:cNvSpPr/>
            <p:nvPr/>
          </p:nvSpPr>
          <p:spPr>
            <a:xfrm>
              <a:off x="685800" y="1600200"/>
              <a:ext cx="1066800" cy="609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Port 1</a:t>
              </a:r>
              <a:endParaRPr lang="en-US" dirty="0">
                <a:solidFill>
                  <a:schemeClr val="tx1"/>
                </a:solidFill>
              </a:endParaRPr>
            </a:p>
          </p:txBody>
        </p:sp>
        <p:sp>
          <p:nvSpPr>
            <p:cNvPr id="51" name="Rectangle 50"/>
            <p:cNvSpPr/>
            <p:nvPr/>
          </p:nvSpPr>
          <p:spPr>
            <a:xfrm>
              <a:off x="1752600" y="1600200"/>
              <a:ext cx="2286000" cy="6096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Ross</a:t>
              </a:r>
              <a:r>
                <a:rPr lang="en-US" sz="1400" dirty="0" smtClean="0">
                  <a:solidFill>
                    <a:schemeClr val="tx1"/>
                  </a:solidFill>
                </a:rPr>
                <a:t> </a:t>
              </a:r>
              <a:r>
                <a:rPr lang="en-US" sz="1400" b="1" dirty="0" smtClean="0">
                  <a:solidFill>
                    <a:schemeClr val="tx1"/>
                  </a:solidFill>
                </a:rPr>
                <a:t>: 1C:BA:BB:E1:64:19</a:t>
              </a:r>
            </a:p>
            <a:p>
              <a:pPr algn="ctr"/>
              <a:r>
                <a:rPr lang="en-US" sz="1400" b="1" dirty="0" smtClean="0">
                  <a:solidFill>
                    <a:schemeClr val="tx1"/>
                  </a:solidFill>
                </a:rPr>
                <a:t>Monica : 34:54:23:EC:55:66</a:t>
              </a:r>
            </a:p>
            <a:p>
              <a:pPr algn="ctr"/>
              <a:r>
                <a:rPr lang="en-US" sz="1400" b="1" dirty="0" smtClean="0">
                  <a:solidFill>
                    <a:schemeClr val="tx1"/>
                  </a:solidFill>
                </a:rPr>
                <a:t>Rachel : 2A:AC:A1:12:B4:54</a:t>
              </a:r>
              <a:endParaRPr lang="en-US" sz="1400" b="1" dirty="0" smtClean="0"/>
            </a:p>
          </p:txBody>
        </p:sp>
      </p:grpSp>
      <p:sp>
        <p:nvSpPr>
          <p:cNvPr id="61" name="Rectangle 60"/>
          <p:cNvSpPr/>
          <p:nvPr/>
        </p:nvSpPr>
        <p:spPr>
          <a:xfrm>
            <a:off x="5562600" y="3429000"/>
            <a:ext cx="3352800" cy="609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0" y="4343400"/>
            <a:ext cx="2530244" cy="338554"/>
          </a:xfrm>
          <a:prstGeom prst="rect">
            <a:avLst/>
          </a:prstGeom>
          <a:solidFill>
            <a:srgbClr val="FFFF00"/>
          </a:solidFill>
        </p:spPr>
        <p:txBody>
          <a:bodyPr wrap="none">
            <a:spAutoFit/>
          </a:bodyPr>
          <a:lstStyle/>
          <a:p>
            <a:r>
              <a:rPr lang="en-US" sz="1600" b="1" dirty="0" smtClean="0">
                <a:solidFill>
                  <a:schemeClr val="tx1"/>
                </a:solidFill>
              </a:rPr>
              <a:t>W-MAC: 1C:BA:BB:E1:64:19</a:t>
            </a:r>
            <a:endParaRPr lang="en-US" sz="1600" b="1" dirty="0"/>
          </a:p>
        </p:txBody>
      </p:sp>
      <p:sp>
        <p:nvSpPr>
          <p:cNvPr id="49" name="Rectangle 48"/>
          <p:cNvSpPr/>
          <p:nvPr/>
        </p:nvSpPr>
        <p:spPr>
          <a:xfrm>
            <a:off x="2057400" y="5909846"/>
            <a:ext cx="2553841" cy="338554"/>
          </a:xfrm>
          <a:prstGeom prst="rect">
            <a:avLst/>
          </a:prstGeom>
          <a:solidFill>
            <a:srgbClr val="FFFF00"/>
          </a:solidFill>
        </p:spPr>
        <p:txBody>
          <a:bodyPr wrap="none">
            <a:spAutoFit/>
          </a:bodyPr>
          <a:lstStyle/>
          <a:p>
            <a:r>
              <a:rPr lang="en-US" sz="1600" b="1" dirty="0" smtClean="0">
                <a:solidFill>
                  <a:schemeClr val="tx1"/>
                </a:solidFill>
              </a:rPr>
              <a:t>W-MAC: 2A:AC:A1:12:B4:54</a:t>
            </a:r>
            <a:endParaRPr lang="en-US" sz="1600" b="1" dirty="0"/>
          </a:p>
        </p:txBody>
      </p:sp>
      <p:pic>
        <p:nvPicPr>
          <p:cNvPr id="53" name="Picture 18" descr="http://cdn.alternativewireless.com/media/catalog/category/1194983791867471366access_point_nicolas_cle_.svg.med.png"/>
          <p:cNvPicPr>
            <a:picLocks noChangeAspect="1" noChangeArrowheads="1"/>
          </p:cNvPicPr>
          <p:nvPr/>
        </p:nvPicPr>
        <p:blipFill>
          <a:blip r:embed="rId5" cstate="print"/>
          <a:srcRect/>
          <a:stretch>
            <a:fillRect/>
          </a:stretch>
        </p:blipFill>
        <p:spPr bwMode="auto">
          <a:xfrm rot="2074158">
            <a:off x="6934200" y="990600"/>
            <a:ext cx="990600" cy="1069560"/>
          </a:xfrm>
          <a:prstGeom prst="rect">
            <a:avLst/>
          </a:prstGeom>
          <a:noFill/>
        </p:spPr>
      </p:pic>
      <p:cxnSp>
        <p:nvCxnSpPr>
          <p:cNvPr id="56" name="Straight Connector 55"/>
          <p:cNvCxnSpPr/>
          <p:nvPr/>
        </p:nvCxnSpPr>
        <p:spPr>
          <a:xfrm flipV="1">
            <a:off x="6855968" y="1828800"/>
            <a:ext cx="306832" cy="381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95400" y="3352800"/>
            <a:ext cx="4572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295400" y="2971800"/>
            <a:ext cx="4572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1290723" y="-1688074"/>
            <a:ext cx="8924754" cy="7490947"/>
            <a:chOff x="1290723" y="-1688074"/>
            <a:chExt cx="8924754" cy="7490947"/>
          </a:xfrm>
        </p:grpSpPr>
        <p:grpSp>
          <p:nvGrpSpPr>
            <p:cNvPr id="66" name="Group 65"/>
            <p:cNvGrpSpPr/>
            <p:nvPr/>
          </p:nvGrpSpPr>
          <p:grpSpPr>
            <a:xfrm rot="11475776">
              <a:off x="4271877" y="-1688074"/>
              <a:ext cx="5943600" cy="6096000"/>
              <a:chOff x="6019800" y="-533400"/>
              <a:chExt cx="5943600" cy="6096000"/>
            </a:xfrm>
          </p:grpSpPr>
          <p:sp>
            <p:nvSpPr>
              <p:cNvPr id="62" name="Arc 61"/>
              <p:cNvSpPr/>
              <p:nvPr/>
            </p:nvSpPr>
            <p:spPr>
              <a:xfrm>
                <a:off x="7620000" y="1447800"/>
                <a:ext cx="1905000" cy="1905000"/>
              </a:xfrm>
              <a:prstGeom prst="arc">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a:off x="7315200" y="914400"/>
                <a:ext cx="2895600" cy="2971800"/>
              </a:xfrm>
              <a:prstGeom prst="arc">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a:off x="7086600" y="304800"/>
                <a:ext cx="3886200" cy="3962400"/>
              </a:xfrm>
              <a:prstGeom prst="arc">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a:off x="6019800" y="-533400"/>
                <a:ext cx="5943600" cy="6096000"/>
              </a:xfrm>
              <a:prstGeom prst="arc">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7" name="Arc 66"/>
            <p:cNvSpPr/>
            <p:nvPr/>
          </p:nvSpPr>
          <p:spPr>
            <a:xfrm rot="11475776">
              <a:off x="3357477" y="-1283727"/>
              <a:ext cx="5943600" cy="6096000"/>
            </a:xfrm>
            <a:prstGeom prst="arc">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Arc 67"/>
            <p:cNvSpPr/>
            <p:nvPr/>
          </p:nvSpPr>
          <p:spPr>
            <a:xfrm rot="11475776">
              <a:off x="2443077" y="-621273"/>
              <a:ext cx="5943600" cy="6096000"/>
            </a:xfrm>
            <a:prstGeom prst="arc">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p:cNvSpPr/>
            <p:nvPr/>
          </p:nvSpPr>
          <p:spPr>
            <a:xfrm rot="11475776">
              <a:off x="1290723" y="-293127"/>
              <a:ext cx="5943600" cy="6096000"/>
            </a:xfrm>
            <a:prstGeom prst="arc">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2" name="Rectangle 71"/>
          <p:cNvSpPr/>
          <p:nvPr/>
        </p:nvSpPr>
        <p:spPr>
          <a:xfrm>
            <a:off x="2971800" y="4419600"/>
            <a:ext cx="4572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47"/>
          <p:cNvGrpSpPr/>
          <p:nvPr/>
        </p:nvGrpSpPr>
        <p:grpSpPr>
          <a:xfrm>
            <a:off x="685800" y="1600200"/>
            <a:ext cx="8077200" cy="457200"/>
            <a:chOff x="685800" y="1600200"/>
            <a:chExt cx="8077200" cy="457200"/>
          </a:xfrm>
          <a:solidFill>
            <a:srgbClr val="FFFF00"/>
          </a:solidFill>
        </p:grpSpPr>
        <p:sp>
          <p:nvSpPr>
            <p:cNvPr id="45" name="Rectangle 44"/>
            <p:cNvSpPr/>
            <p:nvPr/>
          </p:nvSpPr>
          <p:spPr>
            <a:xfrm>
              <a:off x="6858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Ross W-MAC</a:t>
              </a:r>
            </a:p>
            <a:p>
              <a:pPr algn="ctr"/>
              <a:r>
                <a:rPr lang="en-US" b="1" dirty="0" smtClean="0">
                  <a:solidFill>
                    <a:schemeClr val="tx1"/>
                  </a:solidFill>
                </a:rPr>
                <a:t>1C:BA:BB:E1:64:19</a:t>
              </a:r>
              <a:endParaRPr lang="en-US" dirty="0">
                <a:solidFill>
                  <a:schemeClr val="tx1"/>
                </a:solidFill>
              </a:endParaRPr>
            </a:p>
          </p:txBody>
        </p:sp>
        <p:sp>
          <p:nvSpPr>
            <p:cNvPr id="46" name="Rectangle 45"/>
            <p:cNvSpPr/>
            <p:nvPr/>
          </p:nvSpPr>
          <p:spPr>
            <a:xfrm>
              <a:off x="2971800" y="1600200"/>
              <a:ext cx="2286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Rachel W-MAC </a:t>
              </a:r>
              <a:endParaRPr lang="en-US" dirty="0">
                <a:solidFill>
                  <a:schemeClr val="tx1"/>
                </a:solidFill>
              </a:endParaRPr>
            </a:p>
            <a:p>
              <a:pPr algn="ctr"/>
              <a:r>
                <a:rPr lang="en-US" b="1" dirty="0" smtClean="0">
                  <a:solidFill>
                    <a:schemeClr val="tx1"/>
                  </a:solidFill>
                </a:rPr>
                <a:t>2A:AC:A1:12:B4:54</a:t>
              </a:r>
              <a:endParaRPr lang="en-US" dirty="0" smtClean="0">
                <a:solidFill>
                  <a:schemeClr val="tx1"/>
                </a:solidFill>
              </a:endParaRPr>
            </a:p>
          </p:txBody>
        </p:sp>
        <p:sp>
          <p:nvSpPr>
            <p:cNvPr id="47" name="Rectangle 46"/>
            <p:cNvSpPr/>
            <p:nvPr/>
          </p:nvSpPr>
          <p:spPr>
            <a:xfrm>
              <a:off x="5257800" y="1600200"/>
              <a:ext cx="35052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Data</a:t>
              </a:r>
              <a:endParaRPr lang="en-US" dirty="0">
                <a:solidFill>
                  <a:schemeClr val="tx1"/>
                </a:solidFill>
              </a:endParaRPr>
            </a:p>
          </p:txBody>
        </p:sp>
      </p:grpSp>
      <p:sp>
        <p:nvSpPr>
          <p:cNvPr id="29" name="Rectangle 28"/>
          <p:cNvSpPr/>
          <p:nvPr/>
        </p:nvSpPr>
        <p:spPr>
          <a:xfrm>
            <a:off x="685800" y="1600200"/>
            <a:ext cx="22860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Source MAC</a:t>
            </a:r>
          </a:p>
          <a:p>
            <a:pPr algn="ctr"/>
            <a:r>
              <a:rPr lang="en-US" b="1" dirty="0" smtClean="0">
                <a:solidFill>
                  <a:schemeClr val="tx1"/>
                </a:solidFill>
              </a:rPr>
              <a:t>Address</a:t>
            </a:r>
            <a:endParaRPr lang="en-US" dirty="0">
              <a:solidFill>
                <a:schemeClr val="tx1"/>
              </a:solidFill>
            </a:endParaRPr>
          </a:p>
        </p:txBody>
      </p:sp>
      <p:sp>
        <p:nvSpPr>
          <p:cNvPr id="33" name="Rectangle 32"/>
          <p:cNvSpPr/>
          <p:nvPr/>
        </p:nvSpPr>
        <p:spPr>
          <a:xfrm>
            <a:off x="2971800" y="1600200"/>
            <a:ext cx="22860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Destination MAC</a:t>
            </a:r>
          </a:p>
          <a:p>
            <a:pPr algn="ctr"/>
            <a:r>
              <a:rPr lang="en-US" b="1" dirty="0" smtClean="0">
                <a:solidFill>
                  <a:schemeClr val="tx1"/>
                </a:solidFill>
              </a:rPr>
              <a:t>Address</a:t>
            </a:r>
            <a:endParaRPr lang="en-US" dirty="0">
              <a:solidFill>
                <a:schemeClr val="tx1"/>
              </a:solidFill>
            </a:endParaRPr>
          </a:p>
        </p:txBody>
      </p:sp>
      <p:sp>
        <p:nvSpPr>
          <p:cNvPr id="60" name="Rectangle 59"/>
          <p:cNvSpPr/>
          <p:nvPr/>
        </p:nvSpPr>
        <p:spPr>
          <a:xfrm>
            <a:off x="2971800" y="1600200"/>
            <a:ext cx="2286000" cy="457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0" y="3962400"/>
            <a:ext cx="25908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8" name="Picture 2"/>
          <p:cNvPicPr>
            <a:picLocks noChangeAspect="1" noChangeArrowheads="1"/>
          </p:cNvPicPr>
          <p:nvPr/>
        </p:nvPicPr>
        <p:blipFill>
          <a:blip r:embed="rId6" cstate="print"/>
          <a:srcRect/>
          <a:stretch>
            <a:fillRect/>
          </a:stretch>
        </p:blipFill>
        <p:spPr bwMode="auto">
          <a:xfrm>
            <a:off x="1347537" y="2819400"/>
            <a:ext cx="381000" cy="384527"/>
          </a:xfrm>
          <a:prstGeom prst="rect">
            <a:avLst/>
          </a:prstGeom>
          <a:noFill/>
          <a:ln w="9525">
            <a:noFill/>
            <a:miter lim="800000"/>
            <a:headEnd/>
            <a:tailEnd/>
          </a:ln>
        </p:spPr>
      </p:pic>
      <p:sp>
        <p:nvSpPr>
          <p:cNvPr id="74" name="Rectangle 73"/>
          <p:cNvSpPr/>
          <p:nvPr/>
        </p:nvSpPr>
        <p:spPr>
          <a:xfrm>
            <a:off x="4267200" y="3352800"/>
            <a:ext cx="4572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p:cNvPicPr>
            <a:picLocks noChangeAspect="1" noChangeArrowheads="1"/>
          </p:cNvPicPr>
          <p:nvPr/>
        </p:nvPicPr>
        <p:blipFill>
          <a:blip r:embed="rId6" cstate="print"/>
          <a:srcRect/>
          <a:stretch>
            <a:fillRect/>
          </a:stretch>
        </p:blipFill>
        <p:spPr bwMode="auto">
          <a:xfrm>
            <a:off x="4315326" y="3196873"/>
            <a:ext cx="381000" cy="384527"/>
          </a:xfrm>
          <a:prstGeom prst="rect">
            <a:avLst/>
          </a:prstGeom>
          <a:noFill/>
          <a:ln w="9525">
            <a:noFill/>
            <a:miter lim="800000"/>
            <a:headEnd/>
            <a:tailEnd/>
          </a:ln>
        </p:spPr>
      </p:pic>
      <p:sp>
        <p:nvSpPr>
          <p:cNvPr id="76" name="Rectangle 75"/>
          <p:cNvSpPr/>
          <p:nvPr/>
        </p:nvSpPr>
        <p:spPr>
          <a:xfrm>
            <a:off x="3505200" y="4267200"/>
            <a:ext cx="25908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2057400" y="5562600"/>
            <a:ext cx="2590800" cy="68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9" name="Picture 3"/>
          <p:cNvPicPr>
            <a:picLocks noChangeAspect="1" noChangeArrowheads="1"/>
          </p:cNvPicPr>
          <p:nvPr/>
        </p:nvPicPr>
        <p:blipFill>
          <a:blip r:embed="rId7" cstate="print"/>
          <a:srcRect/>
          <a:stretch>
            <a:fillRect/>
          </a:stretch>
        </p:blipFill>
        <p:spPr bwMode="auto">
          <a:xfrm>
            <a:off x="2995863" y="4191000"/>
            <a:ext cx="469230" cy="4952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3"/>
                                        </p:tgtEl>
                                      </p:cBhvr>
                                    </p:animEffect>
                                    <p:set>
                                      <p:cBhvr>
                                        <p:cTn id="24" dur="1" fill="hold">
                                          <p:stCondLst>
                                            <p:cond delay="499"/>
                                          </p:stCondLst>
                                        </p:cTn>
                                        <p:tgtEl>
                                          <p:spTgt spid="3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0"/>
                                        </p:tgtEl>
                                      </p:cBhvr>
                                    </p:animEffect>
                                    <p:set>
                                      <p:cBhvr>
                                        <p:cTn id="29" dur="1" fill="hold">
                                          <p:stCondLst>
                                            <p:cond delay="499"/>
                                          </p:stCondLst>
                                        </p:cTn>
                                        <p:tgtEl>
                                          <p:spTgt spid="10"/>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1000"/>
                            </p:stCondLst>
                            <p:childTnLst>
                              <p:par>
                                <p:cTn id="35" presetID="56" presetClass="path" presetSubtype="0" accel="50000" decel="50000" fill="hold" grpId="2" nodeType="afterEffect">
                                  <p:stCondLst>
                                    <p:cond delay="0"/>
                                  </p:stCondLst>
                                  <p:childTnLst>
                                    <p:animMotion origin="layout" path="M 3.33333E-6 0 L 0.65 -0.26667 " pathEditMode="relative" rAng="0" ptsTypes="AA">
                                      <p:cBhvr>
                                        <p:cTn id="36" dur="3000" fill="hold"/>
                                        <p:tgtEl>
                                          <p:spTgt spid="39"/>
                                        </p:tgtEl>
                                        <p:attrNameLst>
                                          <p:attrName>ppt_x</p:attrName>
                                          <p:attrName>ppt_y</p:attrName>
                                        </p:attrNameLst>
                                      </p:cBhvr>
                                      <p:rCtr x="325" y="-133"/>
                                    </p:animMotion>
                                  </p:childTnLst>
                                </p:cTn>
                              </p:par>
                            </p:childTnLst>
                          </p:cTn>
                        </p:par>
                      </p:childTnLst>
                    </p:cTn>
                  </p:par>
                  <p:par>
                    <p:cTn id="37" fill="hold">
                      <p:stCondLst>
                        <p:cond delay="indefinite"/>
                      </p:stCondLst>
                      <p:childTnLst>
                        <p:par>
                          <p:cTn id="38" fill="hold">
                            <p:stCondLst>
                              <p:cond delay="0"/>
                            </p:stCondLst>
                            <p:childTnLst>
                              <p:par>
                                <p:cTn id="39" presetID="56" presetClass="path" presetSubtype="0" accel="50000" decel="50000" fill="hold" grpId="3" nodeType="clickEffect">
                                  <p:stCondLst>
                                    <p:cond delay="0"/>
                                  </p:stCondLst>
                                  <p:childTnLst>
                                    <p:animMotion origin="layout" path="M 0.64166 -0.26667 L 0.58333 -0.16667 " pathEditMode="relative" rAng="0" ptsTypes="AA">
                                      <p:cBhvr>
                                        <p:cTn id="40" dur="3000" fill="hold"/>
                                        <p:tgtEl>
                                          <p:spTgt spid="39"/>
                                        </p:tgtEl>
                                        <p:attrNameLst>
                                          <p:attrName>ppt_x</p:attrName>
                                          <p:attrName>ppt_y</p:attrName>
                                        </p:attrNameLst>
                                      </p:cBhvr>
                                      <p:rCtr x="-29" y="50"/>
                                    </p:animMotion>
                                  </p:childTnLst>
                                </p:cTn>
                              </p:par>
                            </p:childTnLst>
                          </p:cTn>
                        </p:par>
                        <p:par>
                          <p:cTn id="41" fill="hold">
                            <p:stCondLst>
                              <p:cond delay="3000"/>
                            </p:stCondLst>
                            <p:childTnLst>
                              <p:par>
                                <p:cTn id="42" presetID="10"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par>
                          <p:cTn id="61" fill="hold">
                            <p:stCondLst>
                              <p:cond delay="500"/>
                            </p:stCondLst>
                            <p:childTnLst>
                              <p:par>
                                <p:cTn id="62" presetID="42" presetClass="path" presetSubtype="0" accel="50000" decel="50000" fill="hold" grpId="2" nodeType="afterEffect">
                                  <p:stCondLst>
                                    <p:cond delay="0"/>
                                  </p:stCondLst>
                                  <p:childTnLst>
                                    <p:animMotion origin="layout" path="M 3.33333E-6 -0.01111 L 3.33333E-6 0.11112 " pathEditMode="relative" rAng="0" ptsTypes="AA">
                                      <p:cBhvr>
                                        <p:cTn id="63" dur="1000" fill="hold"/>
                                        <p:tgtEl>
                                          <p:spTgt spid="61"/>
                                        </p:tgtEl>
                                        <p:attrNameLst>
                                          <p:attrName>ppt_x</p:attrName>
                                          <p:attrName>ppt_y</p:attrName>
                                        </p:attrNameLst>
                                      </p:cBhvr>
                                      <p:rCtr x="0" y="61"/>
                                    </p:animMotion>
                                  </p:childTnLst>
                                </p:cTn>
                              </p:par>
                            </p:childTnLst>
                          </p:cTn>
                        </p:par>
                        <p:par>
                          <p:cTn id="64" fill="hold">
                            <p:stCondLst>
                              <p:cond delay="1500"/>
                            </p:stCondLst>
                            <p:childTnLst>
                              <p:par>
                                <p:cTn id="65" presetID="7" presetClass="emph" presetSubtype="2" repeatCount="indefinite" fill="hold" nodeType="afterEffect">
                                  <p:stCondLst>
                                    <p:cond delay="0"/>
                                  </p:stCondLst>
                                  <p:endCondLst>
                                    <p:cond evt="onNext" delay="0">
                                      <p:tgtEl>
                                        <p:sldTgt/>
                                      </p:tgtEl>
                                    </p:cond>
                                  </p:endCondLst>
                                  <p:childTnLst>
                                    <p:animClr clrSpc="rgb" dir="cw">
                                      <p:cBhvr>
                                        <p:cTn id="66" dur="500" fill="hold"/>
                                        <p:tgtEl>
                                          <p:spTgt spid="61"/>
                                        </p:tgtEl>
                                        <p:attrNameLst>
                                          <p:attrName>stroke.color</p:attrName>
                                        </p:attrNameLst>
                                      </p:cBhvr>
                                      <p:to>
                                        <a:srgbClr val="F7FDD3"/>
                                      </p:to>
                                    </p:animClr>
                                    <p:set>
                                      <p:cBhvr>
                                        <p:cTn id="67" dur="500" fill="hold"/>
                                        <p:tgtEl>
                                          <p:spTgt spid="61"/>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60"/>
                                        </p:tgtEl>
                                      </p:cBhvr>
                                    </p:animEffect>
                                    <p:set>
                                      <p:cBhvr>
                                        <p:cTn id="72" dur="1" fill="hold">
                                          <p:stCondLst>
                                            <p:cond delay="499"/>
                                          </p:stCondLst>
                                        </p:cTn>
                                        <p:tgtEl>
                                          <p:spTgt spid="60"/>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61"/>
                                        </p:tgtEl>
                                      </p:cBhvr>
                                    </p:animEffect>
                                    <p:set>
                                      <p:cBhvr>
                                        <p:cTn id="78" dur="1" fill="hold">
                                          <p:stCondLst>
                                            <p:cond delay="499"/>
                                          </p:stCondLst>
                                        </p:cTn>
                                        <p:tgtEl>
                                          <p:spTgt spid="61"/>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0"/>
                                        </p:tgtEl>
                                      </p:cBhvr>
                                    </p:animEffect>
                                    <p:set>
                                      <p:cBhvr>
                                        <p:cTn id="81" dur="1" fill="hold">
                                          <p:stCondLst>
                                            <p:cond delay="499"/>
                                          </p:stCondLst>
                                        </p:cTn>
                                        <p:tgtEl>
                                          <p:spTgt spid="40"/>
                                        </p:tgtEl>
                                        <p:attrNameLst>
                                          <p:attrName>style.visibility</p:attrName>
                                        </p:attrNameLst>
                                      </p:cBhvr>
                                      <p:to>
                                        <p:strVal val="hidden"/>
                                      </p:to>
                                    </p:set>
                                  </p:childTnLst>
                                </p:cTn>
                              </p:par>
                              <p:par>
                                <p:cTn id="82" presetID="10" presetClass="exit" presetSubtype="0" fill="hold" grpId="3" nodeType="withEffect">
                                  <p:stCondLst>
                                    <p:cond delay="0"/>
                                  </p:stCondLst>
                                  <p:childTnLst>
                                    <p:animEffect transition="out" filter="fade">
                                      <p:cBhvr>
                                        <p:cTn id="83" dur="500"/>
                                        <p:tgtEl>
                                          <p:spTgt spid="61"/>
                                        </p:tgtEl>
                                      </p:cBhvr>
                                    </p:animEffect>
                                    <p:set>
                                      <p:cBhvr>
                                        <p:cTn id="84" dur="1" fill="hold">
                                          <p:stCondLst>
                                            <p:cond delay="499"/>
                                          </p:stCondLst>
                                        </p:cTn>
                                        <p:tgtEl>
                                          <p:spTgt spid="6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12"/>
                                        </p:tgtEl>
                                      </p:cBhvr>
                                    </p:animEffect>
                                    <p:set>
                                      <p:cBhvr>
                                        <p:cTn id="87" dur="1" fill="hold">
                                          <p:stCondLst>
                                            <p:cond delay="499"/>
                                          </p:stCondLst>
                                        </p:cTn>
                                        <p:tgtEl>
                                          <p:spTgt spid="1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6" presetClass="path" presetSubtype="0" accel="50000" decel="50000" fill="hold" grpId="4" nodeType="clickEffect">
                                  <p:stCondLst>
                                    <p:cond delay="0"/>
                                  </p:stCondLst>
                                  <p:childTnLst>
                                    <p:animMotion origin="layout" path="M 0.58333 -0.16667 L 0.64166 -0.26667 " pathEditMode="relative" rAng="0" ptsTypes="AA">
                                      <p:cBhvr>
                                        <p:cTn id="91" dur="2000" fill="hold"/>
                                        <p:tgtEl>
                                          <p:spTgt spid="39"/>
                                        </p:tgtEl>
                                        <p:attrNameLst>
                                          <p:attrName>ppt_x</p:attrName>
                                          <p:attrName>ppt_y</p:attrName>
                                        </p:attrNameLst>
                                      </p:cBhvr>
                                      <p:rCtr x="2917" y="-5000"/>
                                    </p:animMotion>
                                  </p:childTnLst>
                                </p:cTn>
                              </p:par>
                            </p:childTnLst>
                          </p:cTn>
                        </p:par>
                        <p:par>
                          <p:cTn id="92" fill="hold">
                            <p:stCondLst>
                              <p:cond delay="2000"/>
                            </p:stCondLst>
                            <p:childTnLst>
                              <p:par>
                                <p:cTn id="93" presetID="10" presetClass="entr" presetSubtype="0" fill="hold" nodeType="after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500"/>
                                        <p:tgtEl>
                                          <p:spTgt spid="70"/>
                                        </p:tgtEl>
                                      </p:cBhvr>
                                    </p:animEffect>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500"/>
                                        <p:tgtEl>
                                          <p:spTgt spid="74"/>
                                        </p:tgtEl>
                                      </p:cBhvr>
                                    </p:animEffect>
                                  </p:childTnLst>
                                </p:cTn>
                              </p:par>
                            </p:childTnLst>
                          </p:cTn>
                        </p:par>
                        <p:par>
                          <p:cTn id="100" fill="hold">
                            <p:stCondLst>
                              <p:cond delay="3000"/>
                            </p:stCondLst>
                            <p:childTnLst>
                              <p:par>
                                <p:cTn id="101" presetID="10" presetClass="entr" presetSubtype="0" fill="hold" grpId="0" nodeType="after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childTnLst>
                          </p:cTn>
                        </p:par>
                        <p:par>
                          <p:cTn id="104" fill="hold">
                            <p:stCondLst>
                              <p:cond delay="3500"/>
                            </p:stCondLst>
                            <p:childTnLst>
                              <p:par>
                                <p:cTn id="105" presetID="10" presetClass="entr" presetSubtype="0" fill="hold" grpId="0" nodeType="after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fade">
                                      <p:cBhvr>
                                        <p:cTn id="107" dur="500"/>
                                        <p:tgtEl>
                                          <p:spTgt spid="7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par>
                                <p:cTn id="113" presetID="10" presetClass="entr" presetSubtype="0" fill="hold" grpId="2" nodeType="with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500"/>
                                        <p:tgtEl>
                                          <p:spTgt spid="60"/>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fade">
                                      <p:cBhvr>
                                        <p:cTn id="119" dur="500"/>
                                        <p:tgtEl>
                                          <p:spTgt spid="73"/>
                                        </p:tgtEl>
                                      </p:cBhvr>
                                    </p:animEffect>
                                  </p:childTnLst>
                                </p:cTn>
                              </p:par>
                            </p:childTnLst>
                          </p:cTn>
                        </p:par>
                        <p:par>
                          <p:cTn id="120" fill="hold">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76"/>
                                        </p:tgtEl>
                                        <p:attrNameLst>
                                          <p:attrName>style.visibility</p:attrName>
                                        </p:attrNameLst>
                                      </p:cBhvr>
                                      <p:to>
                                        <p:strVal val="visible"/>
                                      </p:to>
                                    </p:set>
                                    <p:animEffect transition="in" filter="fade">
                                      <p:cBhvr>
                                        <p:cTn id="123" dur="500"/>
                                        <p:tgtEl>
                                          <p:spTgt spid="76"/>
                                        </p:tgtEl>
                                      </p:cBhvr>
                                    </p:animEffect>
                                  </p:childTnLst>
                                </p:cTn>
                              </p:par>
                            </p:childTnLst>
                          </p:cTn>
                        </p:par>
                        <p:par>
                          <p:cTn id="124" fill="hold">
                            <p:stCondLst>
                              <p:cond delay="1500"/>
                            </p:stCondLst>
                            <p:childTnLst>
                              <p:par>
                                <p:cTn id="125" presetID="10" presetClass="entr" presetSubtype="0" fill="hold" grpId="0" nodeType="after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par>
                                <p:cTn id="128" presetID="7" presetClass="emph" presetSubtype="2" repeatCount="indefinite" fill="hold" nodeType="withEffect">
                                  <p:stCondLst>
                                    <p:cond delay="0"/>
                                  </p:stCondLst>
                                  <p:endCondLst>
                                    <p:cond evt="onNext" delay="0">
                                      <p:tgtEl>
                                        <p:sldTgt/>
                                      </p:tgtEl>
                                    </p:cond>
                                  </p:endCondLst>
                                  <p:childTnLst>
                                    <p:animClr clrSpc="rgb" dir="cw">
                                      <p:cBhvr>
                                        <p:cTn id="129" dur="500" fill="hold"/>
                                        <p:tgtEl>
                                          <p:spTgt spid="73"/>
                                        </p:tgtEl>
                                        <p:attrNameLst>
                                          <p:attrName>stroke.color</p:attrName>
                                        </p:attrNameLst>
                                      </p:cBhvr>
                                      <p:to>
                                        <a:srgbClr val="F7FDD3"/>
                                      </p:to>
                                    </p:animClr>
                                    <p:set>
                                      <p:cBhvr>
                                        <p:cTn id="130" dur="500" fill="hold"/>
                                        <p:tgtEl>
                                          <p:spTgt spid="73"/>
                                        </p:tgtEl>
                                        <p:attrNameLst>
                                          <p:attrName>stroke.on</p:attrName>
                                        </p:attrNameLst>
                                      </p:cBhvr>
                                      <p:to>
                                        <p:strVal val="true"/>
                                      </p:to>
                                    </p:set>
                                  </p:childTnLst>
                                </p:cTn>
                              </p:par>
                              <p:par>
                                <p:cTn id="131" presetID="7" presetClass="emph" presetSubtype="2" repeatCount="indefinite" fill="hold" nodeType="withEffect">
                                  <p:stCondLst>
                                    <p:cond delay="0"/>
                                  </p:stCondLst>
                                  <p:endCondLst>
                                    <p:cond evt="onNext" delay="0">
                                      <p:tgtEl>
                                        <p:sldTgt/>
                                      </p:tgtEl>
                                    </p:cond>
                                  </p:endCondLst>
                                  <p:childTnLst>
                                    <p:animClr clrSpc="rgb" dir="cw">
                                      <p:cBhvr>
                                        <p:cTn id="132" dur="500" fill="hold"/>
                                        <p:tgtEl>
                                          <p:spTgt spid="76"/>
                                        </p:tgtEl>
                                        <p:attrNameLst>
                                          <p:attrName>stroke.color</p:attrName>
                                        </p:attrNameLst>
                                      </p:cBhvr>
                                      <p:to>
                                        <a:srgbClr val="F7FDD3"/>
                                      </p:to>
                                    </p:animClr>
                                    <p:set>
                                      <p:cBhvr>
                                        <p:cTn id="133" dur="500" fill="hold"/>
                                        <p:tgtEl>
                                          <p:spTgt spid="76"/>
                                        </p:tgtEl>
                                        <p:attrNameLst>
                                          <p:attrName>stroke.on</p:attrName>
                                        </p:attrNameLst>
                                      </p:cBhvr>
                                      <p:to>
                                        <p:strVal val="true"/>
                                      </p:to>
                                    </p:set>
                                  </p:childTnLst>
                                </p:cTn>
                              </p:par>
                              <p:par>
                                <p:cTn id="134" presetID="7" presetClass="emph" presetSubtype="2" repeatCount="indefinite" fill="hold" nodeType="withEffect">
                                  <p:stCondLst>
                                    <p:cond delay="0"/>
                                  </p:stCondLst>
                                  <p:endCondLst>
                                    <p:cond evt="onNext" delay="0">
                                      <p:tgtEl>
                                        <p:sldTgt/>
                                      </p:tgtEl>
                                    </p:cond>
                                  </p:endCondLst>
                                  <p:childTnLst>
                                    <p:animClr clrSpc="rgb" dir="cw">
                                      <p:cBhvr>
                                        <p:cTn id="135" dur="500" fill="hold"/>
                                        <p:tgtEl>
                                          <p:spTgt spid="77"/>
                                        </p:tgtEl>
                                        <p:attrNameLst>
                                          <p:attrName>stroke.color</p:attrName>
                                        </p:attrNameLst>
                                      </p:cBhvr>
                                      <p:to>
                                        <a:srgbClr val="F7FDD3"/>
                                      </p:to>
                                    </p:animClr>
                                    <p:set>
                                      <p:cBhvr>
                                        <p:cTn id="136" dur="500" fill="hold"/>
                                        <p:tgtEl>
                                          <p:spTgt spid="77"/>
                                        </p:tgtEl>
                                        <p:attrNameLst>
                                          <p:attrName>stroke.on</p:attrName>
                                        </p:attrNameLst>
                                      </p:cBhvr>
                                      <p:to>
                                        <p:strVal val="true"/>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animEffect transition="in" filter="fade">
                                      <p:cBhvr>
                                        <p:cTn id="141" dur="500"/>
                                        <p:tgtEl>
                                          <p:spTgt spid="75"/>
                                        </p:tgtEl>
                                      </p:cBhvr>
                                    </p:animEffect>
                                  </p:childTnLst>
                                </p:cTn>
                              </p:par>
                              <p:par>
                                <p:cTn id="142" presetID="10" presetClass="entr" presetSubtype="0" fill="hold" nodeType="withEffect">
                                  <p:stCondLst>
                                    <p:cond delay="0"/>
                                  </p:stCondLst>
                                  <p:childTnLst>
                                    <p:set>
                                      <p:cBhvr>
                                        <p:cTn id="143" dur="1" fill="hold">
                                          <p:stCondLst>
                                            <p:cond delay="0"/>
                                          </p:stCondLst>
                                        </p:cTn>
                                        <p:tgtEl>
                                          <p:spTgt spid="45058"/>
                                        </p:tgtEl>
                                        <p:attrNameLst>
                                          <p:attrName>style.visibility</p:attrName>
                                        </p:attrNameLst>
                                      </p:cBhvr>
                                      <p:to>
                                        <p:strVal val="visible"/>
                                      </p:to>
                                    </p:set>
                                    <p:animEffect transition="in" filter="fade">
                                      <p:cBhvr>
                                        <p:cTn id="144" dur="500"/>
                                        <p:tgtEl>
                                          <p:spTgt spid="45058"/>
                                        </p:tgtEl>
                                      </p:cBhvr>
                                    </p:animEffect>
                                  </p:childTnLst>
                                </p:cTn>
                              </p:par>
                              <p:par>
                                <p:cTn id="145" presetID="10" presetClass="entr" presetSubtype="0" fill="hold" nodeType="withEffect">
                                  <p:stCondLst>
                                    <p:cond delay="0"/>
                                  </p:stCondLst>
                                  <p:childTnLst>
                                    <p:set>
                                      <p:cBhvr>
                                        <p:cTn id="146" dur="1" fill="hold">
                                          <p:stCondLst>
                                            <p:cond delay="0"/>
                                          </p:stCondLst>
                                        </p:cTn>
                                        <p:tgtEl>
                                          <p:spTgt spid="45059"/>
                                        </p:tgtEl>
                                        <p:attrNameLst>
                                          <p:attrName>style.visibility</p:attrName>
                                        </p:attrNameLst>
                                      </p:cBhvr>
                                      <p:to>
                                        <p:strVal val="visible"/>
                                      </p:to>
                                    </p:set>
                                    <p:animEffect transition="in" filter="fade">
                                      <p:cBhvr>
                                        <p:cTn id="147"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61" grpId="0" animBg="1"/>
      <p:bldP spid="61" grpId="1" animBg="1"/>
      <p:bldP spid="61" grpId="2" animBg="1"/>
      <p:bldP spid="61" grpId="3" animBg="1"/>
      <p:bldP spid="39" grpId="0" animBg="1"/>
      <p:bldP spid="39" grpId="2" animBg="1"/>
      <p:bldP spid="39" grpId="3" animBg="1"/>
      <p:bldP spid="39" grpId="4" animBg="1"/>
      <p:bldP spid="59" grpId="0" animBg="1"/>
      <p:bldP spid="72" grpId="0" animBg="1"/>
      <p:bldP spid="29" grpId="0" animBg="1"/>
      <p:bldP spid="29" grpId="1" animBg="1"/>
      <p:bldP spid="33" grpId="0" animBg="1"/>
      <p:bldP spid="33" grpId="1" animBg="1"/>
      <p:bldP spid="60" grpId="0" animBg="1"/>
      <p:bldP spid="60" grpId="1" animBg="1"/>
      <p:bldP spid="60" grpId="2" animBg="1"/>
      <p:bldP spid="73" grpId="0" animBg="1"/>
      <p:bldP spid="74" grpId="0" animBg="1"/>
      <p:bldP spid="76" grpId="0" animBg="1"/>
      <p:bldP spid="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3559</TotalTime>
  <Words>4885</Words>
  <Application>Microsoft Office PowerPoint</Application>
  <PresentationFormat>On-screen Show (4:3)</PresentationFormat>
  <Paragraphs>1128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CISC P81 Computers: Applications &amp; Implications </vt:lpstr>
      <vt:lpstr>How Internet 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Internet History</vt:lpstr>
      <vt:lpstr>Terminologies</vt:lpstr>
      <vt:lpstr>Circuit Switching</vt:lpstr>
      <vt:lpstr>Packet Switching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Putting it all together</vt:lpstr>
      <vt:lpstr>Putting it all together</vt:lpstr>
      <vt:lpstr>Putting it all together</vt:lpstr>
      <vt:lpstr>Putting it all together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 P81 Computers: Applications &amp; Implications</dc:title>
  <dc:creator>Shady</dc:creator>
  <cp:lastModifiedBy>shadi</cp:lastModifiedBy>
  <cp:revision>372</cp:revision>
  <cp:lastPrinted>2013-03-05T04:50:13Z</cp:lastPrinted>
  <dcterms:created xsi:type="dcterms:W3CDTF">2013-02-18T18:08:10Z</dcterms:created>
  <dcterms:modified xsi:type="dcterms:W3CDTF">2013-03-05T04:51:56Z</dcterms:modified>
</cp:coreProperties>
</file>